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371" r:id="rId2"/>
    <p:sldId id="340" r:id="rId3"/>
    <p:sldId id="339" r:id="rId4"/>
    <p:sldId id="342" r:id="rId5"/>
    <p:sldId id="348" r:id="rId6"/>
    <p:sldId id="358" r:id="rId7"/>
    <p:sldId id="359" r:id="rId8"/>
    <p:sldId id="344" r:id="rId9"/>
    <p:sldId id="361" r:id="rId10"/>
    <p:sldId id="287" r:id="rId11"/>
    <p:sldId id="297" r:id="rId12"/>
    <p:sldId id="299" r:id="rId13"/>
    <p:sldId id="347" r:id="rId14"/>
    <p:sldId id="368" r:id="rId15"/>
    <p:sldId id="369" r:id="rId16"/>
    <p:sldId id="334" r:id="rId17"/>
    <p:sldId id="271" r:id="rId18"/>
    <p:sldId id="265" r:id="rId19"/>
    <p:sldId id="260" r:id="rId20"/>
    <p:sldId id="378" r:id="rId21"/>
    <p:sldId id="372" r:id="rId22"/>
    <p:sldId id="373" r:id="rId23"/>
    <p:sldId id="374" r:id="rId24"/>
    <p:sldId id="375" r:id="rId25"/>
    <p:sldId id="376" r:id="rId26"/>
    <p:sldId id="377" r:id="rId27"/>
    <p:sldId id="264" r:id="rId28"/>
    <p:sldId id="259" r:id="rId29"/>
    <p:sldId id="262" r:id="rId30"/>
    <p:sldId id="261" r:id="rId31"/>
    <p:sldId id="379" r:id="rId32"/>
    <p:sldId id="274" r:id="rId33"/>
    <p:sldId id="263" r:id="rId34"/>
    <p:sldId id="360" r:id="rId35"/>
    <p:sldId id="280" r:id="rId3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gdan" initials="B" lastIdx="1" clrIdx="0">
    <p:extLst>
      <p:ext uri="{19B8F6BF-5375-455C-9EA6-DF929625EA0E}">
        <p15:presenceInfo xmlns:p15="http://schemas.microsoft.com/office/powerpoint/2012/main" userId="ec5c155f37b300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000000"/>
    <a:srgbClr val="066608"/>
    <a:srgbClr val="09A7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5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7T22:06:26.730" idx="1">
    <p:pos x="7333" y="1312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A1D79896-0570-44BA-8995-2E3979C21F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C75C8DE-7CA4-467E-9D20-3932116D8D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44165-65D5-498A-8DD8-DA786A796CED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592F226-DBFA-4C6E-9CCC-480708B424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10492B6-991A-4A89-A226-69AB4DF07F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8406A-2999-41C6-8F1E-29684C48F0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362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F04B3-51E3-4EB9-8373-746525025F86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7FC61-3EE9-4788-9292-11C7DB782B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985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5B66B5-4B3E-439C-80EA-6540DAF704D7}" type="slidenum">
              <a:rPr lang="pl-PL" altLang="pl-PL"/>
              <a:pPr/>
              <a:t>11</a:t>
            </a:fld>
            <a:endParaRPr lang="pl-PL" altLang="pl-P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09104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31EB43-F2D8-4619-8BD3-FF7E31264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98AB0F2-8A33-4B80-B4C9-24CD70DD2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17F846F-A271-4018-BDFF-E69901E40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D31786-662A-4480-92D2-B211E531F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7DF10DD-D36B-4694-9AD0-48673EDA3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7483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5274B0-5B3D-40BF-BA0D-7CBF6FBC2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1E08795-E8D5-4FA0-94CF-764FB4A63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E629444-6C07-4E15-9769-A3B03974A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3173C8-F0DA-4FB3-A183-DBC9D210D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1DC5C9-185E-446D-B9F0-08B8D5371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00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CF8DB17-9258-441A-A45E-B8456CAE7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78AAE58-99B7-4071-A999-79F0E6353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14ABB89-75D3-49C9-9A3E-601ECFD99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4E0A19D-E1DE-4C8C-9671-01CBFF663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33D2098-73E7-40DA-9C1F-4C218A7FD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3936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5BB5F3-7E1A-4241-8B87-F3117B955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66FF13-AF26-4757-8D1D-B46138613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7D3C693-C259-461B-9248-EEDD3286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233961-6F60-49F6-B78E-DC9026450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B2E4F5-6C6F-4C9C-B4D3-10E80220B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4108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847FB3-1802-4392-A197-A8B983B2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7E456C7-CF4E-4B9F-A959-B2C9D68B3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5C3699E-00B1-4E2C-A977-D02CDDC34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2B2A1B7-E40B-4130-B42F-A9069950D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2873B16-845E-4556-BC34-2CD93ECBF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60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280178-C2F9-4784-8AB6-1F4456341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E6E2CE-DDA1-48BB-9476-E9749FC045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E00DE7A-839B-442F-89A6-EEEA2B8D5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EAF3081-0E81-4B13-8718-34300DE6B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3A07CE9-FE4C-466A-8002-DA7E235D1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AB12568-7601-4E55-B524-28DD591F6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0340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26B61C-BC49-46B0-AAC9-5F5D398F3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7445532-A30B-416B-A492-1A4522FEB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E453AB-7112-4530-B7A1-ACF127AB78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09CD065-5A32-474B-A34A-D9E987812C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BF7E7C6-2471-4EEA-81EC-0A0C98449D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3FA28C6-1CCB-4AB7-A76D-C18F84C70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A23CBAE-EC4F-4717-B3BD-6D68BF366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73FB5A7-29BE-4874-8C51-187BFC9B4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322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B25F45-A985-4E3F-AAB4-B0C589899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0983B04-E808-4320-A20A-B8CFDA2FD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FB7FB2C-E665-4FD2-8305-6D121FCFE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7001FA5-5D7C-468D-ADBB-20376F856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606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5EA8FBE-EBA4-4FBC-9ECB-2432C310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3FA2D7C-8326-4B78-AA69-D4C3DC1D1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26A20FE-EBC5-45DD-9D5D-C858EDF44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5866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C5B42D-800A-42A0-AEA5-745733026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1FF8E4-ECE4-4C69-8E91-659C80B78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04A8735-1542-4BA7-944B-69C7C671A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A05D99D-A08E-4BE6-AB38-8EB7C03CB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DA5B90F-20DB-411C-A738-18F043E21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787EBCA-9FD1-433B-A4F6-D28D7F6E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790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FCC70A-B990-4849-A6FD-B055A9896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D0D756E-2297-4D74-A565-BEA5DB5049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9E2FB3F-5C6B-48ED-8062-500E95962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E1C0F77-E506-4869-9EF7-064E8682A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88483C-85F2-4BDB-AD49-FAD6956D5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9E932EA-C038-4F71-8E37-8B7B38140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226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66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534F2FA-78E6-46B9-A024-47F18B5C6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3751EDE-760C-410F-81D0-9F4D79CD7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ADC1A8-8BC3-4FF0-8273-8E112A47B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6694E-BE14-4A88-9505-10C8992B222F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085EA30-AF94-46B2-9E69-7CBBF23793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918FAB-0B8B-45E6-80F6-D927DCCF7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7E33F-30F1-4E37-87E0-7237C43E6D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3329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080655"/>
            <a:ext cx="12191999" cy="1793174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FFFF00"/>
                </a:solidFill>
              </a:rPr>
              <a:t>Zastosowanie pomp ciepła oraz systemów zaopatrzenia w energię</a:t>
            </a:r>
            <a:endParaRPr lang="pl-PL" b="1" dirty="0">
              <a:solidFill>
                <a:srgbClr val="FFFF0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1" y="3674853"/>
            <a:ext cx="12191999" cy="1926052"/>
          </a:xfrm>
        </p:spPr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Bogdan H. Chojnicki</a:t>
            </a:r>
          </a:p>
          <a:p>
            <a:r>
              <a:rPr lang="pl-PL" dirty="0">
                <a:solidFill>
                  <a:srgbClr val="FFFF00"/>
                </a:solidFill>
              </a:rPr>
              <a:t>Pracownia Bioklimatologii</a:t>
            </a:r>
          </a:p>
          <a:p>
            <a:r>
              <a:rPr lang="pl-PL" dirty="0">
                <a:solidFill>
                  <a:srgbClr val="FFFF00"/>
                </a:solidFill>
              </a:rPr>
              <a:t>Uniwersytet Przyrodniczy w Poznaniu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69D4123-A49E-4CC6-AA49-5B3EE8E8B0CF}"/>
              </a:ext>
            </a:extLst>
          </p:cNvPr>
          <p:cNvSpPr txBox="1"/>
          <p:nvPr/>
        </p:nvSpPr>
        <p:spPr>
          <a:xfrm>
            <a:off x="0" y="5924594"/>
            <a:ext cx="121920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Konferencja </a:t>
            </a:r>
          </a:p>
          <a:p>
            <a:pPr algn="ctr"/>
            <a:r>
              <a:rPr lang="pl-PL" dirty="0"/>
              <a:t> </a:t>
            </a:r>
            <a:r>
              <a:rPr lang="pl-PL" b="1" i="1" dirty="0"/>
              <a:t>„OCHRONA ŚRODOWISKA NA TERENACH WIEJSKICH – SKUTECZNIE I OPŁACALNIE” </a:t>
            </a:r>
            <a:endParaRPr lang="pl-PL" dirty="0"/>
          </a:p>
          <a:p>
            <a:pPr algn="ctr"/>
            <a:r>
              <a:rPr lang="pl-PL" i="1" dirty="0"/>
              <a:t>08.06.2022 r. Sielinko 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A27CCED-0153-4866-888A-86DD48F8F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991" y="152604"/>
            <a:ext cx="2550559" cy="82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82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2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altLang="pl-PL"/>
          </a:p>
        </p:txBody>
      </p:sp>
      <p:pic>
        <p:nvPicPr>
          <p:cNvPr id="133129" name="Picture 9" descr="10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30" name="Text Box 10"/>
          <p:cNvSpPr txBox="1">
            <a:spLocks noChangeArrowheads="1"/>
          </p:cNvSpPr>
          <p:nvPr/>
        </p:nvSpPr>
        <p:spPr bwMode="auto">
          <a:xfrm>
            <a:off x="6905625" y="3716339"/>
            <a:ext cx="31920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3200" b="1">
                <a:solidFill>
                  <a:srgbClr val="FFFF66"/>
                </a:solidFill>
              </a:rPr>
              <a:t>Gazy cieplarniane</a:t>
            </a:r>
          </a:p>
        </p:txBody>
      </p:sp>
      <p:sp>
        <p:nvSpPr>
          <p:cNvPr id="133131" name="Text Box 11"/>
          <p:cNvSpPr txBox="1">
            <a:spLocks noChangeArrowheads="1"/>
          </p:cNvSpPr>
          <p:nvPr/>
        </p:nvSpPr>
        <p:spPr bwMode="auto">
          <a:xfrm>
            <a:off x="5524842" y="4652964"/>
            <a:ext cx="1577290" cy="6463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l-PL" altLang="pl-PL" b="1"/>
              <a:t>Okno </a:t>
            </a:r>
          </a:p>
          <a:p>
            <a:pPr algn="ctr"/>
            <a:r>
              <a:rPr lang="pl-PL" altLang="pl-PL" b="1"/>
              <a:t>atmosferyczne</a:t>
            </a:r>
          </a:p>
        </p:txBody>
      </p:sp>
      <p:sp>
        <p:nvSpPr>
          <p:cNvPr id="133133" name="Text Box 13"/>
          <p:cNvSpPr txBox="1">
            <a:spLocks noChangeArrowheads="1"/>
          </p:cNvSpPr>
          <p:nvPr/>
        </p:nvSpPr>
        <p:spPr bwMode="auto">
          <a:xfrm>
            <a:off x="5519739" y="1095376"/>
            <a:ext cx="15921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3200" b="1"/>
              <a:t>8-14 </a:t>
            </a:r>
            <a:r>
              <a:rPr lang="en-US" altLang="pl-PL" sz="3200" b="1"/>
              <a:t>µ</a:t>
            </a:r>
            <a:r>
              <a:rPr lang="pl-PL" altLang="pl-PL" sz="3200" b="1"/>
              <a:t>m</a:t>
            </a:r>
            <a:endParaRPr lang="en-US" altLang="pl-PL" sz="3200" b="1"/>
          </a:p>
        </p:txBody>
      </p:sp>
    </p:spTree>
    <p:extLst>
      <p:ext uri="{BB962C8B-B14F-4D97-AF65-F5344CB8AC3E}">
        <p14:creationId xmlns:p14="http://schemas.microsoft.com/office/powerpoint/2010/main" val="3500990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865239" y="274639"/>
            <a:ext cx="3359099" cy="2217737"/>
          </a:xfrm>
        </p:spPr>
        <p:txBody>
          <a:bodyPr>
            <a:noAutofit/>
          </a:bodyPr>
          <a:lstStyle/>
          <a:p>
            <a:r>
              <a:rPr lang="pl-PL" altLang="pl-PL" sz="3200" b="1" dirty="0">
                <a:solidFill>
                  <a:srgbClr val="FFFF00"/>
                </a:solidFill>
              </a:rPr>
              <a:t>Zmiany wielkości wymuszenie radiacyjnego</a:t>
            </a:r>
          </a:p>
        </p:txBody>
      </p:sp>
      <p:pic>
        <p:nvPicPr>
          <p:cNvPr id="58373" name="Picture 5" descr="faq-2-1-fig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188914"/>
            <a:ext cx="5861050" cy="645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137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climate.gov/sites/default/files/paleo_CO2_2018_150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00" y="3105388"/>
            <a:ext cx="6846149" cy="293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ECF119-B97C-4B2C-A3E8-3EC65D68A062}"/>
              </a:ext>
            </a:extLst>
          </p:cNvPr>
          <p:cNvSpPr txBox="1"/>
          <p:nvPr/>
        </p:nvSpPr>
        <p:spPr>
          <a:xfrm>
            <a:off x="376338" y="256517"/>
            <a:ext cx="65560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FFFF00"/>
                </a:solidFill>
              </a:rPr>
              <a:t>Dwutlenek węgla CO</a:t>
            </a:r>
            <a:r>
              <a:rPr lang="pl-PL" sz="3200" b="1" baseline="-25000" dirty="0">
                <a:solidFill>
                  <a:srgbClr val="FFFF00"/>
                </a:solidFill>
              </a:rPr>
              <a:t>2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pl-PL" sz="3200" b="1" dirty="0">
                <a:solidFill>
                  <a:srgbClr val="FFFF00"/>
                </a:solidFill>
              </a:rPr>
              <a:t>280-&gt;407 </a:t>
            </a:r>
            <a:r>
              <a:rPr lang="pl-PL" sz="3200" b="1" dirty="0" err="1">
                <a:solidFill>
                  <a:srgbClr val="FFFF00"/>
                </a:solidFill>
              </a:rPr>
              <a:t>ppm</a:t>
            </a:r>
            <a:r>
              <a:rPr lang="pl-PL" sz="3200" b="1" dirty="0">
                <a:solidFill>
                  <a:srgbClr val="FFFF00"/>
                </a:solidFill>
              </a:rPr>
              <a:t> (421 </a:t>
            </a:r>
            <a:r>
              <a:rPr lang="pl-PL" sz="3200" b="1" dirty="0" err="1">
                <a:solidFill>
                  <a:srgbClr val="FFFF00"/>
                </a:solidFill>
              </a:rPr>
              <a:t>ppm</a:t>
            </a:r>
            <a:r>
              <a:rPr lang="pl-PL" sz="3200" b="1" dirty="0">
                <a:solidFill>
                  <a:srgbClr val="FFFF00"/>
                </a:solidFill>
              </a:rPr>
              <a:t>, maj 2022)</a:t>
            </a:r>
          </a:p>
        </p:txBody>
      </p:sp>
      <p:sp>
        <p:nvSpPr>
          <p:cNvPr id="4" name="Prostokąt 3"/>
          <p:cNvSpPr/>
          <p:nvPr/>
        </p:nvSpPr>
        <p:spPr>
          <a:xfrm>
            <a:off x="706012" y="1829227"/>
            <a:ext cx="3444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pl-PL" altLang="en-US" dirty="0"/>
              <a:t>Średni czas zalegania : 1-173 </a:t>
            </a:r>
            <a:r>
              <a:rPr lang="pl-PL" altLang="en-US" dirty="0" err="1"/>
              <a:t>years</a:t>
            </a:r>
            <a:r>
              <a:rPr lang="pl-PL" altLang="en-US" dirty="0"/>
              <a:t>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3EAB031-228D-4BC9-93B4-C5279BC7F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887" y="368096"/>
            <a:ext cx="5249892" cy="366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83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6C4155-94C4-49B8-9A24-785FDDE1C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92313"/>
            <a:ext cx="12076121" cy="2225766"/>
          </a:xfrm>
        </p:spPr>
        <p:txBody>
          <a:bodyPr>
            <a:normAutofit/>
          </a:bodyPr>
          <a:lstStyle/>
          <a:p>
            <a:pPr algn="ctr"/>
            <a:r>
              <a:rPr lang="pl-PL" i="1" dirty="0">
                <a:solidFill>
                  <a:srgbClr val="FFFF00"/>
                </a:solidFill>
              </a:rPr>
              <a:t>Atmosfera to dziś wysypisko gazów szklarniowych</a:t>
            </a:r>
            <a:br>
              <a:rPr lang="pl-PL" b="1" dirty="0">
                <a:solidFill>
                  <a:srgbClr val="FFFF00"/>
                </a:solidFill>
              </a:rPr>
            </a:br>
            <a:br>
              <a:rPr lang="pl-PL" b="1" dirty="0">
                <a:solidFill>
                  <a:srgbClr val="FFFF00"/>
                </a:solidFill>
              </a:rPr>
            </a:br>
            <a:r>
              <a:rPr lang="pl-PL" b="1" dirty="0">
                <a:solidFill>
                  <a:srgbClr val="FFFF00"/>
                </a:solidFill>
              </a:rPr>
              <a:t>EMISJE SEKTOROWE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762645E-C933-4AA8-881E-498E9543DE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097" y="4630655"/>
            <a:ext cx="2209936" cy="16574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EC1A3D8-B2FD-4CEA-B6A5-9429EB34B7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325" y="1774769"/>
            <a:ext cx="2213796" cy="147494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4612C86-6343-4D7D-8568-075E675060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1" b="17319"/>
          <a:stretch/>
        </p:blipFill>
        <p:spPr>
          <a:xfrm>
            <a:off x="548904" y="4141840"/>
            <a:ext cx="2385391" cy="1604831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125F36A-F510-4547-B23B-F6B6DD257F9A}"/>
              </a:ext>
            </a:extLst>
          </p:cNvPr>
          <p:cNvSpPr txBox="1"/>
          <p:nvPr/>
        </p:nvSpPr>
        <p:spPr>
          <a:xfrm>
            <a:off x="1030309" y="5747513"/>
            <a:ext cx="142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ROLNICTWO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9400430-FB13-4249-89F9-F197017D0E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2"/>
          <a:stretch/>
        </p:blipFill>
        <p:spPr>
          <a:xfrm>
            <a:off x="3741751" y="4608178"/>
            <a:ext cx="2209936" cy="1702405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4E0B1FF-86D8-4A27-986B-BC7EF36D3969}"/>
              </a:ext>
            </a:extLst>
          </p:cNvPr>
          <p:cNvSpPr txBox="1"/>
          <p:nvPr/>
        </p:nvSpPr>
        <p:spPr>
          <a:xfrm>
            <a:off x="4187754" y="6254993"/>
            <a:ext cx="151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TRANSPORT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2F8370F3-76AF-4290-97B5-01160A60EAAE}"/>
              </a:ext>
            </a:extLst>
          </p:cNvPr>
          <p:cNvSpPr txBox="1"/>
          <p:nvPr/>
        </p:nvSpPr>
        <p:spPr>
          <a:xfrm>
            <a:off x="6648399" y="6233331"/>
            <a:ext cx="151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ENERGETYKA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D6BCBAD5-9622-4FEF-8503-254F2EE55597}"/>
              </a:ext>
            </a:extLst>
          </p:cNvPr>
          <p:cNvSpPr txBox="1"/>
          <p:nvPr/>
        </p:nvSpPr>
        <p:spPr>
          <a:xfrm>
            <a:off x="10211304" y="3249710"/>
            <a:ext cx="151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ODPADY</a:t>
            </a:r>
          </a:p>
        </p:txBody>
      </p:sp>
      <p:sp>
        <p:nvSpPr>
          <p:cNvPr id="23" name="Strzałka: w górę 22">
            <a:extLst>
              <a:ext uri="{FF2B5EF4-FFF2-40B4-BE49-F238E27FC236}">
                <a16:creationId xmlns:a16="http://schemas.microsoft.com/office/drawing/2014/main" id="{FF2127CE-1849-44EE-BB4F-689E49AED18F}"/>
              </a:ext>
            </a:extLst>
          </p:cNvPr>
          <p:cNvSpPr/>
          <p:nvPr/>
        </p:nvSpPr>
        <p:spPr>
          <a:xfrm>
            <a:off x="4265178" y="3397505"/>
            <a:ext cx="1360990" cy="1033669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16%</a:t>
            </a:r>
          </a:p>
        </p:txBody>
      </p:sp>
      <p:sp>
        <p:nvSpPr>
          <p:cNvPr id="24" name="Strzałka: w górę 23">
            <a:extLst>
              <a:ext uri="{FF2B5EF4-FFF2-40B4-BE49-F238E27FC236}">
                <a16:creationId xmlns:a16="http://schemas.microsoft.com/office/drawing/2014/main" id="{26D1308F-2F2D-41F4-946E-5F81CC701B2B}"/>
              </a:ext>
            </a:extLst>
          </p:cNvPr>
          <p:cNvSpPr/>
          <p:nvPr/>
        </p:nvSpPr>
        <p:spPr>
          <a:xfrm>
            <a:off x="6010883" y="3423570"/>
            <a:ext cx="2520363" cy="1033669"/>
          </a:xfrm>
          <a:prstGeom prst="upArrow">
            <a:avLst>
              <a:gd name="adj1" fmla="val 50000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58%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3E76FE9D-0DD4-4D54-A6C3-6B0E6313ED2F}"/>
              </a:ext>
            </a:extLst>
          </p:cNvPr>
          <p:cNvGrpSpPr/>
          <p:nvPr/>
        </p:nvGrpSpPr>
        <p:grpSpPr>
          <a:xfrm>
            <a:off x="9468278" y="4044470"/>
            <a:ext cx="2323548" cy="1984596"/>
            <a:chOff x="8384581" y="4247450"/>
            <a:chExt cx="2323548" cy="1984596"/>
          </a:xfrm>
        </p:grpSpPr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1806FC57-7A61-454F-8F3F-0B2B5F125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272" y="4247450"/>
              <a:ext cx="2304166" cy="1535150"/>
            </a:xfrm>
            <a:prstGeom prst="rect">
              <a:avLst/>
            </a:prstGeom>
          </p:spPr>
        </p:pic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DA164A9D-EAC6-4232-A3B7-97DF11B86F0D}"/>
                </a:ext>
              </a:extLst>
            </p:cNvPr>
            <p:cNvSpPr txBox="1"/>
            <p:nvPr/>
          </p:nvSpPr>
          <p:spPr>
            <a:xfrm>
              <a:off x="8384581" y="5862714"/>
              <a:ext cx="2323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b="1" dirty="0"/>
                <a:t>SPOSÓB UŻYTK.</a:t>
              </a:r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7842066A-DE8D-475F-9E31-C8418B9AA2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79" y="1774769"/>
            <a:ext cx="2213796" cy="147494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8F78200-B652-43AB-B3ED-9AE318DF2EFC}"/>
              </a:ext>
            </a:extLst>
          </p:cNvPr>
          <p:cNvSpPr txBox="1"/>
          <p:nvPr/>
        </p:nvSpPr>
        <p:spPr>
          <a:xfrm>
            <a:off x="464858" y="3212839"/>
            <a:ext cx="151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PRZEMYSŁ</a:t>
            </a:r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4A04E5DA-0398-41BF-9955-1BF89FD996D4}"/>
              </a:ext>
            </a:extLst>
          </p:cNvPr>
          <p:cNvSpPr/>
          <p:nvPr/>
        </p:nvSpPr>
        <p:spPr>
          <a:xfrm rot="20242068">
            <a:off x="2501685" y="2087193"/>
            <a:ext cx="1129126" cy="329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r>
              <a:rPr lang="pl-PL" sz="1600" b="1" dirty="0"/>
              <a:t>5%</a:t>
            </a:r>
          </a:p>
        </p:txBody>
      </p:sp>
      <p:sp>
        <p:nvSpPr>
          <p:cNvPr id="10" name="Strzałka: w lewo 9">
            <a:extLst>
              <a:ext uri="{FF2B5EF4-FFF2-40B4-BE49-F238E27FC236}">
                <a16:creationId xmlns:a16="http://schemas.microsoft.com/office/drawing/2014/main" id="{7DC5C835-ACE0-46EF-AD5D-D36E3D8E119C}"/>
              </a:ext>
            </a:extLst>
          </p:cNvPr>
          <p:cNvSpPr/>
          <p:nvPr/>
        </p:nvSpPr>
        <p:spPr>
          <a:xfrm rot="950856">
            <a:off x="8371166" y="2067382"/>
            <a:ext cx="1163081" cy="351581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/>
              <a:t>3%</a:t>
            </a:r>
          </a:p>
        </p:txBody>
      </p:sp>
      <p:sp>
        <p:nvSpPr>
          <p:cNvPr id="27" name="Strzałka: w lewo 26">
            <a:extLst>
              <a:ext uri="{FF2B5EF4-FFF2-40B4-BE49-F238E27FC236}">
                <a16:creationId xmlns:a16="http://schemas.microsoft.com/office/drawing/2014/main" id="{10311440-8706-42C9-8D49-D4F320FE57FB}"/>
              </a:ext>
            </a:extLst>
          </p:cNvPr>
          <p:cNvSpPr/>
          <p:nvPr/>
        </p:nvSpPr>
        <p:spPr>
          <a:xfrm rot="2521922">
            <a:off x="8389743" y="3477277"/>
            <a:ext cx="1116063" cy="345622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/>
              <a:t>2%</a:t>
            </a:r>
          </a:p>
        </p:txBody>
      </p:sp>
      <p:sp>
        <p:nvSpPr>
          <p:cNvPr id="28" name="Strzałka: w prawo 27">
            <a:extLst>
              <a:ext uri="{FF2B5EF4-FFF2-40B4-BE49-F238E27FC236}">
                <a16:creationId xmlns:a16="http://schemas.microsoft.com/office/drawing/2014/main" id="{F90D4807-9FA1-4F51-9E3E-07F8EECD67A6}"/>
              </a:ext>
            </a:extLst>
          </p:cNvPr>
          <p:cNvSpPr/>
          <p:nvPr/>
        </p:nvSpPr>
        <p:spPr>
          <a:xfrm rot="19322812">
            <a:off x="2833576" y="2903889"/>
            <a:ext cx="1129126" cy="1319608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r>
              <a:rPr lang="pl-PL" sz="1600" b="1" dirty="0"/>
              <a:t>16%</a:t>
            </a:r>
          </a:p>
        </p:txBody>
      </p:sp>
    </p:spTree>
    <p:extLst>
      <p:ext uri="{BB962C8B-B14F-4D97-AF65-F5344CB8AC3E}">
        <p14:creationId xmlns:p14="http://schemas.microsoft.com/office/powerpoint/2010/main" val="1706814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2BB23E4-2AA1-42EF-8715-A3058388E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626"/>
          <a:stretch/>
        </p:blipFill>
        <p:spPr>
          <a:xfrm>
            <a:off x="1672530" y="283662"/>
            <a:ext cx="9737591" cy="6057503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BB9FC54E-4078-4A98-BEF9-148000161ABC}"/>
              </a:ext>
            </a:extLst>
          </p:cNvPr>
          <p:cNvSpPr/>
          <p:nvPr/>
        </p:nvSpPr>
        <p:spPr>
          <a:xfrm>
            <a:off x="1974573" y="6419200"/>
            <a:ext cx="10393574" cy="369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pl-PL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Emisje CO</a:t>
            </a:r>
            <a:r>
              <a:rPr lang="pl-PL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 przeliczeniu na jednostkę produkowanej energii elektrycznej (</a:t>
            </a:r>
            <a:r>
              <a:rPr lang="pl-PL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Staffell</a:t>
            </a:r>
            <a:r>
              <a:rPr lang="pl-PL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in. 2018)</a:t>
            </a:r>
            <a:endParaRPr lang="pl-PL" dirty="0"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759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052736"/>
          </a:xfrm>
        </p:spPr>
        <p:txBody>
          <a:bodyPr/>
          <a:lstStyle/>
          <a:p>
            <a:r>
              <a:rPr lang="pl-PL" b="1" dirty="0">
                <a:solidFill>
                  <a:srgbClr val="FFFF00"/>
                </a:solidFill>
              </a:rPr>
              <a:t>Zrównoważony rozwój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1609" y="1169159"/>
            <a:ext cx="7138827" cy="532373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dirty="0">
                <a:solidFill>
                  <a:srgbClr val="FFFF00"/>
                </a:solidFill>
              </a:rPr>
              <a:t>Sposób gospodarowania, w którym zaspokojenie potrzeb obecnego pokolenia nie zmniejszy szans zaspokojenia potrzeb przyszłych pokoleń.</a:t>
            </a:r>
          </a:p>
          <a:p>
            <a:pPr marL="0" indent="0">
              <a:buNone/>
            </a:pPr>
            <a:endParaRPr lang="pl-PL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rgbClr val="FFFF00"/>
                </a:solidFill>
              </a:rPr>
              <a:t>W zrównoważonym rozwoju: </a:t>
            </a:r>
          </a:p>
          <a:p>
            <a:r>
              <a:rPr lang="pl-PL" b="1" dirty="0">
                <a:solidFill>
                  <a:srgbClr val="FFFF00"/>
                </a:solidFill>
              </a:rPr>
              <a:t>środowisko</a:t>
            </a:r>
            <a:r>
              <a:rPr lang="pl-PL" dirty="0">
                <a:solidFill>
                  <a:srgbClr val="FFFF00"/>
                </a:solidFill>
              </a:rPr>
              <a:t> naturalne jest jego </a:t>
            </a:r>
            <a:r>
              <a:rPr lang="pl-PL" b="1" dirty="0">
                <a:solidFill>
                  <a:srgbClr val="FFFF00"/>
                </a:solidFill>
              </a:rPr>
              <a:t>podstawą</a:t>
            </a:r>
            <a:r>
              <a:rPr lang="pl-PL" dirty="0">
                <a:solidFill>
                  <a:srgbClr val="FFFF00"/>
                </a:solidFill>
              </a:rPr>
              <a:t>, </a:t>
            </a:r>
          </a:p>
          <a:p>
            <a:r>
              <a:rPr lang="pl-PL" b="1" dirty="0">
                <a:solidFill>
                  <a:srgbClr val="FFFF00"/>
                </a:solidFill>
              </a:rPr>
              <a:t>gospodarka narzędziem</a:t>
            </a:r>
            <a:r>
              <a:rPr lang="pl-PL" dirty="0">
                <a:solidFill>
                  <a:srgbClr val="FFFF00"/>
                </a:solidFill>
              </a:rPr>
              <a:t>,</a:t>
            </a:r>
          </a:p>
          <a:p>
            <a:r>
              <a:rPr lang="pl-PL" b="1" dirty="0">
                <a:solidFill>
                  <a:srgbClr val="FFFF00"/>
                </a:solidFill>
              </a:rPr>
              <a:t>dobrobyt </a:t>
            </a:r>
            <a:r>
              <a:rPr lang="pl-PL" dirty="0">
                <a:solidFill>
                  <a:srgbClr val="FFFF00"/>
                </a:solidFill>
              </a:rPr>
              <a:t>społeczeństwa</a:t>
            </a:r>
            <a:r>
              <a:rPr lang="pl-PL" b="1" dirty="0">
                <a:solidFill>
                  <a:srgbClr val="FFFF00"/>
                </a:solidFill>
              </a:rPr>
              <a:t> celem</a:t>
            </a:r>
            <a:r>
              <a:rPr lang="pl-PL" dirty="0">
                <a:solidFill>
                  <a:srgbClr val="FFFF00"/>
                </a:solidFill>
              </a:rPr>
              <a:t>.</a:t>
            </a:r>
            <a:br>
              <a:rPr lang="pl-PL" dirty="0"/>
            </a:br>
            <a:endParaRPr lang="pl-PL" dirty="0"/>
          </a:p>
          <a:p>
            <a:pPr marL="0" indent="0">
              <a:buNone/>
            </a:pP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„</a:t>
            </a:r>
            <a:r>
              <a:rPr lang="pl-PL" i="1" dirty="0">
                <a:solidFill>
                  <a:schemeClr val="accent2">
                    <a:lumMod val="75000"/>
                  </a:schemeClr>
                </a:solidFill>
              </a:rPr>
              <a:t> Ziemi nie dziedziczymy po naszych rodzicach, pożyczamy ją od naszych dzieci</a:t>
            </a: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  <a:p>
            <a:pPr marL="0" indent="0" algn="r">
              <a:buNone/>
            </a:pPr>
            <a:r>
              <a:rPr lang="fr-FR" sz="2400" i="1" dirty="0">
                <a:solidFill>
                  <a:schemeClr val="accent2">
                    <a:lumMod val="75000"/>
                  </a:schemeClr>
                </a:solidFill>
              </a:rPr>
              <a:t>Antoine de Saint-Exupéry</a:t>
            </a:r>
            <a:endParaRPr lang="pl-PL" dirty="0"/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B9BE7353-CEF2-436B-B3F7-6CBB6A9DA3A2}"/>
              </a:ext>
            </a:extLst>
          </p:cNvPr>
          <p:cNvSpPr txBox="1">
            <a:spLocks/>
          </p:cNvSpPr>
          <p:nvPr/>
        </p:nvSpPr>
        <p:spPr>
          <a:xfrm>
            <a:off x="7543800" y="2470381"/>
            <a:ext cx="4366591" cy="19172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b="1" dirty="0"/>
              <a:t>Myślenie zrównoważone</a:t>
            </a:r>
          </a:p>
          <a:p>
            <a:r>
              <a:rPr lang="pl-PL" b="1" dirty="0">
                <a:solidFill>
                  <a:srgbClr val="FFFF00"/>
                </a:solidFill>
              </a:rPr>
              <a:t>Umiar</a:t>
            </a:r>
          </a:p>
          <a:p>
            <a:r>
              <a:rPr lang="pl-PL" b="1" dirty="0">
                <a:solidFill>
                  <a:srgbClr val="FFFF00"/>
                </a:solidFill>
              </a:rPr>
              <a:t>Oszczędność</a:t>
            </a:r>
          </a:p>
          <a:p>
            <a:r>
              <a:rPr lang="pl-PL" b="1" dirty="0">
                <a:solidFill>
                  <a:srgbClr val="FFFF00"/>
                </a:solidFill>
              </a:rPr>
              <a:t>Myślenie długoterminowe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7B22C6E-854E-4CAE-A298-7EBC2233F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860" y="1514599"/>
            <a:ext cx="4975362" cy="436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49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-49695"/>
            <a:ext cx="12191999" cy="989474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2020 Polska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FA5AD9D-2400-467E-BEE9-DB0C2851267A}"/>
              </a:ext>
            </a:extLst>
          </p:cNvPr>
          <p:cNvSpPr txBox="1"/>
          <p:nvPr/>
        </p:nvSpPr>
        <p:spPr>
          <a:xfrm flipH="1">
            <a:off x="226243" y="6014178"/>
            <a:ext cx="8482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2019 średnia roczna </a:t>
            </a:r>
            <a:r>
              <a:rPr lang="en-US" dirty="0" err="1"/>
              <a:t>temperatur</a:t>
            </a:r>
            <a:r>
              <a:rPr lang="pl-PL" dirty="0"/>
              <a:t>a</a:t>
            </a:r>
            <a:r>
              <a:rPr lang="en-US" dirty="0"/>
              <a:t> </a:t>
            </a:r>
            <a:r>
              <a:rPr lang="pl-PL" dirty="0"/>
              <a:t>- 10.2°C, najgorętszy rok w historii pomiarów temperatura o 1.9°C wyższa niż średnia z okresu 1981-2010</a:t>
            </a:r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C44676C-0B1A-4020-94A5-A6793E142D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18" t="20289" r="33396" b="33333"/>
          <a:stretch/>
        </p:blipFill>
        <p:spPr>
          <a:xfrm>
            <a:off x="107489" y="1578572"/>
            <a:ext cx="5081253" cy="293354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C1A5A212-CBFB-494C-A940-B7773CF372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43" t="18840" r="18885" b="11304"/>
          <a:stretch/>
        </p:blipFill>
        <p:spPr>
          <a:xfrm>
            <a:off x="5735289" y="2226365"/>
            <a:ext cx="6439608" cy="371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9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44B5C4-8799-4EA9-81A9-2F3E741C9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Jak przekazać ciepło?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D50AF8B1-0790-4FBE-B120-654BD53ADE33}"/>
              </a:ext>
            </a:extLst>
          </p:cNvPr>
          <p:cNvCxnSpPr>
            <a:cxnSpLocks/>
          </p:cNvCxnSpPr>
          <p:nvPr/>
        </p:nvCxnSpPr>
        <p:spPr>
          <a:xfrm>
            <a:off x="1026160" y="4551681"/>
            <a:ext cx="10210800" cy="15239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D3FC404-35EF-4E79-A99D-13051026AB8C}"/>
              </a:ext>
            </a:extLst>
          </p:cNvPr>
          <p:cNvSpPr txBox="1"/>
          <p:nvPr/>
        </p:nvSpPr>
        <p:spPr>
          <a:xfrm>
            <a:off x="8077200" y="4182349"/>
            <a:ext cx="342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FF00"/>
                </a:solidFill>
              </a:rPr>
              <a:t>TEMPERATURA  GRZEJNIKA 35°C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EBE3FD13-831D-4D46-9FDC-09AC2C72A4BA}"/>
              </a:ext>
            </a:extLst>
          </p:cNvPr>
          <p:cNvSpPr/>
          <p:nvPr/>
        </p:nvSpPr>
        <p:spPr>
          <a:xfrm>
            <a:off x="1376680" y="1547526"/>
            <a:ext cx="4921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FFFF00"/>
                </a:solidFill>
                <a:latin typeface="Lato"/>
              </a:rPr>
              <a:t>TEMPERATURA SPALANIA WĘGLA 850-1070 </a:t>
            </a:r>
            <a:r>
              <a:rPr lang="pl-PL" dirty="0">
                <a:solidFill>
                  <a:srgbClr val="FFFF00"/>
                </a:solidFill>
              </a:rPr>
              <a:t>°C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6215610B-68BA-41ED-B863-8DC301BD6A4F}"/>
              </a:ext>
            </a:extLst>
          </p:cNvPr>
          <p:cNvCxnSpPr>
            <a:cxnSpLocks/>
          </p:cNvCxnSpPr>
          <p:nvPr/>
        </p:nvCxnSpPr>
        <p:spPr>
          <a:xfrm>
            <a:off x="3706446" y="2145399"/>
            <a:ext cx="1576754" cy="2421521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wal 13">
            <a:extLst>
              <a:ext uri="{FF2B5EF4-FFF2-40B4-BE49-F238E27FC236}">
                <a16:creationId xmlns:a16="http://schemas.microsoft.com/office/drawing/2014/main" id="{67D59B4B-EACF-4C7C-A80D-8352F3838FFA}"/>
              </a:ext>
            </a:extLst>
          </p:cNvPr>
          <p:cNvSpPr/>
          <p:nvPr/>
        </p:nvSpPr>
        <p:spPr>
          <a:xfrm>
            <a:off x="4225583" y="2648660"/>
            <a:ext cx="304800" cy="304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65DEA1A6-53D8-4152-BFE6-F6D99E9D9F2F}"/>
              </a:ext>
            </a:extLst>
          </p:cNvPr>
          <p:cNvCxnSpPr>
            <a:cxnSpLocks/>
          </p:cNvCxnSpPr>
          <p:nvPr/>
        </p:nvCxnSpPr>
        <p:spPr>
          <a:xfrm>
            <a:off x="4494823" y="3012698"/>
            <a:ext cx="280377" cy="4792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3D1EB9EA-D582-4228-A373-36167D94EA4E}"/>
              </a:ext>
            </a:extLst>
          </p:cNvPr>
          <p:cNvCxnSpPr>
            <a:cxnSpLocks/>
          </p:cNvCxnSpPr>
          <p:nvPr/>
        </p:nvCxnSpPr>
        <p:spPr>
          <a:xfrm>
            <a:off x="933547" y="2109143"/>
            <a:ext cx="9977120" cy="0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F19A41BA-BE7A-44B3-8CD5-F3E886477525}"/>
              </a:ext>
            </a:extLst>
          </p:cNvPr>
          <p:cNvCxnSpPr>
            <a:cxnSpLocks/>
          </p:cNvCxnSpPr>
          <p:nvPr/>
        </p:nvCxnSpPr>
        <p:spPr>
          <a:xfrm>
            <a:off x="933547" y="5318827"/>
            <a:ext cx="10303413" cy="36624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BB84CE68-C1AB-4B85-BC44-AC6E5BA98506}"/>
              </a:ext>
            </a:extLst>
          </p:cNvPr>
          <p:cNvSpPr txBox="1"/>
          <p:nvPr/>
        </p:nvSpPr>
        <p:spPr>
          <a:xfrm>
            <a:off x="8178800" y="4931193"/>
            <a:ext cx="342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FF00"/>
                </a:solidFill>
              </a:rPr>
              <a:t>TEMPERATURA  GRUNTU  8 °C</a:t>
            </a: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6F852BF-181B-4FEA-9B2E-83B3A1AA6F91}"/>
              </a:ext>
            </a:extLst>
          </p:cNvPr>
          <p:cNvCxnSpPr>
            <a:cxnSpLocks/>
          </p:cNvCxnSpPr>
          <p:nvPr/>
        </p:nvCxnSpPr>
        <p:spPr>
          <a:xfrm>
            <a:off x="933547" y="5893931"/>
            <a:ext cx="10420253" cy="0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3E71396A-126F-4006-A69A-037AC281471E}"/>
              </a:ext>
            </a:extLst>
          </p:cNvPr>
          <p:cNvSpPr txBox="1"/>
          <p:nvPr/>
        </p:nvSpPr>
        <p:spPr>
          <a:xfrm>
            <a:off x="7879080" y="5535889"/>
            <a:ext cx="382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FF00"/>
                </a:solidFill>
              </a:rPr>
              <a:t>TEMPERATURA  POWIETRZA  -5 °C</a:t>
            </a:r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E2F77A96-6009-482C-9303-C96402E59535}"/>
              </a:ext>
            </a:extLst>
          </p:cNvPr>
          <p:cNvSpPr/>
          <p:nvPr/>
        </p:nvSpPr>
        <p:spPr>
          <a:xfrm>
            <a:off x="3982720" y="4781412"/>
            <a:ext cx="304800" cy="304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EE076912-1629-4718-A96C-6CDC19106EEC}"/>
              </a:ext>
            </a:extLst>
          </p:cNvPr>
          <p:cNvCxnSpPr>
            <a:cxnSpLocks/>
          </p:cNvCxnSpPr>
          <p:nvPr/>
        </p:nvCxnSpPr>
        <p:spPr>
          <a:xfrm flipV="1">
            <a:off x="4377983" y="4739232"/>
            <a:ext cx="365760" cy="12923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wal 26">
            <a:extLst>
              <a:ext uri="{FF2B5EF4-FFF2-40B4-BE49-F238E27FC236}">
                <a16:creationId xmlns:a16="http://schemas.microsoft.com/office/drawing/2014/main" id="{BBC32666-A8F1-41CE-AC51-B7DDF8BC86FA}"/>
              </a:ext>
            </a:extLst>
          </p:cNvPr>
          <p:cNvSpPr/>
          <p:nvPr/>
        </p:nvSpPr>
        <p:spPr>
          <a:xfrm>
            <a:off x="3706446" y="5431087"/>
            <a:ext cx="304800" cy="304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1DAE606F-A30B-4B06-BBB3-AA3F85B40AF4}"/>
              </a:ext>
            </a:extLst>
          </p:cNvPr>
          <p:cNvCxnSpPr>
            <a:cxnSpLocks/>
          </p:cNvCxnSpPr>
          <p:nvPr/>
        </p:nvCxnSpPr>
        <p:spPr>
          <a:xfrm flipV="1">
            <a:off x="4034692" y="5164518"/>
            <a:ext cx="428674" cy="30861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906A3A6A-96CC-45D8-906B-8D46E6F9FB56}"/>
              </a:ext>
            </a:extLst>
          </p:cNvPr>
          <p:cNvCxnSpPr>
            <a:cxnSpLocks/>
          </p:cNvCxnSpPr>
          <p:nvPr/>
        </p:nvCxnSpPr>
        <p:spPr>
          <a:xfrm flipV="1">
            <a:off x="3769360" y="4614464"/>
            <a:ext cx="1513840" cy="729698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BD9F21AD-F2F3-4E39-AC2A-BD717A2E3ADA}"/>
              </a:ext>
            </a:extLst>
          </p:cNvPr>
          <p:cNvCxnSpPr>
            <a:cxnSpLocks/>
          </p:cNvCxnSpPr>
          <p:nvPr/>
        </p:nvCxnSpPr>
        <p:spPr>
          <a:xfrm flipV="1">
            <a:off x="3769360" y="4603176"/>
            <a:ext cx="1513840" cy="127946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7575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5D3BFF-6D62-4879-A5FB-6B7F006D2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Jak działa pompa ciepła?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F99EF25-19AE-412C-91B8-E9F12243C7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48" t="13454" r="10040" b="58221"/>
          <a:stretch/>
        </p:blipFill>
        <p:spPr>
          <a:xfrm rot="5400000">
            <a:off x="901700" y="1897380"/>
            <a:ext cx="4003040" cy="413004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E3CCDE-7D58-4959-AB26-BD8096F404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9" t="5983" r="37242" b="74527"/>
          <a:stretch/>
        </p:blipFill>
        <p:spPr>
          <a:xfrm>
            <a:off x="5547359" y="2082800"/>
            <a:ext cx="6094567" cy="339119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5DAF3977-DCF8-404D-A518-C5C05CBA7101}"/>
              </a:ext>
            </a:extLst>
          </p:cNvPr>
          <p:cNvSpPr txBox="1"/>
          <p:nvPr/>
        </p:nvSpPr>
        <p:spPr>
          <a:xfrm>
            <a:off x="3037840" y="6309360"/>
            <a:ext cx="8879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FFFF00"/>
                </a:solidFill>
              </a:rPr>
              <a:t>źródło: Wojciech Oszczak 2021 „Ogrzewanie  domów z zastosowaniem pomp ciepła”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18A7E65-DEDA-4DEF-8867-1DDB47CAF8FC}"/>
              </a:ext>
            </a:extLst>
          </p:cNvPr>
          <p:cNvSpPr txBox="1"/>
          <p:nvPr/>
        </p:nvSpPr>
        <p:spPr>
          <a:xfrm>
            <a:off x="5547358" y="5522346"/>
            <a:ext cx="6094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FFFF00"/>
                </a:solidFill>
              </a:rPr>
              <a:t>Efektywność energetyczna pompy ciepła</a:t>
            </a:r>
          </a:p>
        </p:txBody>
      </p:sp>
    </p:spTree>
    <p:extLst>
      <p:ext uri="{BB962C8B-B14F-4D97-AF65-F5344CB8AC3E}">
        <p14:creationId xmlns:p14="http://schemas.microsoft.com/office/powerpoint/2010/main" val="795654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627AF3-A725-4237-A388-7E855A96A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5854"/>
          </a:xfrm>
        </p:spPr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Nim zamontuje pompę ciepła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1220F8C-567B-42C5-8E63-705AF31D22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7" t="58980" r="48695" b="9803"/>
          <a:stretch/>
        </p:blipFill>
        <p:spPr>
          <a:xfrm rot="5400000">
            <a:off x="345498" y="1960941"/>
            <a:ext cx="3982722" cy="422644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C4FDFCF-6FF2-46E7-B7AE-37CBBC4561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2" t="3107" r="43063" b="52001"/>
          <a:stretch/>
        </p:blipFill>
        <p:spPr>
          <a:xfrm rot="16200000">
            <a:off x="6998913" y="397570"/>
            <a:ext cx="2512061" cy="742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34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6CDC8C-26D2-4E87-886F-99598E498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179" y="2435234"/>
            <a:ext cx="5469339" cy="1987529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</a:rPr>
              <a:t>Po co nam odnawialne  źródła energii?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05C241F-57BF-441C-B5C6-A7B769632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28" y="172073"/>
            <a:ext cx="6513853" cy="6513853"/>
          </a:xfrm>
          <a:prstGeom prst="rect">
            <a:avLst/>
          </a:prstGeom>
        </p:spPr>
      </p:pic>
      <p:sp>
        <p:nvSpPr>
          <p:cNvPr id="6" name="Strzałka: w lewo 5">
            <a:extLst>
              <a:ext uri="{FF2B5EF4-FFF2-40B4-BE49-F238E27FC236}">
                <a16:creationId xmlns:a16="http://schemas.microsoft.com/office/drawing/2014/main" id="{B8F570D4-9A7A-4786-8CFA-96103E72CA13}"/>
              </a:ext>
            </a:extLst>
          </p:cNvPr>
          <p:cNvSpPr/>
          <p:nvPr/>
        </p:nvSpPr>
        <p:spPr>
          <a:xfrm rot="18889573">
            <a:off x="1875870" y="3105774"/>
            <a:ext cx="3222767" cy="969059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ENERGIA SŁONECZNA</a:t>
            </a:r>
          </a:p>
        </p:txBody>
      </p:sp>
    </p:spTree>
    <p:extLst>
      <p:ext uri="{BB962C8B-B14F-4D97-AF65-F5344CB8AC3E}">
        <p14:creationId xmlns:p14="http://schemas.microsoft.com/office/powerpoint/2010/main" val="135642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F9561A-C9F5-42C6-AC41-6F0C19E14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Koszty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82825A4D-54D3-41EA-B7E1-AE47F00A1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1" t="24743" r="47318" b="36095"/>
          <a:stretch/>
        </p:blipFill>
        <p:spPr>
          <a:xfrm>
            <a:off x="1583916" y="1792690"/>
            <a:ext cx="3557044" cy="494363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1E20140-7FB7-4E97-9C14-B0C24D3C48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5" t="5324" r="50000" b="61481"/>
          <a:stretch/>
        </p:blipFill>
        <p:spPr>
          <a:xfrm>
            <a:off x="6554244" y="1914414"/>
            <a:ext cx="4216400" cy="470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286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9FAD94-81B8-487D-BA7B-BF76334CF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8395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FFFF00"/>
                </a:solidFill>
              </a:rPr>
              <a:t>Typy pomp ciepła czyli podaruj dziecku studnię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32E81A-3BAB-4584-9206-11890709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>
                <a:solidFill>
                  <a:srgbClr val="FFFF00"/>
                </a:solidFill>
              </a:rPr>
              <a:t>Pompy ciepła dzielimy ze względu na typ kolektora (tzw. dolnego źródła):</a:t>
            </a:r>
          </a:p>
          <a:p>
            <a:r>
              <a:rPr lang="pl-PL" dirty="0">
                <a:solidFill>
                  <a:srgbClr val="FFFF00"/>
                </a:solidFill>
              </a:rPr>
              <a:t>Kolektor powietrzny typ powietrze/woda</a:t>
            </a:r>
          </a:p>
          <a:p>
            <a:r>
              <a:rPr lang="pl-PL" dirty="0">
                <a:solidFill>
                  <a:srgbClr val="FFFF00"/>
                </a:solidFill>
              </a:rPr>
              <a:t>Kolektor gruntowy płaski typ solanka/woda</a:t>
            </a:r>
          </a:p>
          <a:p>
            <a:r>
              <a:rPr lang="pl-PL" dirty="0">
                <a:solidFill>
                  <a:srgbClr val="FFFF00"/>
                </a:solidFill>
              </a:rPr>
              <a:t>Kolektor gruntowy spiralny typ solanka/woda</a:t>
            </a:r>
          </a:p>
          <a:p>
            <a:r>
              <a:rPr lang="pl-PL" dirty="0">
                <a:solidFill>
                  <a:srgbClr val="FFFF00"/>
                </a:solidFill>
              </a:rPr>
              <a:t>Kolektor gruntowy pionowy typu solanka/woda</a:t>
            </a:r>
          </a:p>
          <a:p>
            <a:r>
              <a:rPr lang="pl-PL" dirty="0">
                <a:solidFill>
                  <a:srgbClr val="FFFF00"/>
                </a:solidFill>
              </a:rPr>
              <a:t>Kolektor gruntowy pionowy typu woda/woda</a:t>
            </a:r>
          </a:p>
        </p:txBody>
      </p:sp>
    </p:spTree>
    <p:extLst>
      <p:ext uri="{BB962C8B-B14F-4D97-AF65-F5344CB8AC3E}">
        <p14:creationId xmlns:p14="http://schemas.microsoft.com/office/powerpoint/2010/main" val="3101492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D19ED9-8477-4799-8100-CB118B910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587"/>
            <a:ext cx="10515600" cy="1104334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FF00"/>
                </a:solidFill>
              </a:rPr>
              <a:t>Kolektor powietrzny typ powietrze/woda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92FF0D5-3110-4DF1-90A1-3DA9633F25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t="5324" r="34084" b="64148"/>
          <a:stretch/>
        </p:blipFill>
        <p:spPr>
          <a:xfrm>
            <a:off x="1451337" y="1860680"/>
            <a:ext cx="4361161" cy="369823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5307D31-8FDE-4DEB-AEDD-44008BD341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" t="5324" r="60610" b="53333"/>
          <a:stretch/>
        </p:blipFill>
        <p:spPr>
          <a:xfrm rot="10800000">
            <a:off x="7731760" y="962909"/>
            <a:ext cx="3425462" cy="549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651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26F726-D0FA-4291-B733-FD5EF6590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solidFill>
                  <a:srgbClr val="FFFF00"/>
                </a:solidFill>
              </a:rPr>
              <a:t>Kolektor gruntowy płaski typ solanka/woda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D7363B1-6B7E-48D5-986B-EFD0442BDD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2" t="39184" r="38748" b="26997"/>
          <a:stretch/>
        </p:blipFill>
        <p:spPr>
          <a:xfrm rot="10800000">
            <a:off x="1140934" y="1520951"/>
            <a:ext cx="4551680" cy="475081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40A0C91-492D-47AE-AD47-CE5DBD9433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0" t="48286" r="39394" b="27439"/>
          <a:stretch/>
        </p:blipFill>
        <p:spPr>
          <a:xfrm rot="10800000">
            <a:off x="6499387" y="1808480"/>
            <a:ext cx="5519893" cy="417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70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633D72-8AA7-4DD4-A2B3-4E2D529C7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solidFill>
                  <a:srgbClr val="FFFF00"/>
                </a:solidFill>
              </a:rPr>
              <a:t>Kolektor gruntowy spiralny typ solanka/woda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47AE4C5-CE6B-454D-B800-907099B019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1" t="24410" r="40895" b="57494"/>
          <a:stretch/>
        </p:blipFill>
        <p:spPr>
          <a:xfrm>
            <a:off x="243842" y="2555875"/>
            <a:ext cx="6015089" cy="329184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8A666FB-5764-464D-A866-1E535D704F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3" t="46293" r="44406" b="28820"/>
          <a:stretch/>
        </p:blipFill>
        <p:spPr>
          <a:xfrm rot="10800000">
            <a:off x="6562319" y="1910715"/>
            <a:ext cx="5385839" cy="458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18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AE0A6B-5823-48BA-BDB7-9AEA4A8D6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0" y="365125"/>
            <a:ext cx="11694160" cy="1325563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FFFF00"/>
                </a:solidFill>
              </a:rPr>
              <a:t>Kolektor gruntowy pionowy typu solanka/woda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936147E-83EA-42D7-9E38-6C2F32FEDE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5" t="6519" r="53265" b="53926"/>
          <a:stretch/>
        </p:blipFill>
        <p:spPr>
          <a:xfrm>
            <a:off x="9641840" y="1579357"/>
            <a:ext cx="2113280" cy="322695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9F0A87A-D85F-4D19-BAC8-25E76A6A5E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3" t="31704" r="46123" b="37629"/>
          <a:stretch/>
        </p:blipFill>
        <p:spPr>
          <a:xfrm>
            <a:off x="5683514" y="1579357"/>
            <a:ext cx="3755126" cy="473970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DCF26D5-CF6F-458B-9271-F4230E8DAB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t="39883" r="45117" b="34667"/>
          <a:stretch/>
        </p:blipFill>
        <p:spPr>
          <a:xfrm>
            <a:off x="387094" y="1969715"/>
            <a:ext cx="4732531" cy="434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225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5D4D03-29B6-4C19-ADEA-F5A9E11CF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58239"/>
          </a:xfrm>
        </p:spPr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Kolektor gruntowy pionowy typu woda/woda</a:t>
            </a:r>
            <a:endParaRPr lang="pl-PL" dirty="0"/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E77C9FEE-4740-4CCE-BA55-0730A77F049B}"/>
              </a:ext>
            </a:extLst>
          </p:cNvPr>
          <p:cNvGrpSpPr/>
          <p:nvPr/>
        </p:nvGrpSpPr>
        <p:grpSpPr>
          <a:xfrm>
            <a:off x="3357880" y="933348"/>
            <a:ext cx="5476240" cy="5833211"/>
            <a:chOff x="1412240" y="1690688"/>
            <a:chExt cx="4013200" cy="4853723"/>
          </a:xfrm>
        </p:grpSpPr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E181FBF1-9756-430E-A5FC-FEB74B3302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90" t="29474" r="46201" b="40488"/>
            <a:stretch/>
          </p:blipFill>
          <p:spPr>
            <a:xfrm>
              <a:off x="1412240" y="1690688"/>
              <a:ext cx="4013200" cy="4853723"/>
            </a:xfrm>
            <a:prstGeom prst="rect">
              <a:avLst/>
            </a:prstGeom>
          </p:spPr>
        </p:pic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F7BD2EC9-6C66-4FCD-92E7-A124C9DDDFEA}"/>
                </a:ext>
              </a:extLst>
            </p:cNvPr>
            <p:cNvSpPr/>
            <p:nvPr/>
          </p:nvSpPr>
          <p:spPr>
            <a:xfrm>
              <a:off x="1412240" y="5405119"/>
              <a:ext cx="4013200" cy="1139291"/>
            </a:xfrm>
            <a:prstGeom prst="rect">
              <a:avLst/>
            </a:prstGeom>
            <a:solidFill>
              <a:srgbClr val="00B0F0">
                <a:alpha val="40000"/>
              </a:srgb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1566522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A6B700-8E5F-4320-A684-99A4C376B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Sprawność pomp ciepła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A587054-BA7D-423B-8C71-4C3E3F8B86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0" t="3704" r="53168" b="53778"/>
          <a:stretch/>
        </p:blipFill>
        <p:spPr>
          <a:xfrm rot="16200000">
            <a:off x="3380926" y="89083"/>
            <a:ext cx="5110112" cy="787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04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398D25-8A9C-498F-9B65-DBE9343D8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75360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FF00"/>
                </a:solidFill>
              </a:rPr>
              <a:t>Typy pomp ciepła - podsumowanie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5C94B40-4B49-4184-ABD2-6145BF7447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3" t="43485" r="32311" b="31050"/>
          <a:stretch/>
        </p:blipFill>
        <p:spPr>
          <a:xfrm rot="10800000">
            <a:off x="1586267" y="1361439"/>
            <a:ext cx="9019466" cy="525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944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0E7823-C6B7-498C-9782-C853940CF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Efektywny klimatycznie dom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2A4C18-EA9B-4D83-9EEE-5598D0BFF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Wysoki komfort życia</a:t>
            </a:r>
          </a:p>
          <a:p>
            <a:r>
              <a:rPr lang="pl-PL" dirty="0">
                <a:solidFill>
                  <a:srgbClr val="FFFF00"/>
                </a:solidFill>
              </a:rPr>
              <a:t>Lepsze powietrze wewnątrz</a:t>
            </a:r>
          </a:p>
          <a:p>
            <a:r>
              <a:rPr lang="pl-PL" dirty="0">
                <a:solidFill>
                  <a:srgbClr val="FFFF00"/>
                </a:solidFill>
              </a:rPr>
              <a:t>Mniejsze zanieczyszczenie atmosfery smogiem</a:t>
            </a:r>
          </a:p>
          <a:p>
            <a:r>
              <a:rPr lang="pl-PL" dirty="0">
                <a:solidFill>
                  <a:srgbClr val="FFFF00"/>
                </a:solidFill>
              </a:rPr>
              <a:t>Mniejsza emisja CO</a:t>
            </a:r>
            <a:r>
              <a:rPr lang="pl-PL" baseline="-25000" dirty="0">
                <a:solidFill>
                  <a:srgbClr val="FFFF00"/>
                </a:solidFill>
              </a:rPr>
              <a:t>2</a:t>
            </a:r>
            <a:r>
              <a:rPr lang="pl-PL" dirty="0">
                <a:solidFill>
                  <a:srgbClr val="FFFF00"/>
                </a:solidFill>
              </a:rPr>
              <a:t> </a:t>
            </a:r>
          </a:p>
          <a:p>
            <a:r>
              <a:rPr lang="pl-PL" dirty="0">
                <a:solidFill>
                  <a:srgbClr val="FFFF00"/>
                </a:solidFill>
              </a:rPr>
              <a:t>Niższe rachunki</a:t>
            </a:r>
          </a:p>
        </p:txBody>
      </p:sp>
    </p:spTree>
    <p:extLst>
      <p:ext uri="{BB962C8B-B14F-4D97-AF65-F5344CB8AC3E}">
        <p14:creationId xmlns:p14="http://schemas.microsoft.com/office/powerpoint/2010/main" val="1069810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extShape 1"/>
          <p:cNvSpPr txBox="1"/>
          <p:nvPr/>
        </p:nvSpPr>
        <p:spPr>
          <a:xfrm>
            <a:off x="1052623" y="168355"/>
            <a:ext cx="9276119" cy="11426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4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</a:rPr>
              <a:t>Dlaczego ognisko jest takie gorące</a:t>
            </a:r>
            <a:r>
              <a:rPr lang="en-US" sz="4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</a:rPr>
              <a:t>?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12360D3-5D1E-4692-BC21-075117984C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4" t="4714" r="10461" b="8818"/>
          <a:stretch/>
        </p:blipFill>
        <p:spPr>
          <a:xfrm>
            <a:off x="9617125" y="3180523"/>
            <a:ext cx="2353024" cy="306125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05F9758-C1EC-4007-9515-1616B952F2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3" r="11032" b="20979"/>
          <a:stretch/>
        </p:blipFill>
        <p:spPr>
          <a:xfrm>
            <a:off x="6226515" y="3916015"/>
            <a:ext cx="2308567" cy="215679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B6D54C9-5673-4B06-BB02-96001D29CA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1" t="14467" r="8701" b="21515"/>
          <a:stretch/>
        </p:blipFill>
        <p:spPr>
          <a:xfrm>
            <a:off x="118753" y="3607903"/>
            <a:ext cx="4949680" cy="2464904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8" name="Strzałka: w dół 7">
            <a:extLst>
              <a:ext uri="{FF2B5EF4-FFF2-40B4-BE49-F238E27FC236}">
                <a16:creationId xmlns:a16="http://schemas.microsoft.com/office/drawing/2014/main" id="{4E98CA07-A9D8-4A63-ADCB-7D9CD9AE7C33}"/>
              </a:ext>
            </a:extLst>
          </p:cNvPr>
          <p:cNvSpPr/>
          <p:nvPr/>
        </p:nvSpPr>
        <p:spPr>
          <a:xfrm>
            <a:off x="3940277" y="3250097"/>
            <a:ext cx="1128156" cy="9381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H</a:t>
            </a:r>
            <a:r>
              <a:rPr lang="pl-PL" baseline="-25000" dirty="0"/>
              <a:t>2</a:t>
            </a:r>
            <a:r>
              <a:rPr lang="pl-PL" dirty="0"/>
              <a:t>0</a:t>
            </a:r>
          </a:p>
        </p:txBody>
      </p:sp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B6386902-AF71-40C7-B657-094378F041CA}"/>
              </a:ext>
            </a:extLst>
          </p:cNvPr>
          <p:cNvSpPr/>
          <p:nvPr/>
        </p:nvSpPr>
        <p:spPr>
          <a:xfrm rot="444617">
            <a:off x="1097762" y="4478896"/>
            <a:ext cx="1956270" cy="72291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EN. SŁONECZNA</a:t>
            </a:r>
          </a:p>
        </p:txBody>
      </p:sp>
      <p:sp>
        <p:nvSpPr>
          <p:cNvPr id="12" name="Strzałka: w dół 11">
            <a:extLst>
              <a:ext uri="{FF2B5EF4-FFF2-40B4-BE49-F238E27FC236}">
                <a16:creationId xmlns:a16="http://schemas.microsoft.com/office/drawing/2014/main" id="{FDF9F93C-9CCA-4184-A1CC-11CDE3181444}"/>
              </a:ext>
            </a:extLst>
          </p:cNvPr>
          <p:cNvSpPr/>
          <p:nvPr/>
        </p:nvSpPr>
        <p:spPr>
          <a:xfrm>
            <a:off x="2886500" y="3054154"/>
            <a:ext cx="1146541" cy="1330036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CO</a:t>
            </a:r>
            <a:r>
              <a:rPr lang="pl-PL" b="1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Strzałka: w prawo 12">
            <a:extLst>
              <a:ext uri="{FF2B5EF4-FFF2-40B4-BE49-F238E27FC236}">
                <a16:creationId xmlns:a16="http://schemas.microsoft.com/office/drawing/2014/main" id="{6F8E465C-3053-4887-BED8-DE4861153130}"/>
              </a:ext>
            </a:extLst>
          </p:cNvPr>
          <p:cNvSpPr/>
          <p:nvPr/>
        </p:nvSpPr>
        <p:spPr>
          <a:xfrm rot="2480621">
            <a:off x="8879550" y="2776920"/>
            <a:ext cx="1364925" cy="94635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O</a:t>
            </a:r>
            <a:r>
              <a:rPr lang="pl-PL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Strzałka: w górę 9">
            <a:extLst>
              <a:ext uri="{FF2B5EF4-FFF2-40B4-BE49-F238E27FC236}">
                <a16:creationId xmlns:a16="http://schemas.microsoft.com/office/drawing/2014/main" id="{051516B5-ABAB-4E14-B83E-8A1CEAC07F47}"/>
              </a:ext>
            </a:extLst>
          </p:cNvPr>
          <p:cNvSpPr/>
          <p:nvPr/>
        </p:nvSpPr>
        <p:spPr>
          <a:xfrm>
            <a:off x="10110497" y="1611254"/>
            <a:ext cx="1115728" cy="1142640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CO</a:t>
            </a:r>
            <a:r>
              <a:rPr lang="pl-PL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6" name="Strzałka: w prawo 15">
            <a:extLst>
              <a:ext uri="{FF2B5EF4-FFF2-40B4-BE49-F238E27FC236}">
                <a16:creationId xmlns:a16="http://schemas.microsoft.com/office/drawing/2014/main" id="{8E787799-DB96-4FC9-A59D-1591BE1681C2}"/>
              </a:ext>
            </a:extLst>
          </p:cNvPr>
          <p:cNvSpPr/>
          <p:nvPr/>
        </p:nvSpPr>
        <p:spPr>
          <a:xfrm rot="19130718">
            <a:off x="4912860" y="3134728"/>
            <a:ext cx="1364925" cy="94635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O</a:t>
            </a:r>
            <a:r>
              <a:rPr lang="pl-PL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5" name="Strzałka: w prawo 14">
            <a:extLst>
              <a:ext uri="{FF2B5EF4-FFF2-40B4-BE49-F238E27FC236}">
                <a16:creationId xmlns:a16="http://schemas.microsoft.com/office/drawing/2014/main" id="{D7CB13B1-9221-4647-B4F5-2903BFEC28A7}"/>
              </a:ext>
            </a:extLst>
          </p:cNvPr>
          <p:cNvSpPr/>
          <p:nvPr/>
        </p:nvSpPr>
        <p:spPr>
          <a:xfrm>
            <a:off x="5144472" y="4430109"/>
            <a:ext cx="977738" cy="90413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: w prawo 17">
            <a:extLst>
              <a:ext uri="{FF2B5EF4-FFF2-40B4-BE49-F238E27FC236}">
                <a16:creationId xmlns:a16="http://schemas.microsoft.com/office/drawing/2014/main" id="{464550F1-DC87-4BF6-B0F4-2B02AEBEA1CA}"/>
              </a:ext>
            </a:extLst>
          </p:cNvPr>
          <p:cNvSpPr/>
          <p:nvPr/>
        </p:nvSpPr>
        <p:spPr>
          <a:xfrm>
            <a:off x="8639387" y="4485910"/>
            <a:ext cx="977738" cy="90413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: w prawo 18">
            <a:extLst>
              <a:ext uri="{FF2B5EF4-FFF2-40B4-BE49-F238E27FC236}">
                <a16:creationId xmlns:a16="http://schemas.microsoft.com/office/drawing/2014/main" id="{8DBD6788-639E-44E3-B92F-599B4900F33F}"/>
              </a:ext>
            </a:extLst>
          </p:cNvPr>
          <p:cNvSpPr/>
          <p:nvPr/>
        </p:nvSpPr>
        <p:spPr>
          <a:xfrm rot="18069346">
            <a:off x="11159051" y="1920194"/>
            <a:ext cx="1145483" cy="90413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CIEPŁO</a:t>
            </a:r>
          </a:p>
        </p:txBody>
      </p:sp>
    </p:spTree>
    <p:extLst>
      <p:ext uri="{BB962C8B-B14F-4D97-AF65-F5344CB8AC3E}">
        <p14:creationId xmlns:p14="http://schemas.microsoft.com/office/powerpoint/2010/main" val="49801632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BF33D6-39E4-482D-AE5A-B1A4936DE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887200" cy="1046479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FF00"/>
                </a:solidFill>
              </a:rPr>
              <a:t>To skąd wziąć odnawialną energie?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F33EA7B-8DF4-4EDE-8EFD-5F70BFBBF3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7" t="5896" r="36626" b="53722"/>
          <a:stretch/>
        </p:blipFill>
        <p:spPr>
          <a:xfrm rot="5400000">
            <a:off x="3389987" y="1263294"/>
            <a:ext cx="5412027" cy="526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35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BF33D6-39E4-482D-AE5A-B1A4936DE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887200" cy="1046479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FF00"/>
                </a:solidFill>
              </a:rPr>
              <a:t>To skąd wziąć odnawialną energie?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A62EED3-5C87-426A-9394-532469AE85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999"/>
          <a:stretch/>
        </p:blipFill>
        <p:spPr>
          <a:xfrm>
            <a:off x="7120760" y="1046479"/>
            <a:ext cx="4788160" cy="541202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FA78747-E8BD-4A09-BE25-CC2EF6180B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" t="1778" r="48162" b="52148"/>
          <a:stretch/>
        </p:blipFill>
        <p:spPr>
          <a:xfrm rot="5400000">
            <a:off x="1096702" y="587529"/>
            <a:ext cx="4974947" cy="636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33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B01D28-4CA9-49C8-9BAD-C50E8C502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11887200" cy="1325563"/>
          </a:xfrm>
        </p:spPr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Książka, która tłumaczy transformację energetyczną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32A5D54-9133-4693-8701-3773164D82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r="23556"/>
          <a:stretch/>
        </p:blipFill>
        <p:spPr>
          <a:xfrm rot="5400000">
            <a:off x="3812714" y="1732915"/>
            <a:ext cx="5733702" cy="439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035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34591A-0AAC-4372-B893-27F08A806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405"/>
            <a:ext cx="10515600" cy="957227"/>
          </a:xfrm>
        </p:spPr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Dziękuję za uwagę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E96D2A8-A665-4910-A981-208EF75AE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501" y="1149632"/>
            <a:ext cx="9839797" cy="55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090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TextShape 1"/>
          <p:cNvSpPr txBox="1"/>
          <p:nvPr/>
        </p:nvSpPr>
        <p:spPr>
          <a:xfrm>
            <a:off x="1981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</a:t>
            </a:r>
            <a:r>
              <a:rPr lang="pl-PL" sz="44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omo</a:t>
            </a:r>
            <a:r>
              <a:rPr lang="en-US" sz="4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Sapiens - </a:t>
            </a:r>
            <a:r>
              <a:rPr lang="en-US" sz="44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unikalny</a:t>
            </a:r>
            <a:r>
              <a:rPr lang="en-US" sz="4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44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gatunek</a:t>
            </a:r>
            <a:endParaRPr lang="en-US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45" name="TextShape 2"/>
          <p:cNvSpPr txBox="1"/>
          <p:nvPr/>
        </p:nvSpPr>
        <p:spPr>
          <a:xfrm>
            <a:off x="489097" y="1600199"/>
            <a:ext cx="10652667" cy="513020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buClr>
                <a:srgbClr val="000000"/>
              </a:buClr>
              <a:buFont typeface="Arial"/>
              <a:buChar char="•"/>
            </a:pP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Obecnie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56% </a:t>
            </a:r>
            <a:r>
              <a:rPr lang="pl-PL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lądowych zasobów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słodkiej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wody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jest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wykorzystywana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przez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człowieka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zapory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rzeki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studnie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</a:t>
            </a:r>
          </a:p>
          <a:p>
            <a:pPr marL="343080" indent="-342720">
              <a:buClr>
                <a:srgbClr val="000000"/>
              </a:buClr>
              <a:buFont typeface="Arial"/>
              <a:buChar char="•"/>
            </a:pP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Głównie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do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nawadniania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człowiek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jest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odpowiedzialny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26 %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parowania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wody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z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krajobrazu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 </a:t>
            </a:r>
          </a:p>
          <a:p>
            <a:pPr marL="343080" indent="-342720">
              <a:buClr>
                <a:srgbClr val="000000"/>
              </a:buClr>
              <a:buFont typeface="Arial"/>
              <a:buChar char="•"/>
            </a:pP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Przeobrażone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zostało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ok 83%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powierzchni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lądu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„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wolnego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od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lodu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”</a:t>
            </a:r>
          </a:p>
          <a:p>
            <a:pPr marL="343080" indent="-342720">
              <a:buClr>
                <a:srgbClr val="000000"/>
              </a:buClr>
              <a:buFont typeface="Arial"/>
              <a:buChar char="•"/>
            </a:pPr>
            <a:r>
              <a:rPr lang="pl-PL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anik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gatunków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100-1000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szybsza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niż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przed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człowiek</a:t>
            </a:r>
            <a:r>
              <a:rPr lang="pl-PL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iem</a:t>
            </a:r>
            <a:endParaRPr lang="en-US" sz="28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buClr>
                <a:srgbClr val="000000"/>
              </a:buClr>
              <a:buFont typeface="Arial"/>
              <a:buChar char="•"/>
            </a:pP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15-30%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energii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wykorzystywanej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przez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człowieka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użyta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jest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do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wyprodukowania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pożywienia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woda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pestycydy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nawozy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zabiegi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agronomiczne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).   </a:t>
            </a:r>
          </a:p>
          <a:p>
            <a:pPr>
              <a:lnSpc>
                <a:spcPct val="100000"/>
              </a:lnSpc>
            </a:pPr>
            <a:endParaRPr lang="en-US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lang="en-US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4939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080120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FFFF00"/>
                </a:solidFill>
              </a:rPr>
              <a:t>Dlaczego mamy mało czasu?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7652" y="834403"/>
            <a:ext cx="11728534" cy="5617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dirty="0">
                <a:solidFill>
                  <a:srgbClr val="FFFF00"/>
                </a:solidFill>
              </a:rPr>
              <a:t>Porozumienie Paryskie 2015 (COP21, ONZ) (aby nie przekroczyć 2°C)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325814" y="1396181"/>
          <a:ext cx="6625592" cy="3163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108">
                  <a:extLst>
                    <a:ext uri="{9D8B030D-6E8A-4147-A177-3AD203B41FA5}">
                      <a16:colId xmlns:a16="http://schemas.microsoft.com/office/drawing/2014/main" val="3155047295"/>
                    </a:ext>
                  </a:extLst>
                </a:gridCol>
                <a:gridCol w="1086056">
                  <a:extLst>
                    <a:ext uri="{9D8B030D-6E8A-4147-A177-3AD203B41FA5}">
                      <a16:colId xmlns:a16="http://schemas.microsoft.com/office/drawing/2014/main" val="4047652366"/>
                    </a:ext>
                  </a:extLst>
                </a:gridCol>
                <a:gridCol w="1087854">
                  <a:extLst>
                    <a:ext uri="{9D8B030D-6E8A-4147-A177-3AD203B41FA5}">
                      <a16:colId xmlns:a16="http://schemas.microsoft.com/office/drawing/2014/main" val="489731723"/>
                    </a:ext>
                  </a:extLst>
                </a:gridCol>
                <a:gridCol w="1450473">
                  <a:extLst>
                    <a:ext uri="{9D8B030D-6E8A-4147-A177-3AD203B41FA5}">
                      <a16:colId xmlns:a16="http://schemas.microsoft.com/office/drawing/2014/main" val="1324097997"/>
                    </a:ext>
                  </a:extLst>
                </a:gridCol>
                <a:gridCol w="1995101">
                  <a:extLst>
                    <a:ext uri="{9D8B030D-6E8A-4147-A177-3AD203B41FA5}">
                      <a16:colId xmlns:a16="http://schemas.microsoft.com/office/drawing/2014/main" val="4261923601"/>
                    </a:ext>
                  </a:extLst>
                </a:gridCol>
              </a:tblGrid>
              <a:tr h="16502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Graniczna wartość przyrostu temperatury globalnej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Dopuszczalna emisja CO</a:t>
                      </a:r>
                      <a:r>
                        <a:rPr lang="pl-PL" sz="1400" baseline="-25000" dirty="0">
                          <a:effectLst/>
                        </a:rPr>
                        <a:t>2</a:t>
                      </a:r>
                      <a:r>
                        <a:rPr lang="pl-PL" sz="1400" dirty="0">
                          <a:effectLst/>
                        </a:rPr>
                        <a:t> ludzkości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Dopuszczalna emisja CO</a:t>
                      </a:r>
                      <a:r>
                        <a:rPr lang="pl-PL" sz="1400" baseline="-25000" dirty="0">
                          <a:effectLst/>
                        </a:rPr>
                        <a:t>2</a:t>
                      </a:r>
                      <a:r>
                        <a:rPr lang="pl-PL" sz="1400" dirty="0">
                          <a:effectLst/>
                        </a:rPr>
                        <a:t> na mieszkańca Ziemi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Dopuszczalna emisja CO</a:t>
                      </a:r>
                      <a:r>
                        <a:rPr lang="pl-PL" sz="1400" baseline="-25000">
                          <a:effectLst/>
                        </a:rPr>
                        <a:t>2</a:t>
                      </a:r>
                      <a:r>
                        <a:rPr lang="pl-PL" sz="1400">
                          <a:effectLst/>
                        </a:rPr>
                        <a:t> dla Polski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Rok wykorzystania dopuszczalnej emisji przez Polskę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48229698"/>
                  </a:ext>
                </a:extLst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°C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mld ton CO</a:t>
                      </a:r>
                      <a:r>
                        <a:rPr lang="pl-PL" sz="1400" baseline="-25000">
                          <a:effectLst/>
                        </a:rPr>
                        <a:t>2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ton CO</a:t>
                      </a:r>
                      <a:r>
                        <a:rPr lang="pl-PL" sz="1400" baseline="-25000">
                          <a:effectLst/>
                        </a:rPr>
                        <a:t>2</a:t>
                      </a:r>
                      <a:r>
                        <a:rPr lang="pl-PL" sz="1400">
                          <a:effectLst/>
                        </a:rPr>
                        <a:t>/osobę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mln ton CO</a:t>
                      </a:r>
                      <a:r>
                        <a:rPr lang="pl-PL" sz="1400" baseline="-25000" dirty="0">
                          <a:effectLst/>
                        </a:rPr>
                        <a:t>2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Rok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24427220"/>
                  </a:ext>
                </a:extLst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1.5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400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51.7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1 956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39127916"/>
                  </a:ext>
                </a:extLst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2.0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1 000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129.4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4 890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40372036"/>
                  </a:ext>
                </a:extLst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3.0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2 400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310.5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11 736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2047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647950811"/>
                  </a:ext>
                </a:extLst>
              </a:tr>
            </a:tbl>
          </a:graphicData>
        </a:graphic>
      </p:graphicFrame>
      <p:pic>
        <p:nvPicPr>
          <p:cNvPr id="4" name="Obraz 3">
            <a:extLst>
              <a:ext uri="{FF2B5EF4-FFF2-40B4-BE49-F238E27FC236}">
                <a16:creationId xmlns:a16="http://schemas.microsoft.com/office/drawing/2014/main" id="{8E459C76-B3AA-4674-AD08-C9868DDF0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002" y="3751961"/>
            <a:ext cx="4227784" cy="267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14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TextShape 1"/>
          <p:cNvSpPr txBox="1"/>
          <p:nvPr/>
        </p:nvSpPr>
        <p:spPr>
          <a:xfrm>
            <a:off x="0" y="114831"/>
            <a:ext cx="12105861" cy="237989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Życie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Ziemi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zamienia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powoli</a:t>
            </a:r>
            <a:r>
              <a:rPr lang="pl-PL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</a:t>
            </a:r>
          </a:p>
          <a:p>
            <a:pPr algn="ctr">
              <a:lnSpc>
                <a:spcPct val="100000"/>
              </a:lnSpc>
            </a:pP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energię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promieniowania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słonecznego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rozproszona</a:t>
            </a:r>
            <a:r>
              <a:rPr lang="pl-PL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</a:t>
            </a:r>
          </a:p>
          <a:p>
            <a:pPr algn="ctr">
              <a:lnSpc>
                <a:spcPct val="100000"/>
              </a:lnSpc>
            </a:pPr>
            <a:r>
              <a:rPr lang="pl-PL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lang="pl-PL" sz="28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pl-PL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energię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chemiczną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skupiona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 w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postaci</a:t>
            </a:r>
            <a:r>
              <a:rPr lang="pl-PL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 </a:t>
            </a:r>
            <a:r>
              <a:rPr lang="en-US" sz="2800" i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 </a:t>
            </a:r>
            <a:r>
              <a:rPr lang="en-US" sz="2800" b="1" i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żywej</a:t>
            </a:r>
            <a:r>
              <a:rPr lang="en-US" sz="2800" b="1" i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i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masy</a:t>
            </a:r>
            <a:r>
              <a:rPr lang="pl-PL" sz="2800" b="1" i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 </a:t>
            </a:r>
            <a:r>
              <a:rPr lang="en-US" sz="2800" i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 </a:t>
            </a:r>
            <a:r>
              <a:rPr lang="en-US" sz="2800" b="1" i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skamieniałej</a:t>
            </a:r>
            <a:r>
              <a:rPr lang="en-US" sz="2800" b="1" i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i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masy</a:t>
            </a:r>
            <a:r>
              <a:rPr lang="en-US" sz="2800" b="1" i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</a:t>
            </a:r>
            <a:r>
              <a:rPr lang="en-US" sz="2800" b="1" i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ropa</a:t>
            </a:r>
            <a:r>
              <a:rPr lang="en-US" sz="2800" b="1" i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en-US" sz="2800" b="1" i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węgiel</a:t>
            </a:r>
            <a:r>
              <a:rPr lang="en-US" sz="2800" b="1" i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gas)</a:t>
            </a:r>
            <a:endParaRPr lang="en-US" sz="2800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16A3F24-2668-4E62-9E65-2200EF2559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6" r="33432" b="28189"/>
          <a:stretch/>
        </p:blipFill>
        <p:spPr>
          <a:xfrm>
            <a:off x="2086189" y="2810927"/>
            <a:ext cx="8019621" cy="376877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5E12E46-8345-40B3-99A3-70A9B0AB37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4" t="17066" r="13767"/>
          <a:stretch/>
        </p:blipFill>
        <p:spPr>
          <a:xfrm>
            <a:off x="7964424" y="4739120"/>
            <a:ext cx="1051560" cy="90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31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TextShape 1"/>
          <p:cNvSpPr txBox="1"/>
          <p:nvPr/>
        </p:nvSpPr>
        <p:spPr>
          <a:xfrm>
            <a:off x="0" y="10992"/>
            <a:ext cx="12192000" cy="101516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Historia „</a:t>
            </a:r>
            <a:r>
              <a:rPr lang="en-US" sz="40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ładowania</a:t>
            </a:r>
            <a:r>
              <a:rPr lang="en-US" sz="4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pl-PL" sz="4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ziemskiego akumulatora</a:t>
            </a:r>
            <a:r>
              <a:rPr lang="en-US" sz="4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”</a:t>
            </a:r>
            <a:r>
              <a:rPr lang="en-US" sz="4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</a:p>
        </p:txBody>
      </p:sp>
      <p:sp>
        <p:nvSpPr>
          <p:cNvPr id="431" name="TextShape 2"/>
          <p:cNvSpPr txBox="1"/>
          <p:nvPr/>
        </p:nvSpPr>
        <p:spPr>
          <a:xfrm>
            <a:off x="172642" y="939640"/>
            <a:ext cx="7047987" cy="568061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buClr>
                <a:srgbClr val="000000"/>
              </a:buClr>
              <a:buFont typeface="Arial"/>
              <a:buChar char="•"/>
            </a:pP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2.5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miliarda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lat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temu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pl-PL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</a:t>
            </a:r>
            <a:r>
              <a:rPr lang="pl-PL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fotosynteza</a:t>
            </a:r>
            <a:r>
              <a:rPr lang="pl-PL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</a:t>
            </a:r>
          </a:p>
          <a:p>
            <a:pPr marL="360">
              <a:buClr>
                <a:srgbClr val="000000"/>
              </a:buClr>
            </a:pP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zaczyna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przybywać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w </a:t>
            </a:r>
            <a:r>
              <a:rPr lang="pl-PL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tlenu w a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tmosferze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tlenu</a:t>
            </a:r>
            <a:endParaRPr lang="pl-PL" sz="2800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buClr>
                <a:srgbClr val="000000"/>
              </a:buClr>
            </a:pPr>
            <a:r>
              <a:rPr lang="pl-PL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lang="en-US" sz="2800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buClr>
                <a:srgbClr val="000000"/>
              </a:buClr>
              <a:buFont typeface="Arial"/>
              <a:buChar char="•"/>
            </a:pP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1.5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miliarda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lat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temu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</a:t>
            </a:r>
            <a:endParaRPr lang="pl-PL" sz="28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buClr>
                <a:srgbClr val="000000"/>
              </a:buClr>
            </a:pPr>
            <a:r>
              <a:rPr lang="pl-PL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tworzą się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pierwsze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osady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biomasy</a:t>
            </a:r>
            <a:endParaRPr lang="pl-PL" sz="2800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buClr>
                <a:srgbClr val="000000"/>
              </a:buClr>
            </a:pPr>
            <a:endParaRPr lang="en-US" sz="28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buClr>
                <a:srgbClr val="000000"/>
              </a:buClr>
              <a:buFont typeface="Arial"/>
              <a:buChar char="•"/>
            </a:pP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350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milionów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lat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temu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lang="pl-PL" sz="28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buClr>
                <a:srgbClr val="000000"/>
              </a:buClr>
            </a:pPr>
            <a:r>
              <a:rPr lang="pl-PL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</a:rPr>
              <a:t>ŁADOWANIE AKUMULATORA</a:t>
            </a:r>
            <a:endParaRPr lang="pl-PL" sz="28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buClr>
                <a:srgbClr val="000000"/>
              </a:buClr>
            </a:pP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tworzą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się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zasoby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węgla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ropy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gazu</a:t>
            </a:r>
            <a:endParaRPr lang="pl-PL" sz="2800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buClr>
                <a:srgbClr val="000000"/>
              </a:buClr>
            </a:pPr>
            <a:endParaRPr lang="pl-PL" sz="28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buClr>
                <a:srgbClr val="000000"/>
              </a:buClr>
              <a:buFont typeface="Arial"/>
              <a:buChar char="•"/>
            </a:pPr>
            <a:r>
              <a:rPr lang="pl-PL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 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150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milionów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lat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8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temu</a:t>
            </a: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lang="pl-PL" sz="28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buClr>
                <a:srgbClr val="000000"/>
              </a:buClr>
            </a:pPr>
            <a:r>
              <a:rPr lang="pl-PL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</a:rPr>
              <a:t>NAŁADOWANY AKUMULATOR </a:t>
            </a:r>
            <a:endParaRPr lang="pl-PL" sz="28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buClr>
                <a:srgbClr val="000000"/>
              </a:buClr>
            </a:pP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quasi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stabilny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stan </a:t>
            </a:r>
            <a:r>
              <a:rPr lang="en-US" sz="28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energetyczny</a:t>
            </a:r>
            <a:r>
              <a:rPr lang="pl-PL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</a:t>
            </a:r>
            <a:endParaRPr lang="en-US" sz="28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08D4218-F0F5-462F-BE83-2D26429C2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488" y="3230714"/>
            <a:ext cx="4605618" cy="3389542"/>
          </a:xfrm>
          <a:prstGeom prst="rect">
            <a:avLst/>
          </a:prstGeom>
        </p:spPr>
      </p:pic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4D6B2D5C-8DA6-4004-A955-9EA2B15F906A}"/>
              </a:ext>
            </a:extLst>
          </p:cNvPr>
          <p:cNvSpPr/>
          <p:nvPr/>
        </p:nvSpPr>
        <p:spPr>
          <a:xfrm rot="20345577">
            <a:off x="7524640" y="4476216"/>
            <a:ext cx="3242970" cy="40459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085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TextShape 1"/>
          <p:cNvSpPr txBox="1"/>
          <p:nvPr/>
        </p:nvSpPr>
        <p:spPr>
          <a:xfrm>
            <a:off x="0" y="-71120"/>
            <a:ext cx="12192000" cy="102079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4400" i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ROZWÓJ </a:t>
            </a:r>
            <a:r>
              <a:rPr lang="pl-PL" sz="4400" i="1" dirty="0">
                <a:solidFill>
                  <a:srgbClr val="FFFF00"/>
                </a:solidFill>
              </a:rPr>
              <a:t>KOSZTEM KLIMATU</a:t>
            </a:r>
            <a:endParaRPr lang="en-US" sz="4400" i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34" name="CustomShape 3"/>
          <p:cNvSpPr/>
          <p:nvPr/>
        </p:nvSpPr>
        <p:spPr>
          <a:xfrm>
            <a:off x="193041" y="843280"/>
            <a:ext cx="11907520" cy="14046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US" sz="28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ROZWÓJ POPULACJI LUDZKIEJ, EKONOMII I SYSTEMU SOCJALNEGO SĄ </a:t>
            </a:r>
            <a:r>
              <a:rPr lang="en-US" sz="28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NAPĘDZNE CIĄGLE WZRASTAJĄCYM UWALNIANIEM ZGROMADZONEJ WCZŚNIEJ ENERGII CHEMICZNEJ </a:t>
            </a:r>
            <a:endParaRPr lang="en-US" sz="28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1CA8E0F-DC8F-4A51-B1D7-99B9FCFCB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67" y="2438780"/>
            <a:ext cx="4265672" cy="41163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E7E8CAE-1446-4B63-8BFC-19D5AF0B7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635" y="2432280"/>
            <a:ext cx="6199809" cy="41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52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TextShape 1"/>
          <p:cNvSpPr txBox="1"/>
          <p:nvPr/>
        </p:nvSpPr>
        <p:spPr>
          <a:xfrm>
            <a:off x="207033" y="0"/>
            <a:ext cx="8191531" cy="9939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</a:t>
            </a:r>
            <a:r>
              <a:rPr lang="pl-PL" sz="44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omo</a:t>
            </a:r>
            <a:r>
              <a:rPr lang="pl-PL" sz="4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s</a:t>
            </a:r>
            <a:r>
              <a:rPr lang="en-US" sz="44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apiens</a:t>
            </a:r>
            <a:r>
              <a:rPr lang="en-US" sz="4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- </a:t>
            </a:r>
            <a:r>
              <a:rPr lang="en-US" sz="44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unikalny</a:t>
            </a:r>
            <a:r>
              <a:rPr lang="en-US" sz="4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44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gatunek</a:t>
            </a:r>
            <a:endParaRPr lang="en-US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42" name="CustomShape 2"/>
          <p:cNvSpPr/>
          <p:nvPr/>
        </p:nvSpPr>
        <p:spPr>
          <a:xfrm>
            <a:off x="326304" y="867055"/>
            <a:ext cx="5488087" cy="59909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lang="pl-PL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00000"/>
              </a:lnSpc>
            </a:pPr>
            <a:r>
              <a:rPr lang="pl-PL" sz="2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Zbieracz łowca</a:t>
            </a:r>
            <a:endParaRPr lang="en-US" sz="2000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stanie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równowagi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korzystający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z „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ekosystemowych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”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strumieni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energii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endParaRPr lang="pl-PL" sz="20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00000"/>
              </a:lnSpc>
            </a:pPr>
            <a:endParaRPr lang="en-US" sz="20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</a:t>
            </a:r>
            <a:r>
              <a:rPr lang="en-US" sz="20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złowiek</a:t>
            </a:r>
            <a:r>
              <a:rPr lang="en-US" sz="20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nowoczesny</a:t>
            </a:r>
            <a:endParaRPr lang="en-US" sz="2000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Zaburzający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równowagę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energetyczną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poprzez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jednokierunkowe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wykorzystywanie</a:t>
            </a:r>
            <a:r>
              <a:rPr lang="pl-PL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rozpraszania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zgromadzonej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w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biomasie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0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energii</a:t>
            </a:r>
            <a:r>
              <a:rPr lang="en-US" sz="20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</a:t>
            </a:r>
            <a:endParaRPr lang="en-US" sz="20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lang="en-US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43" name="Symbol zastępczy zawartości 3"/>
          <p:cNvPicPr/>
          <p:nvPr/>
        </p:nvPicPr>
        <p:blipFill rotWithShape="1">
          <a:blip r:embed="rId2"/>
          <a:srcRect b="7343"/>
          <a:stretch/>
        </p:blipFill>
        <p:spPr>
          <a:xfrm>
            <a:off x="6096001" y="993960"/>
            <a:ext cx="5888966" cy="5685136"/>
          </a:xfrm>
          <a:prstGeom prst="rect">
            <a:avLst/>
          </a:prstGeom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BF77D68-A11F-4CC9-96A3-B2A6A2EB9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07" y="4189828"/>
            <a:ext cx="4984091" cy="2489268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E7B9EC70-05D7-4A45-B143-D499367CC2D0}"/>
              </a:ext>
            </a:extLst>
          </p:cNvPr>
          <p:cNvSpPr/>
          <p:nvPr/>
        </p:nvSpPr>
        <p:spPr>
          <a:xfrm rot="1051546">
            <a:off x="1274563" y="4959305"/>
            <a:ext cx="3847606" cy="32612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503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TextShape 1"/>
          <p:cNvSpPr txBox="1"/>
          <p:nvPr/>
        </p:nvSpPr>
        <p:spPr>
          <a:xfrm>
            <a:off x="-1" y="65940"/>
            <a:ext cx="12192001" cy="9939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</a:t>
            </a:r>
            <a:r>
              <a:rPr lang="pl-PL" sz="44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omo</a:t>
            </a:r>
            <a:r>
              <a:rPr lang="pl-PL" sz="4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s</a:t>
            </a:r>
            <a:r>
              <a:rPr lang="en-US" sz="44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apiens</a:t>
            </a:r>
            <a:r>
              <a:rPr lang="en-US" sz="4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- </a:t>
            </a:r>
            <a:r>
              <a:rPr lang="en-US" sz="44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unikalny</a:t>
            </a:r>
            <a:r>
              <a:rPr lang="en-US" sz="4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4400" b="1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gatunek</a:t>
            </a:r>
            <a:endParaRPr lang="en-US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42" name="CustomShape 2"/>
          <p:cNvSpPr/>
          <p:nvPr/>
        </p:nvSpPr>
        <p:spPr>
          <a:xfrm>
            <a:off x="327998" y="867055"/>
            <a:ext cx="6387762" cy="51238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lang="pl-PL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00000"/>
              </a:lnSpc>
            </a:pPr>
            <a:r>
              <a:rPr lang="en-US" sz="24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Zapotrzebowanie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4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organizmu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4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4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energię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lang="pl-PL" sz="24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00000"/>
              </a:lnSpc>
            </a:pP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8.4MJ/d (2000 kcal/d)=</a:t>
            </a:r>
            <a:r>
              <a:rPr lang="en-US" sz="2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100 W</a:t>
            </a:r>
            <a:endParaRPr lang="en-US" sz="2400" b="1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n-US" sz="24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Śr. z</a:t>
            </a:r>
            <a:r>
              <a:rPr lang="en-US" sz="24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użycie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4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energii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74.6x10</a:t>
            </a:r>
            <a:r>
              <a:rPr lang="en-US" sz="2400" spc="-1" baseline="30000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9 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J/</a:t>
            </a:r>
            <a:r>
              <a:rPr lang="en-US" sz="24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osobe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=</a:t>
            </a:r>
            <a:r>
              <a:rPr lang="pl-PL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2370 </a:t>
            </a:r>
            <a:r>
              <a:rPr lang="pl-PL" sz="2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</a:t>
            </a:r>
          </a:p>
          <a:p>
            <a:pPr marL="342900" indent="-342900" algn="just">
              <a:lnSpc>
                <a:spcPct val="100000"/>
              </a:lnSpc>
              <a:buFontTx/>
              <a:buChar char="-"/>
            </a:pPr>
            <a:r>
              <a:rPr lang="en-US" sz="24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kraje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4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ubogie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100</a:t>
            </a:r>
            <a:r>
              <a:rPr lang="pl-PL" sz="2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 </a:t>
            </a:r>
            <a:endParaRPr lang="pl-PL" sz="2400" spc="-1" dirty="0">
              <a:solidFill>
                <a:srgbClr val="FFFF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2900" indent="-342900" algn="just">
              <a:lnSpc>
                <a:spcPct val="100000"/>
              </a:lnSpc>
              <a:buFontTx/>
              <a:buChar char="-"/>
            </a:pPr>
            <a:r>
              <a:rPr lang="pl-PL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Polska </a:t>
            </a:r>
            <a:r>
              <a:rPr lang="pl-PL" sz="2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3 800 W (podobnie Niemcy i Czechy)</a:t>
            </a:r>
          </a:p>
          <a:p>
            <a:pPr marL="342900" indent="-342900" algn="just">
              <a:lnSpc>
                <a:spcPct val="100000"/>
              </a:lnSpc>
              <a:buFontTx/>
              <a:buChar char="-"/>
            </a:pPr>
            <a:r>
              <a:rPr lang="en-US" sz="24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kraje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400" spc="-1" dirty="0" err="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rozwinięte</a:t>
            </a:r>
            <a:r>
              <a:rPr lang="en-US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11 000</a:t>
            </a:r>
            <a:r>
              <a:rPr lang="pl-PL" sz="2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2400" b="1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</a:t>
            </a:r>
            <a:r>
              <a:rPr lang="pl-PL" sz="2400" spc="-1" dirty="0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D455E9E-19E1-408F-B99C-E66464712C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r="29000"/>
          <a:stretch/>
        </p:blipFill>
        <p:spPr>
          <a:xfrm>
            <a:off x="2741203" y="4155872"/>
            <a:ext cx="2481037" cy="255631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632BC5D-B1FA-4C59-9E3A-761CF64D1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330" y="1442687"/>
            <a:ext cx="5717992" cy="491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32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0031"/>
          </a:xfrm>
        </p:spPr>
        <p:txBody>
          <a:bodyPr/>
          <a:lstStyle/>
          <a:p>
            <a:pPr algn="ctr"/>
            <a:r>
              <a:rPr lang="pl-PL" b="1" dirty="0">
                <a:solidFill>
                  <a:srgbClr val="FFFF00"/>
                </a:solidFill>
              </a:rPr>
              <a:t>ATMOSFERA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EE63F1C-5145-48C5-BD9B-241AA1B9A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62" y="1615043"/>
            <a:ext cx="4732317" cy="4732317"/>
          </a:xfrm>
          <a:prstGeom prst="rect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5B19A49-B1E6-4AD8-A749-4CFA136648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" t="5625" r="3859" b="7239"/>
          <a:stretch/>
        </p:blipFill>
        <p:spPr>
          <a:xfrm>
            <a:off x="5327374" y="2440635"/>
            <a:ext cx="6754239" cy="30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5261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787</Words>
  <Application>Microsoft Office PowerPoint</Application>
  <PresentationFormat>Panoramiczny</PresentationFormat>
  <Paragraphs>160</Paragraphs>
  <Slides>35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Lato</vt:lpstr>
      <vt:lpstr>Times New Roman</vt:lpstr>
      <vt:lpstr>Motyw pakietu Office</vt:lpstr>
      <vt:lpstr>Zastosowanie pomp ciepła oraz systemów zaopatrzenia w energię</vt:lpstr>
      <vt:lpstr>Po co nam odnawialne  źródła energii?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ATMOSFERA</vt:lpstr>
      <vt:lpstr>Prezentacja programu PowerPoint</vt:lpstr>
      <vt:lpstr>Zmiany wielkości wymuszenie radiacyjnego</vt:lpstr>
      <vt:lpstr>Prezentacja programu PowerPoint</vt:lpstr>
      <vt:lpstr>Atmosfera to dziś wysypisko gazów szklarniowych  EMISJE SEKTOROWE</vt:lpstr>
      <vt:lpstr>Prezentacja programu PowerPoint</vt:lpstr>
      <vt:lpstr>Zrównoważony rozwój</vt:lpstr>
      <vt:lpstr>2020 Polska</vt:lpstr>
      <vt:lpstr>Jak przekazać ciepło?</vt:lpstr>
      <vt:lpstr>Jak działa pompa ciepła?</vt:lpstr>
      <vt:lpstr>Nim zamontuje pompę ciepła</vt:lpstr>
      <vt:lpstr>Koszty</vt:lpstr>
      <vt:lpstr>Typy pomp ciepła czyli podaruj dziecku studnię</vt:lpstr>
      <vt:lpstr>Kolektor powietrzny typ powietrze/woda</vt:lpstr>
      <vt:lpstr>Kolektor gruntowy płaski typ solanka/woda</vt:lpstr>
      <vt:lpstr>Kolektor gruntowy spiralny typ solanka/woda</vt:lpstr>
      <vt:lpstr>Kolektor gruntowy pionowy typu solanka/woda</vt:lpstr>
      <vt:lpstr>Kolektor gruntowy pionowy typu woda/woda</vt:lpstr>
      <vt:lpstr>Sprawność pomp ciepła</vt:lpstr>
      <vt:lpstr>Typy pomp ciepła - podsumowanie</vt:lpstr>
      <vt:lpstr>Efektywny klimatycznie dom</vt:lpstr>
      <vt:lpstr>To skąd wziąć odnawialną energie?</vt:lpstr>
      <vt:lpstr>To skąd wziąć odnawialną energie?</vt:lpstr>
      <vt:lpstr>Książka, która tłumaczy transformację energetyczną</vt:lpstr>
      <vt:lpstr>Dziękuję za uwagę</vt:lpstr>
      <vt:lpstr>Prezentacja programu PowerPoint</vt:lpstr>
      <vt:lpstr>Dlaczego mamy mało czasu?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Zastosowanie pomp ciepła oraz systemów zaopatrzenia w energię</dc:title>
  <dc:creator>Bogdan</dc:creator>
  <cp:lastModifiedBy>Bogdan</cp:lastModifiedBy>
  <cp:revision>36</cp:revision>
  <dcterms:created xsi:type="dcterms:W3CDTF">2022-06-06T14:55:43Z</dcterms:created>
  <dcterms:modified xsi:type="dcterms:W3CDTF">2022-06-07T21:54:58Z</dcterms:modified>
</cp:coreProperties>
</file>