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37"/>
  </p:notesMasterIdLst>
  <p:sldIdLst>
    <p:sldId id="312" r:id="rId7"/>
    <p:sldId id="272" r:id="rId8"/>
    <p:sldId id="274" r:id="rId9"/>
    <p:sldId id="275" r:id="rId10"/>
    <p:sldId id="277" r:id="rId11"/>
    <p:sldId id="278" r:id="rId12"/>
    <p:sldId id="279" r:id="rId13"/>
    <p:sldId id="284" r:id="rId14"/>
    <p:sldId id="280" r:id="rId15"/>
    <p:sldId id="281" r:id="rId16"/>
    <p:sldId id="286" r:id="rId17"/>
    <p:sldId id="296" r:id="rId18"/>
    <p:sldId id="298" r:id="rId19"/>
    <p:sldId id="294" r:id="rId20"/>
    <p:sldId id="293" r:id="rId21"/>
    <p:sldId id="292" r:id="rId22"/>
    <p:sldId id="291" r:id="rId23"/>
    <p:sldId id="290" r:id="rId24"/>
    <p:sldId id="289" r:id="rId25"/>
    <p:sldId id="307" r:id="rId26"/>
    <p:sldId id="306" r:id="rId27"/>
    <p:sldId id="305" r:id="rId28"/>
    <p:sldId id="304" r:id="rId29"/>
    <p:sldId id="303" r:id="rId30"/>
    <p:sldId id="302" r:id="rId31"/>
    <p:sldId id="301" r:id="rId32"/>
    <p:sldId id="288" r:id="rId33"/>
    <p:sldId id="309" r:id="rId34"/>
    <p:sldId id="310" r:id="rId35"/>
    <p:sldId id="271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F4C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3B1C0-624D-47FE-8FBA-6CE157D4290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6FADB-452A-4DCB-8755-801150533E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791854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7183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5228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3178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0116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9101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6473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6638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97121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899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7002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865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2461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417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7197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73678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0501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96184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2342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34539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77123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82528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0673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17396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5032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3096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6685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3512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9191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0362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6FADB-452A-4DCB-8755-801150533ECD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732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3AE8AF-E1D5-4347-8A02-9AAD74E77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F978AF0-315C-43AD-8250-079C46819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214706-8FE9-426D-A297-B7204D36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E5B7D1-77AD-4938-88AA-E9AC8C7C8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73DD327-AD91-4A22-A594-AEE9859C3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10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5D0873-E7C7-4DEE-91DA-58045761E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ED3ABB5-F883-4013-8EA8-2FE814895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500A00-2B9B-486A-A216-C2655E47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A87C13D-5A47-433D-9540-70983B0A9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4F7890-338E-4DB4-B7F4-9A2320D52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8152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70E9FE8-586F-4DC0-9219-6E20D7BA89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CB4E5C3-9956-47CA-83B3-6D537E984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25C63A-07B4-4ECC-A221-456F3963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EAC9C1C-BD97-459F-A2CF-F337BDB6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D25AF40-2F88-421A-9B84-0D3E42E91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0285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6E71FD-2A8B-4180-9B6C-D01FB86F6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BA8E0C-A515-4750-BE88-13F3BB470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AA1C77-8C68-4065-BA21-0510A7CF0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0F3A60C-1A95-417B-99AD-F17130499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616356-57BA-40B4-AA5A-D524CCC1B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0646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6422E9-A746-41BA-9E4D-E36F20869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1DCF3FB-25F5-4BC1-B7BD-E4B281A55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AEF3F3-6023-4332-8832-FC26BFA9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D9771D9-0ADC-444C-B2C2-88D730B4B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FBAD240-384C-477C-A002-5DECE46B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20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997EFA-D493-4DAD-AC5B-87A65F80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FF016F-EF41-45A2-8394-406EC07E98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431C1B-CBF0-4A98-A10E-D82F46B81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3F22EDA-AAC4-4FF8-ABDF-357A539D0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129FE4E-F556-4B7D-A221-BCB11207A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5C69EBD-89DC-4136-8FBF-0BD0BE58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5326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84B8A7-191A-48D9-AF95-D4922967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8A82FD5-57D3-4627-98B6-717948796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3B9ACC7-2623-426B-A055-C0EE5AD5D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1F62FCB-5005-451A-B6F3-7E3CBAD7FB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D96B72B-2311-4B27-B4F8-994D363905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396FE66-9663-4B46-BBAF-A6EB8ACFF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86936AA-AEF4-4922-8803-1D4548ED3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41A7A50-0DF7-444A-B746-B586F7A01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2353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93867B-E910-4C22-BE01-9017A1B0D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757EEC5-89AD-4C84-B7D2-F92DD96A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518F8A4-0462-406F-895D-E380CC106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9A6441A-F936-48CD-8D96-6B0978566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3975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308783E-3B81-4E9D-B8BF-71C13470F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A10B6D3-2864-4C9A-88DB-D143589C3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CB937CD-F469-4DF8-B53F-15BC23713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125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794208-6AA4-4638-9909-109A10FCF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B84006-C86C-46DA-A614-23533E94B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AA31CBB-9C5C-4070-A146-4408FFD9A3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EFD13DF-77EB-4A1C-9944-35DEAF847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99CB1B2-7A76-4D5F-923D-D7646184C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7944DF3-FD2E-4709-9E68-D9A62398D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3073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C92803-475C-4E52-8DC9-80D158BCA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55AE7BD-0AA4-49B1-A465-CCB2020B8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A50AF29-03C3-47FC-A3A9-6683FDAD6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B64F50-AD6D-4F43-A67A-352FE27D4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C7CEB3-4983-43AE-A0D0-26284C8DB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C0B335-C5AD-4D8E-BD11-5E39BDE48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4179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8B0A63-81D2-4864-A6AD-8F88FE82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B141F1-3C17-4C39-AF5B-2990EF637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138A550-2F33-47AA-BF3D-DA31F29C00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74A2A-3ED8-449D-B4E4-4EFB08CDD2DB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7337E6B-722A-4009-B18E-6202C97884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BE8BE49-DE73-4ECE-8005-B9F0C2642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CD0CE-7EE3-4D8B-A45A-CBF8413F0D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018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40" y="419227"/>
            <a:ext cx="10349919" cy="872495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7C07E20-256D-4BFE-B1E1-A873EED05C0E}"/>
              </a:ext>
            </a:extLst>
          </p:cNvPr>
          <p:cNvSpPr/>
          <p:nvPr/>
        </p:nvSpPr>
        <p:spPr>
          <a:xfrm>
            <a:off x="567956" y="2093889"/>
            <a:ext cx="103499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3200" b="1" dirty="0">
                <a:solidFill>
                  <a:schemeClr val="accent2">
                    <a:lumMod val="75000"/>
                  </a:schemeClr>
                </a:solidFill>
              </a:rPr>
              <a:t>Programy wspierające ochronę środowiska </a:t>
            </a:r>
          </a:p>
          <a:p>
            <a:pPr algn="ctr"/>
            <a:r>
              <a:rPr lang="pl-PL" altLang="pl-PL" sz="3200" b="1" dirty="0">
                <a:solidFill>
                  <a:schemeClr val="accent2">
                    <a:lumMod val="75000"/>
                  </a:schemeClr>
                </a:solidFill>
              </a:rPr>
              <a:t>wdrażane przez ARiMR w roku 2022</a:t>
            </a:r>
            <a:endParaRPr lang="pl-PL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CF068DC-A5D4-4B1B-9524-55780639E2D3}"/>
              </a:ext>
            </a:extLst>
          </p:cNvPr>
          <p:cNvSpPr/>
          <p:nvPr/>
        </p:nvSpPr>
        <p:spPr>
          <a:xfrm>
            <a:off x="1069642" y="3547680"/>
            <a:ext cx="77846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AutoNum type="arabicPeriod"/>
              <a:defRPr/>
            </a:pPr>
            <a:r>
              <a:rPr lang="pl-PL" altLang="pl-PL" sz="2000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Inwestycje mające na celu ochronę wód przed</a:t>
            </a: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 zanieczyszczeniem azotanami pochodzącymi ze źródeł rolniczych</a:t>
            </a:r>
          </a:p>
          <a:p>
            <a:pPr>
              <a:defRPr/>
            </a:pPr>
            <a:endParaRPr lang="pl-PL" sz="20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pl-PL" sz="200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r>
              <a:rPr lang="pl-PL" sz="2000" dirty="0">
                <a:solidFill>
                  <a:schemeClr val="accent5">
                    <a:lumMod val="50000"/>
                  </a:schemeClr>
                </a:solidFill>
              </a:rPr>
              <a:t>2. Rozwój zielonej infrastruktury poprzez wsparcie ogrodów działkowych</a:t>
            </a:r>
          </a:p>
        </p:txBody>
      </p:sp>
      <p:pic>
        <p:nvPicPr>
          <p:cNvPr id="8" name="Obraz 7" descr="Obraz zawierający drzewo, zewnętrzne, roślina, ogród&#10;&#10;Opis wygenerowany automatycznie">
            <a:extLst>
              <a:ext uri="{FF2B5EF4-FFF2-40B4-BE49-F238E27FC236}">
                <a16:creationId xmlns:a16="http://schemas.microsoft.com/office/drawing/2014/main" id="{1D3E456B-014E-4357-9729-32CAD520E7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928" y="3571001"/>
            <a:ext cx="2446826" cy="16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54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5FD66AF-8969-4A59-ADFC-648BAA4F63A4}"/>
              </a:ext>
            </a:extLst>
          </p:cNvPr>
          <p:cNvSpPr/>
          <p:nvPr/>
        </p:nvSpPr>
        <p:spPr>
          <a:xfrm>
            <a:off x="525101" y="1443841"/>
            <a:ext cx="109999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2) </a:t>
            </a:r>
            <a:r>
              <a:rPr lang="pl-PL" u="sng" dirty="0">
                <a:solidFill>
                  <a:srgbClr val="003366"/>
                </a:solidFill>
              </a:rPr>
              <a:t>rozbiórki i utylizacji </a:t>
            </a:r>
            <a:r>
              <a:rPr lang="pl-PL" dirty="0">
                <a:solidFill>
                  <a:srgbClr val="003366"/>
                </a:solidFill>
              </a:rPr>
              <a:t>materiałów pochodzących z rozbiórki pod warunkiem, że rozbiórka jest niezbędna w celu realizacji operacji;</a:t>
            </a:r>
          </a:p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3) </a:t>
            </a:r>
            <a:r>
              <a:rPr lang="pl-PL" b="1" dirty="0">
                <a:solidFill>
                  <a:srgbClr val="003366"/>
                </a:solidFill>
              </a:rPr>
              <a:t>zakupu aplikatorów nawozów naturalnych w postaci płynnej typu</a:t>
            </a:r>
            <a:r>
              <a:rPr lang="pl-PL" dirty="0">
                <a:solidFill>
                  <a:srgbClr val="003366"/>
                </a:solidFill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doglebowe </a:t>
            </a:r>
            <a:r>
              <a:rPr lang="pl-PL" dirty="0" err="1">
                <a:solidFill>
                  <a:srgbClr val="003366"/>
                </a:solidFill>
              </a:rPr>
              <a:t>redlicowe</a:t>
            </a:r>
            <a:r>
              <a:rPr lang="pl-PL" dirty="0">
                <a:solidFill>
                  <a:srgbClr val="003366"/>
                </a:solidFill>
              </a:rPr>
              <a:t> o zębach sztywnych,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doglebowe kultywatorowe o zębach sprężystych lub talerzowe,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węże wleczone,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wleczone płozowe,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szczelinowe tarczowe;</a:t>
            </a:r>
          </a:p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4) </a:t>
            </a:r>
            <a:r>
              <a:rPr lang="pl-PL" b="1" dirty="0">
                <a:solidFill>
                  <a:srgbClr val="003366"/>
                </a:solidFill>
              </a:rPr>
              <a:t>zakupu wozów asenizacyjnych </a:t>
            </a:r>
            <a:r>
              <a:rPr lang="pl-PL" b="1" u="sng" dirty="0">
                <a:solidFill>
                  <a:srgbClr val="003366"/>
                </a:solidFill>
              </a:rPr>
              <a:t>z aplikatorami </a:t>
            </a:r>
            <a:r>
              <a:rPr lang="pl-PL" dirty="0">
                <a:solidFill>
                  <a:srgbClr val="003366"/>
                </a:solidFill>
              </a:rPr>
              <a:t>nawozów naturalnych w postaci płynnej typu określonego w pkt. 3;</a:t>
            </a:r>
          </a:p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5) </a:t>
            </a:r>
            <a:r>
              <a:rPr lang="pl-PL" u="sng" dirty="0">
                <a:solidFill>
                  <a:srgbClr val="003366"/>
                </a:solidFill>
              </a:rPr>
              <a:t>ogólne, </a:t>
            </a:r>
            <a:r>
              <a:rPr lang="pl-PL" dirty="0">
                <a:solidFill>
                  <a:srgbClr val="003366"/>
                </a:solidFill>
              </a:rPr>
              <a:t>o których mowa w art. 45 ust. 2 lit. c rozporządzenia nr 1305/2013, zwane dalej „kosztami ogólnymi”,</a:t>
            </a:r>
          </a:p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- które są uzasadnione wielkością prowadzonej w gospodarstwie produkcji, adekwatne do panujących w nim warunków gospodarowania, niezbędne do osiągnięcia celu operacji oraz racjonalne.</a:t>
            </a:r>
          </a:p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Do kosztów kwalifikowalnych, o których mowa </a:t>
            </a:r>
            <a:r>
              <a:rPr lang="pl-PL" b="1" dirty="0">
                <a:solidFill>
                  <a:srgbClr val="003366"/>
                </a:solidFill>
              </a:rPr>
              <a:t>w pkt. 1, 3 i 4</a:t>
            </a:r>
            <a:r>
              <a:rPr lang="pl-PL" dirty="0">
                <a:solidFill>
                  <a:srgbClr val="003366"/>
                </a:solidFill>
              </a:rPr>
              <a:t> zalicza się </a:t>
            </a:r>
            <a:r>
              <a:rPr lang="pl-PL" u="sng" dirty="0">
                <a:solidFill>
                  <a:srgbClr val="003366"/>
                </a:solidFill>
              </a:rPr>
              <a:t>również </a:t>
            </a:r>
            <a:r>
              <a:rPr lang="pl-PL" dirty="0">
                <a:solidFill>
                  <a:srgbClr val="003366"/>
                </a:solidFill>
              </a:rPr>
              <a:t>koszty transportu do miejsca realizacji operacji materiałów służących realizacji operacji oraz urządzeń objętych operacją, a także koszty montażu.</a:t>
            </a:r>
          </a:p>
        </p:txBody>
      </p:sp>
    </p:spTree>
    <p:extLst>
      <p:ext uri="{BB962C8B-B14F-4D97-AF65-F5344CB8AC3E}">
        <p14:creationId xmlns:p14="http://schemas.microsoft.com/office/powerpoint/2010/main" val="2104077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256B88F-9773-4E7E-A239-7B4F4E1A7F7D}"/>
              </a:ext>
            </a:extLst>
          </p:cNvPr>
          <p:cNvSpPr/>
          <p:nvPr/>
        </p:nvSpPr>
        <p:spPr>
          <a:xfrm>
            <a:off x="935738" y="1644084"/>
            <a:ext cx="105739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Zakres kosztów kwalifikowalnych </a:t>
            </a:r>
            <a:r>
              <a:rPr lang="pl-PL" u="sng" dirty="0">
                <a:solidFill>
                  <a:schemeClr val="accent5">
                    <a:lumMod val="50000"/>
                  </a:schemeClr>
                </a:solidFill>
              </a:rPr>
              <a:t>nie obejmuje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m.in.: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podatku od towarów i usług (VAT),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nabycia rzeczy używanych,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Budowy, przebudowy na gruntach nie stanowiących własności, współwłasności, </a:t>
            </a:r>
            <a:r>
              <a:rPr lang="pl-PL" dirty="0" err="1">
                <a:solidFill>
                  <a:schemeClr val="accent5">
                    <a:lumMod val="50000"/>
                  </a:schemeClr>
                </a:solidFill>
              </a:rPr>
              <a:t>użytk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. wieczystego,  dzierżawy potwierdzonej w sposób określony w przepisach,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261E03B-6008-460D-9F8B-188211387BB7}"/>
              </a:ext>
            </a:extLst>
          </p:cNvPr>
          <p:cNvSpPr/>
          <p:nvPr/>
        </p:nvSpPr>
        <p:spPr>
          <a:xfrm>
            <a:off x="860080" y="10159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Jakie koszty nie są uznawane za kwalifikowalne?</a:t>
            </a:r>
            <a:br>
              <a:rPr lang="pl-PL" altLang="pl-PL" dirty="0"/>
            </a:br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C1E8A71B-DF4B-4C54-BCF8-EE3B42FB36D2}"/>
              </a:ext>
            </a:extLst>
          </p:cNvPr>
          <p:cNvSpPr/>
          <p:nvPr/>
        </p:nvSpPr>
        <p:spPr>
          <a:xfrm>
            <a:off x="860080" y="3436660"/>
            <a:ext cx="4935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Jaki jest maksymalny poziom i wysokość pomocy?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A50CC33-A689-4945-BCA9-D96FFA6F18B6}"/>
              </a:ext>
            </a:extLst>
          </p:cNvPr>
          <p:cNvSpPr/>
          <p:nvPr/>
        </p:nvSpPr>
        <p:spPr>
          <a:xfrm>
            <a:off x="860080" y="3963027"/>
            <a:ext cx="10649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Pomoc przyznawana jest w formie </a:t>
            </a:r>
            <a:r>
              <a:rPr lang="pl-PL" altLang="pl-PL" u="sng" dirty="0">
                <a:solidFill>
                  <a:schemeClr val="accent5">
                    <a:lumMod val="50000"/>
                  </a:schemeClr>
                </a:solidFill>
              </a:rPr>
              <a:t>refundacji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części poniesionych kosztów kwalifikowalnych operacji, w wysokości do:</a:t>
            </a: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1) </a:t>
            </a:r>
            <a:r>
              <a:rPr lang="pl-PL" altLang="pl-PL" b="1" dirty="0">
                <a:solidFill>
                  <a:schemeClr val="accent5">
                    <a:lumMod val="50000"/>
                  </a:schemeClr>
                </a:solidFill>
              </a:rPr>
              <a:t>60%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kosztów kwalifikowalnych – w przypadku operacji realizowanej przez „młodego rolnika”;</a:t>
            </a: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2) </a:t>
            </a:r>
            <a:r>
              <a:rPr lang="pl-PL" altLang="pl-PL" b="1" dirty="0">
                <a:solidFill>
                  <a:schemeClr val="accent5">
                    <a:lumMod val="50000"/>
                  </a:schemeClr>
                </a:solidFill>
              </a:rPr>
              <a:t>50%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kosztów kwalifikowalnych – w przypadku operacji realizowanej przez rolnika niebędącego „młodym rolnikiem”.</a:t>
            </a: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Pomoc przyznaje się i wypłaca do wysokości limitu, który w okresie realizacji Programu wynosi maksymalnie </a:t>
            </a:r>
            <a:r>
              <a:rPr lang="pl-PL" altLang="pl-PL" b="1" dirty="0">
                <a:solidFill>
                  <a:schemeClr val="accent5">
                    <a:lumMod val="50000"/>
                  </a:schemeClr>
                </a:solidFill>
              </a:rPr>
              <a:t>100 tys.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altLang="pl-PL" b="1" dirty="0">
                <a:solidFill>
                  <a:schemeClr val="accent5">
                    <a:lumMod val="50000"/>
                  </a:schemeClr>
                </a:solidFill>
              </a:rPr>
              <a:t>zł na jednego beneficjenta i na jedno gospodarstwo.</a:t>
            </a:r>
            <a:endParaRPr lang="pl-PL" alt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966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510284" y="1468106"/>
            <a:ext cx="111714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br>
              <a:rPr lang="pl-PL" altLang="pl-PL" dirty="0">
                <a:solidFill>
                  <a:srgbClr val="003366"/>
                </a:solidFill>
              </a:rPr>
            </a:br>
            <a:r>
              <a:rPr lang="pl-PL" b="1" dirty="0">
                <a:solidFill>
                  <a:srgbClr val="003366"/>
                </a:solidFill>
              </a:rPr>
              <a:t>Oś priorytetowa II - Ochrona Środowiska, </a:t>
            </a:r>
          </a:p>
          <a:p>
            <a:pPr algn="ctr">
              <a:defRPr/>
            </a:pPr>
            <a:r>
              <a:rPr lang="pl-PL" b="1" dirty="0">
                <a:solidFill>
                  <a:srgbClr val="003366"/>
                </a:solidFill>
              </a:rPr>
              <a:t>w tym adaptacja do zmian klimatu</a:t>
            </a:r>
          </a:p>
          <a:p>
            <a:pPr algn="ctr">
              <a:defRPr/>
            </a:pPr>
            <a:endParaRPr lang="pl-PL" b="1" dirty="0">
              <a:solidFill>
                <a:srgbClr val="003366"/>
              </a:solidFill>
            </a:endParaRPr>
          </a:p>
          <a:p>
            <a:pPr algn="ctr">
              <a:defRPr/>
            </a:pPr>
            <a:r>
              <a:rPr lang="pl-PL" b="1" dirty="0">
                <a:solidFill>
                  <a:srgbClr val="003366"/>
                </a:solidFill>
              </a:rPr>
              <a:t>Działanie: 2.5 Poprawa jakości środowiska miejskiego</a:t>
            </a:r>
          </a:p>
          <a:p>
            <a:pPr algn="ctr">
              <a:defRPr/>
            </a:pPr>
            <a:endParaRPr lang="pl-PL" b="1" dirty="0">
              <a:solidFill>
                <a:srgbClr val="003366"/>
              </a:solidFill>
            </a:endParaRPr>
          </a:p>
          <a:p>
            <a:pPr algn="ctr">
              <a:defRPr/>
            </a:pPr>
            <a:r>
              <a:rPr lang="pl-PL" sz="3600" b="1" dirty="0">
                <a:solidFill>
                  <a:schemeClr val="accent2">
                    <a:lumMod val="75000"/>
                  </a:schemeClr>
                </a:solidFill>
              </a:rPr>
              <a:t>Tytuł projektu: Rozwój zielonej infrastruktury poprzez wsparcie ogrodów działkowych</a:t>
            </a:r>
          </a:p>
          <a:p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896B906-EF6B-415C-8D6D-CBCD3E1D6F78}"/>
              </a:ext>
            </a:extLst>
          </p:cNvPr>
          <p:cNvSpPr/>
          <p:nvPr/>
        </p:nvSpPr>
        <p:spPr>
          <a:xfrm>
            <a:off x="204029" y="821775"/>
            <a:ext cx="12140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rgbClr val="00336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Program Operacyjny Infrastruktura </a:t>
            </a:r>
            <a:br>
              <a:rPr lang="pl-PL" altLang="pl-PL" dirty="0">
                <a:solidFill>
                  <a:srgbClr val="003366"/>
                </a:solidFill>
                <a:latin typeface="Arial" panose="020B0604020202020204" pitchFamily="34" charset="0"/>
                <a:cs typeface="Calibri" panose="020F0502020204030204" pitchFamily="34" charset="0"/>
              </a:rPr>
            </a:br>
            <a:r>
              <a:rPr lang="pl-PL" altLang="pl-PL" dirty="0">
                <a:solidFill>
                  <a:srgbClr val="00336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i Środowisko</a:t>
            </a:r>
            <a:r>
              <a:rPr lang="pl-PL" altLang="pl-PL" dirty="0">
                <a:solidFill>
                  <a:srgbClr val="00336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lata </a:t>
            </a:r>
            <a:r>
              <a:rPr lang="pl-PL" altLang="pl-PL" dirty="0">
                <a:solidFill>
                  <a:srgbClr val="003366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2014-2020</a:t>
            </a:r>
            <a:endParaRPr lang="pl-PL" dirty="0">
              <a:solidFill>
                <a:srgbClr val="003366"/>
              </a:solidFill>
            </a:endParaRPr>
          </a:p>
        </p:txBody>
      </p:sp>
      <p:pic>
        <p:nvPicPr>
          <p:cNvPr id="8" name="Obraz 7" descr="Obraz zawierający niebo, trawa, zewnętrzne, kwiat&#10;&#10;Opis wygenerowany automatycznie">
            <a:extLst>
              <a:ext uri="{FF2B5EF4-FFF2-40B4-BE49-F238E27FC236}">
                <a16:creationId xmlns:a16="http://schemas.microsoft.com/office/drawing/2014/main" id="{B8CA7CB3-AB7F-4E59-8A88-E2F15AEEDB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588" y="4402332"/>
            <a:ext cx="3232824" cy="181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69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632049" y="1176860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9D12365-2C4D-49FD-BBA2-23206788DDEE}"/>
              </a:ext>
            </a:extLst>
          </p:cNvPr>
          <p:cNvSpPr/>
          <p:nvPr/>
        </p:nvSpPr>
        <p:spPr>
          <a:xfrm>
            <a:off x="884956" y="1583300"/>
            <a:ext cx="2547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 i </a:t>
            </a:r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cs typeface="Calibri" panose="020F0502020204030204" pitchFamily="34" charset="0"/>
              </a:rPr>
              <a:t>przedmiot</a:t>
            </a:r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konkursu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4FEA2-5300-44F8-AF8E-D5B2CE903290}"/>
              </a:ext>
            </a:extLst>
          </p:cNvPr>
          <p:cNvSpPr/>
          <p:nvPr/>
        </p:nvSpPr>
        <p:spPr>
          <a:xfrm>
            <a:off x="884956" y="2274205"/>
            <a:ext cx="10983817" cy="2450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buFont typeface="Calibri" panose="020F0502020204030204" pitchFamily="34" charset="0"/>
              <a:buAutoNum type="arabicPeriod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Głównym celem konkursu jest wyłonienie projektów, które w największym stopniu przyczynią się do osiągnięcia celu strategicznego, jakim jest ochrona i poprawa jakości terenów zielonych w miastach i ich obszarach funkcjonalnych, przyczyniająca się do łagodzenia negatywnych skutków zmian klimatycznych poprzez realizację celów operacyjnych, tj. 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Calibri" panose="020F0502020204030204" pitchFamily="34" charset="0"/>
              </a:rPr>
              <a:t>przeciwdziałanie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spadkowi różnorodności biologicznej, poprawa jakości życia ludzi dzięki zapewnieniu lepszego stanu środowiska, zwiększenie wartości usług ekosystemów.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Tx/>
              <a:buNone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Tx/>
              <a:buNone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Przedmiotem konkursu jest przyznanie grantów na dofinansowanie projektów, które najbardziej przyczynią się do rozwoju zielonej infrastruktury poprzez wsparcie ogrodów działkowych (ROD) w częściach wspólnych .</a:t>
            </a:r>
          </a:p>
        </p:txBody>
      </p:sp>
    </p:spTree>
    <p:extLst>
      <p:ext uri="{BB962C8B-B14F-4D97-AF65-F5344CB8AC3E}">
        <p14:creationId xmlns:p14="http://schemas.microsoft.com/office/powerpoint/2010/main" val="37983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0D1E4B6-226B-437B-AC61-289329F89D02}"/>
              </a:ext>
            </a:extLst>
          </p:cNvPr>
          <p:cNvSpPr/>
          <p:nvPr/>
        </p:nvSpPr>
        <p:spPr>
          <a:xfrm>
            <a:off x="932684" y="965810"/>
            <a:ext cx="1806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Zakres inwestycji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049A27F-84F2-4447-9A0B-FFB5EC8C1F50}"/>
              </a:ext>
            </a:extLst>
          </p:cNvPr>
          <p:cNvSpPr/>
          <p:nvPr/>
        </p:nvSpPr>
        <p:spPr>
          <a:xfrm>
            <a:off x="932684" y="1633065"/>
            <a:ext cx="106536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I. Podstawowy zakres rodzajów inwestycji (służące realizacji celów – bezpośrednio)</a:t>
            </a:r>
          </a:p>
          <a:p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II. Inwestycje w zakresie elementów dodatkowych, w tym infrastruktury dla udostępnienia zieleni 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(maksymalnie do 30% kosztów kwalifikowalnych projektu)</a:t>
            </a:r>
          </a:p>
          <a:p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III. Kosztem kwalifikowalnym zadań objętych grantem są również: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• koszty pośrednie, obejmujące m.in. wynagrodzenie osób bezpośrednio zaangażowanych w zarządzanie projektem i jego rozliczanie (maksymalnie do 10% wartości udzielonego grantu), oraz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• koszty przygotowania dokumentacji technicznej niezbędnej do realizacji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zadania objętego grantem (maksymalnie do 10% wartości udzielonego grantu).</a:t>
            </a:r>
          </a:p>
        </p:txBody>
      </p:sp>
      <p:pic>
        <p:nvPicPr>
          <p:cNvPr id="8" name="Obraz 7" descr="Obraz zawierający trawa, zewnętrzne, niebo, zielony&#10;&#10;Opis wygenerowany automatycznie">
            <a:extLst>
              <a:ext uri="{FF2B5EF4-FFF2-40B4-BE49-F238E27FC236}">
                <a16:creationId xmlns:a16="http://schemas.microsoft.com/office/drawing/2014/main" id="{556F32C9-409F-45FE-AA4F-F9F95AFB6A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055" y="4435788"/>
            <a:ext cx="6415889" cy="169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97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5E85AE8-4ECF-4E04-BC65-D922195FC42C}"/>
              </a:ext>
            </a:extLst>
          </p:cNvPr>
          <p:cNvSpPr/>
          <p:nvPr/>
        </p:nvSpPr>
        <p:spPr>
          <a:xfrm>
            <a:off x="770309" y="1529402"/>
            <a:ext cx="4168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I. Podstawowy zakres rodzajów inwestycji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B2A154C0-7375-42AB-A65B-55072C7DADEB}"/>
              </a:ext>
            </a:extLst>
          </p:cNvPr>
          <p:cNvSpPr/>
          <p:nvPr/>
        </p:nvSpPr>
        <p:spPr>
          <a:xfrm>
            <a:off x="675286" y="2320061"/>
            <a:ext cx="10917716" cy="2152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tworzenie i odnowienie zieleni (drzewa, krzewy, klomby, żywopłoty, murawy), w tym na terenie zrekultywowanym lub oczyszczonym ze szczególnym uwzględnieniem gatunków rodzimych;</a:t>
            </a:r>
          </a:p>
          <a:p>
            <a:pPr algn="just">
              <a:lnSpc>
                <a:spcPts val="1600"/>
              </a:lnSpc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pozyskanie i nasadzenie roślinności wieloletniej spośród gatunków odstraszających komary i kleszcze;</a:t>
            </a:r>
          </a:p>
          <a:p>
            <a:pPr algn="just">
              <a:lnSpc>
                <a:spcPts val="1600"/>
              </a:lnSpc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powiększenie ogrodu działkowego w oparciu o sąsiadujące tereny niezagospodarowane lub porzucone, o ile istnieje wymagana dla ROD dokumentacja i decyzje administracyjne;</a:t>
            </a:r>
          </a:p>
          <a:p>
            <a:pPr algn="just">
              <a:lnSpc>
                <a:spcPts val="1600"/>
              </a:lnSpc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zakładanie zielonych dachów na istniejących budynkach wraz z niezbędną infrastrukturą służącą do utrzymania zieleni, łącznie (w uzasadnionych przypadkach) z konstrukcją nowej więźby dachowej;</a:t>
            </a:r>
          </a:p>
          <a:p>
            <a:pPr algn="just">
              <a:lnSpc>
                <a:spcPts val="1600"/>
              </a:lnSpc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tworzenie i odnowienie tzw. zielonych ścian, w szczególności izolujących od hałasu oraz zazieleniania ścian istniejących budowli, pod warunkiem zachowania historycznego krajobrazu miejskiego oraz nieutrudniania widoczności w ruchu drogowym i pieszym;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05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301543" y="1890039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6F040BA-3466-442A-B7E4-ED06448C5CDE}"/>
              </a:ext>
            </a:extLst>
          </p:cNvPr>
          <p:cNvSpPr/>
          <p:nvPr/>
        </p:nvSpPr>
        <p:spPr>
          <a:xfrm>
            <a:off x="688063" y="928993"/>
            <a:ext cx="4562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I. Podstawowy zakres rodzajów inwestycji c.d.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3D9608D-2AF3-467A-A58B-0BE82E62D64D}"/>
              </a:ext>
            </a:extLst>
          </p:cNvPr>
          <p:cNvSpPr/>
          <p:nvPr/>
        </p:nvSpPr>
        <p:spPr>
          <a:xfrm>
            <a:off x="688063" y="1701418"/>
            <a:ext cx="1093473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6) leczenie i umacnianie na terenie ogrodów działkowych i w bezpośrednim ich sąsiedztwie starych drzew – w ramach ochrony ekosystemu glebowego, siedlisk fauny i mikroorganizmów, a także ratowania dziedzictwa przyrodniczego w postaci okazów cennych, pomników przyrody lub potencjalnych pomników przyrody;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7) budowa, remont lub modernizacja banerów i tablic edukacyjnych o roli ekologicznej ROD;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8) uaktywnienie biologiczne terenu poprzez likwidację pół- lub nieprzepuszczalnych utwardzeń powierzchni gruntu lub zastąpienie ich przepuszczalnymi;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9) działania zmierzające do usunięcia niepożądanych gatunków roślin – obcych, inwazyjnych, lub niebezpiecznych dla zdrowia/życia;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10) wdrażanie standardów ochrony drzew opracowanych w ramach projektu LIFE15GIE/PL/000959 pt. „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</a:rPr>
              <a:t>Trees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for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</a:rPr>
              <a:t>Europe’s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Green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</a:rPr>
              <a:t>Infrastructure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” www.drzewa.org.pl/standardy;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11) zazielenianie roślinami miododajnymi wszelkich powierzchni, w tym dachów, ścian, płotów i gruntu;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12) sporządzanie planów zagospodarowania ROD na podkładach geodezyjnych przewidujących tereny ogólne, ogródki jordanowskie, ścieżki edukacyjne</a:t>
            </a:r>
          </a:p>
        </p:txBody>
      </p:sp>
    </p:spTree>
    <p:extLst>
      <p:ext uri="{BB962C8B-B14F-4D97-AF65-F5344CB8AC3E}">
        <p14:creationId xmlns:p14="http://schemas.microsoft.com/office/powerpoint/2010/main" val="4114704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E3D8F72-2571-4B3E-9CB2-8F06C0F3F57E}"/>
              </a:ext>
            </a:extLst>
          </p:cNvPr>
          <p:cNvSpPr/>
          <p:nvPr/>
        </p:nvSpPr>
        <p:spPr>
          <a:xfrm>
            <a:off x="768273" y="786768"/>
            <a:ext cx="4559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I. Podstawowy zakres rodzajów inwestycji c.d</a:t>
            </a:r>
            <a:r>
              <a:rPr lang="pl-PL" altLang="pl-PL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pl-P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C2CD997-2A6F-49D7-993F-8859CF76652A}"/>
              </a:ext>
            </a:extLst>
          </p:cNvPr>
          <p:cNvSpPr/>
          <p:nvPr/>
        </p:nvSpPr>
        <p:spPr>
          <a:xfrm>
            <a:off x="764251" y="1344872"/>
            <a:ext cx="11122949" cy="4814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13) tworzenie warunków utrzymania zieleni w ramach realizowanych projektów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zapewnienie naturalnego nawożenia, np. poprzez budowę/zakup kompostownika, urządzenia do rozdrabniania gałęzi, miejsca składowania kompostu i ściółki (zrębki, torf, trociny i in.) wykorzystywanych na terenie ogólnym ROD,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budowa, instalacja, remont lub modernizacja instalacji służących regulacji zaburzonych stosunków wodnych wpływających negatywnie na istniejącą zieloną infrastrukturę ROD,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budowa lub renowacja zbiorników wodnych o podłożu naturalnym, zasilanych wodami gruntowymi lub ukierunkowanym spływem wód opadowych,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budowa lub renowacja instalacji ograniczającej spływ powierzchniowy wód opadowych lub pozwalającej na retencję nadmiaru wód gruntowych wysokiego poziomu, w tym zbiorniki sztuczne naziemne i podziemne,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zabezpieczenia wody opadowej do nawadniania, w tym sieci zbierające 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 rozprowadzające wodę opadową i systemy nawadniania (rozsączającego, zraszającego, kropelkowego),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budowa ogrodów deszczowych,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zabezpieczenie zieleni przed osunięciem gruntu,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zabezpieczenie zieleni przed erozją wodną gruntu;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04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30506" y="1502705"/>
            <a:ext cx="11556694" cy="4178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14) tworzenie warunków sprzyjających ochronie i rozwojowi różnorodności biologicznej służącej zieleni:</a:t>
            </a: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utworzenie lub odtworzenie remizy dla ptaków i owadów (skupiska roślin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nektaro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- 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i owocodajnych, np. tarnina, czereśnia ptasia, dereń, czeremcha,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świdośliwa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, głóg),</a:t>
            </a: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utworzenie łąki kwietnej trwałej (na bazie traw i bylin),</a:t>
            </a: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utworzenie instalacji służących zachowaniu i rozwojowi dzikich owadów, w tym zapylających (np. hotel dla owadów),</a:t>
            </a: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zakładanie i modernizacja pasiek na wydzielonych terenach ogrodowych, instalacja barci,</a:t>
            </a: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karmiki i budki lęgowe dla ptaków, w tym łowiących komary (np. dla jerzyków),</a:t>
            </a: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urządzenie oczka wodnego lub oazy wodno-błotnej na bazie podsiąkowych wód gruntowych z myślą o zieleni oraz faunie tego typu ekosystemu (wodnego, wodno-błotnego bagiennego), w tym z uwzględnieniem zwierząt ograniczających liczność komarów (larwa oraz imago),</a:t>
            </a:r>
          </a:p>
          <a:p>
            <a:pPr algn="just"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tworzenie miejsc schronienia i odpoczynku, w tym miejsc zimowania występujących na obszarze oraz w sąsiedztwie ROD zwierząt pożądanych lub rzadkich (np. jeże, nietoperze);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9C5E88B-CFBD-4D53-B16F-BD58C496EAD4}"/>
              </a:ext>
            </a:extLst>
          </p:cNvPr>
          <p:cNvSpPr/>
          <p:nvPr/>
        </p:nvSpPr>
        <p:spPr>
          <a:xfrm>
            <a:off x="330506" y="805411"/>
            <a:ext cx="4562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I. Podstawowy zakres rodzajów inwestycji c.d.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49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675218" y="1831568"/>
            <a:ext cx="10841564" cy="2896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15) działania edukacyjne, informacyjne i promocyjne przyczyniające się do zachowania 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i rozwoju zielonej infrastruktury:</a:t>
            </a:r>
          </a:p>
          <a:p>
            <a:pPr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kampania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informacyjno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- promocyjna zachęcająca do kompostowania;</a:t>
            </a:r>
          </a:p>
          <a:p>
            <a:pPr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tworzenie ścieżek edukacyjnych w ROD, rozwijanie współpracy ze szkołami, przedszkolami i innymi instytucjami edukacyjnymi;</a:t>
            </a:r>
          </a:p>
          <a:p>
            <a:pPr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zakładanie tematycznych tablic edukacyjnych;</a:t>
            </a:r>
          </a:p>
          <a:p>
            <a:pPr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tworzenie działek edukacyjnych - wykorzystując tereny niezagospodarowane lub wolne działki;</a:t>
            </a:r>
          </a:p>
          <a:p>
            <a:pPr>
              <a:lnSpc>
                <a:spcPts val="1600"/>
              </a:lnSpc>
              <a:spcBef>
                <a:spcPts val="1200"/>
              </a:spcBef>
              <a:spcAft>
                <a:spcPts val="600"/>
              </a:spcAft>
              <a:buFont typeface="Calibri" panose="020F0502020204030204" pitchFamily="34" charset="0"/>
              <a:buAutoNum type="alphaL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opracowanie i prowadzenie akcji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promocyjno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- edukacyjnej w zakresie znaczenia działań pro środowiskowych.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DEFD252-6A6C-482E-9973-FEB59A869660}"/>
              </a:ext>
            </a:extLst>
          </p:cNvPr>
          <p:cNvSpPr/>
          <p:nvPr/>
        </p:nvSpPr>
        <p:spPr>
          <a:xfrm>
            <a:off x="675218" y="1122928"/>
            <a:ext cx="4562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I. Podstawowy zakres rodzajów inwestycji c.d.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581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536C16C-EDCF-44E0-AB11-ECC927ADA9E4}"/>
              </a:ext>
            </a:extLst>
          </p:cNvPr>
          <p:cNvSpPr/>
          <p:nvPr/>
        </p:nvSpPr>
        <p:spPr>
          <a:xfrm>
            <a:off x="1127393" y="2459504"/>
            <a:ext cx="99372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 algn="ctr">
              <a:buFontTx/>
              <a:buNone/>
              <a:defRPr/>
            </a:pPr>
            <a:r>
              <a:rPr lang="pl-PL" altLang="pl-PL" sz="2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„Inwestycje mające na celu ochronę wód przed</a:t>
            </a:r>
            <a:r>
              <a:rPr lang="pl-PL" sz="2400" b="1" dirty="0">
                <a:solidFill>
                  <a:schemeClr val="accent2">
                    <a:lumMod val="75000"/>
                  </a:schemeClr>
                </a:solidFill>
              </a:rPr>
              <a:t> zanieczyszczeniem azotanami pochodzącymi ze źródeł rolniczych</a:t>
            </a:r>
            <a:r>
              <a:rPr lang="pl-PL" altLang="pl-PL" sz="2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” </a:t>
            </a:r>
            <a:br>
              <a:rPr lang="pl-PL" altLang="pl-PL" sz="24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pl-PL" altLang="pl-PL" sz="24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w ramach poddziałania</a:t>
            </a:r>
          </a:p>
          <a:p>
            <a:pPr marL="0" lvl="1" indent="0" algn="ctr">
              <a:buFontTx/>
              <a:buNone/>
              <a:defRPr/>
            </a:pP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„Wsparcie inwestycji w gospodarstwach rolnych”</a:t>
            </a:r>
            <a:br>
              <a:rPr lang="pl-PL" altLang="pl-PL" sz="24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pl-PL" altLang="pl-PL" sz="24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PROW 2014-2020.</a:t>
            </a:r>
            <a:endParaRPr lang="pl-PL" altLang="pl-PL" b="1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09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66657CD-F195-4102-BBBC-E6125524938B}"/>
              </a:ext>
            </a:extLst>
          </p:cNvPr>
          <p:cNvSpPr/>
          <p:nvPr/>
        </p:nvSpPr>
        <p:spPr>
          <a:xfrm>
            <a:off x="918069" y="1154273"/>
            <a:ext cx="103558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Inwestycje w zakresie elementów dodatkowych, w tym infrastruktury dla udostępnienia zieleni </a:t>
            </a:r>
          </a:p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(max. do 30% kosztów kwalifikowanych projektu):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A43DB9C-7CCE-4704-9D57-7A41E6CDE24B}"/>
              </a:ext>
            </a:extLst>
          </p:cNvPr>
          <p:cNvSpPr/>
          <p:nvPr/>
        </p:nvSpPr>
        <p:spPr>
          <a:xfrm>
            <a:off x="918069" y="2346918"/>
            <a:ext cx="10355855" cy="3024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00"/>
              </a:lnSpc>
              <a:spcAft>
                <a:spcPts val="6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zagospodarowanie, w tym rekultywacja terenów ROD dotychczas nieużytkowanych;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6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budowa i modernizacja sieci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sanitarno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- kanalizacyjnych na terenach ogólnych ROD;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6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budowa tężni w ogrodzie wraz z zagospodarowaniem terenu, tj. ławki, śmietniki - „mini uzdrowisko”;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6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usuwanie składowisk odpadów na terenie ROD z odzyskiem surowców lub energii lub unieszkodliwieniem substancji i materiałów nie nadających się do wykorzystania;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6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wymiana pokryć dachowych eternitowych zawierających azbest - domy działkowca, świetlice, budynki administracyjne, wiaty, budynki gospodarcze; przy czym koszt budowy nowego dachu jest kwalifikowalny w ramach limitu 70% w przypadku, jeśli zostanie pokryty zielenią;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6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budowa i modernizacja zbiorników na nieczystości ciekłe na terenach ogólnych ROD - budowa przydomowych oczyszczalni ścieków;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6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modernizacja i utrzymanie kanałów i rowów melioracyjnych na terenie ROD w stanie sprawności technicznej;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454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549007" y="1815361"/>
            <a:ext cx="114244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8) punkty pierwszej pomocy: apteczka, rękawiczki jednorazowe, maseczki do sztucznego oddychania (chusty twarzowe), defibrylator;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9) budowa małej biogazowni;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10) zmiana przyciągających komary czarnych powierzchni zewnętrznych ścian infrastruktury ogrodowej, ławek i innych obiektów na powierzchnie w barwach jasnych;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11) zakładanie placów zabaw dla dzieci;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12) wyposażanie terenów ogólnych w siłownie plenerowe;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13) modernizacja budynków służących na siedziby dla zarządów ROD do 35 m2, w tym ocieplanie tych obiektów;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14) remont Domów Działkowca, świetlic, budynków administracyjnych z uwzględnieniem termomodernizacji, celem ich wykorzystywania przez społeczność lokalną - celem edukacji proekologicznej, warsztaty dla dzieci i młodzieży, miejsca spotkań społeczności lokalnej, miejsca szkoleń dla instruktorów ogrodowych;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15) budowa wiat na imprezy plenerowe;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16) modernizacja i budowa hydroforni;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17) modernizacja i budowa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</a:rPr>
              <a:t>ogólnoogrodowej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sieci wodociągowej wraz 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z opomiarowaniem;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0762D16-9504-4609-9BDC-364B2CAA6947}"/>
              </a:ext>
            </a:extLst>
          </p:cNvPr>
          <p:cNvSpPr/>
          <p:nvPr/>
        </p:nvSpPr>
        <p:spPr>
          <a:xfrm>
            <a:off x="598998" y="883476"/>
            <a:ext cx="10419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Inwestycje w zakresie elementów dodatkowych, w tym infrastruktury dla udostępnienia zieleni </a:t>
            </a:r>
          </a:p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(max. do 30% kosztów kwalifikowanych projektu):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538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C353BE6-B9CC-4634-8758-7EEC820E00D7}"/>
              </a:ext>
            </a:extLst>
          </p:cNvPr>
          <p:cNvSpPr/>
          <p:nvPr/>
        </p:nvSpPr>
        <p:spPr>
          <a:xfrm>
            <a:off x="860079" y="1069005"/>
            <a:ext cx="962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Inwestycje w zakresie elementów dodatkowych, w tym infrastruktury dla udostępnienia zieleni (max. do 30% kosztów kwalifikowanych projektu):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FE3662A9-4204-468E-986C-6B8C93B5CC36}"/>
              </a:ext>
            </a:extLst>
          </p:cNvPr>
          <p:cNvSpPr/>
          <p:nvPr/>
        </p:nvSpPr>
        <p:spPr>
          <a:xfrm>
            <a:off x="860079" y="2187877"/>
            <a:ext cx="107329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18) modernizacja studni głębinowych;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19) modernizacja i budowa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</a:rPr>
              <a:t>ogólnoogrodowej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sieci energetycznej;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20) wymiana odbiorników energii elektrycznej na energooszczędne na terenach ogólnych;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21) modernizacja instalacji grzewczych i źródeł ciepła na ekologiczne z małą emisja spalin;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22) budowa parkingów dla rowerów jako alternatywy dla samochodów;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23) budowa wewnętrznych dróg i parkingów dla działkowców z utwardzoną powierzchnią;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24) przystosowanie infrastruktury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</a:rPr>
              <a:t>ogólnoogrodowej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celem tworzenia ROD „otwartych”- ciągi komunikacyjne, pojemniki na odpady, oświetlenie ciągów komunikacyjnych, ławki,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</a:rPr>
              <a:t>ławkostoły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, siłownie plenerowe, monitoring, plenerowe gry edukacyjne (np. szachy);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25) organizowanie ogólnodostępnych wykładów, szkoleń i pokazów na terenie ROD;</a:t>
            </a:r>
          </a:p>
        </p:txBody>
      </p:sp>
    </p:spTree>
    <p:extLst>
      <p:ext uri="{BB962C8B-B14F-4D97-AF65-F5344CB8AC3E}">
        <p14:creationId xmlns:p14="http://schemas.microsoft.com/office/powerpoint/2010/main" val="3785695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660903" y="2082894"/>
            <a:ext cx="1086268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26) budowa pilotażowej sieci stacji pomiarowych w zakresie pomiarów meteorologicznych (temperatura, opady atmosferyczne), ale również stanu i jakości powietrza, zwłaszcza w dużych miastach oraz miastach ze złym stanem powierza;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27) udział w różnych wydarzeniach na terenie miast, gmin - targi wystawy, konkursy, festyny;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28) budowa i modernizacja ogrodzeń ROD chroniących przed dziką zwierzyną czworonożną;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29) budowa i modernizacja toalet publicznych;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30) budowa i modernizacja monitoringu terenu ogólnego ROD;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31) rekultywacja i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</a:rPr>
              <a:t>remediacja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terenu z nawiezieniem gleby i odzyskiem surowców lub energii lub unieszkodliwieniem substancji i materiałów nie nadających się do wykorzystania;</a:t>
            </a:r>
          </a:p>
          <a:p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32) budowa, remont lub modernizacja ścieżek, budowa biologicznie czynnych ciągów ruchu i parkingów, to jest gruntowych lub umocnionych materiałami przepuszczalnymi (np. płyty typu jumbo, siatki, kratki).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164AA9C-5E33-4A7F-B8A5-C23AB7647183}"/>
              </a:ext>
            </a:extLst>
          </p:cNvPr>
          <p:cNvSpPr/>
          <p:nvPr/>
        </p:nvSpPr>
        <p:spPr>
          <a:xfrm>
            <a:off x="660903" y="999852"/>
            <a:ext cx="9730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Inwestycje w zakresie elementów dodatkowych, w tym infrastruktury dla udostępnienia zieleni (max. do 30% kosztów kwalifikowanych projektu):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83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832919" y="1913893"/>
            <a:ext cx="106921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Uprawnionymi do składania wniosk</a:t>
            </a:r>
            <a:r>
              <a:rPr lang="es-ES_tradn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o przyznanie grantu są podmioty zarejestrowane 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Krajowym Rejestrze Sądowym (KRS), jako stowarzyszenia ogrodowe. Zgodnie z w art. 2 pkt. 6 ustawy z dnia 13 grudnia 2013 r. o rodzinnych ogrodach działkowych, przez stowarzyszenie ogrodowe należy rozumieć stowarzyszenie w rozumieniu przepisów ustawy z dnia 7 kwietnia 1989 r. – Prawo o stowarzyszeniach (Dz. U. z 2020 r. poz. 2261) powołane wyłącznie w celu zakładania i prowadzenia rodzinnych ogrodów działkowych.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6060FCC-77B5-48D0-880A-E72B79F2671C}"/>
              </a:ext>
            </a:extLst>
          </p:cNvPr>
          <p:cNvSpPr/>
          <p:nvPr/>
        </p:nvSpPr>
        <p:spPr>
          <a:xfrm>
            <a:off x="832919" y="1368282"/>
            <a:ext cx="4586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Podmioty uprawnione do składania wniosk</a:t>
            </a:r>
            <a:r>
              <a:rPr lang="es-ES_tradnl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n-US" altLang="pl-PL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Obraz 6" descr="Obraz zawierający zewnętrzne, niebo, trawa, roślina&#10;&#10;Opis wygenerowany automatycznie">
            <a:extLst>
              <a:ext uri="{FF2B5EF4-FFF2-40B4-BE49-F238E27FC236}">
                <a16:creationId xmlns:a16="http://schemas.microsoft.com/office/drawing/2014/main" id="{31C99E1C-3B79-4C37-92AE-170E473B7D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617" y="3676607"/>
            <a:ext cx="3854766" cy="257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771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33F119C-BD00-4C00-ABD4-483A2C9058EE}"/>
              </a:ext>
            </a:extLst>
          </p:cNvPr>
          <p:cNvSpPr/>
          <p:nvPr/>
        </p:nvSpPr>
        <p:spPr>
          <a:xfrm>
            <a:off x="792587" y="1625109"/>
            <a:ext cx="3110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Wielkość pomocy oraz terminy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D9C5FAD-3D65-4AD8-B301-9F804A1FF43F}"/>
              </a:ext>
            </a:extLst>
          </p:cNvPr>
          <p:cNvSpPr/>
          <p:nvPr/>
        </p:nvSpPr>
        <p:spPr>
          <a:xfrm>
            <a:off x="598998" y="2292266"/>
            <a:ext cx="11061865" cy="2746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Wnioskodawca zobowiązany jest do zachowania trwałości projektu, 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rozumieniu art. 71 ust. 1 rozporządzenia nr 1303/2013, w okresie 5 lat od daty płatności końcowej na rzecz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Grantobiorcy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 w przypadku, gdy przepisy regulujące udzielanie pomocy publicznej wprowadzają bardziej restrykcyjne wymogi w tym zakresie, wówczas stosuje się okres ustalony zgodnie z tymi przepisami.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Wartość grantu dla jednego ROD wynosi nie mniej niż 10 000 zł i nie więcej niż 100 000 zł. Dla większych ROD kwota może być wyższa zgodnie z przelicznikiem 250 zł na 1 indywidualną działkę. </a:t>
            </a:r>
          </a:p>
          <a:p>
            <a:pPr marL="34290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Maksymalny okres dofinansowania projektu grantowego ze środków </a:t>
            </a:r>
            <a:r>
              <a:rPr lang="pl-PL" altLang="pl-PL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POIiŚ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od dnia zawarcia umowy o powierzenie grantu do dnia 31 sierpnia 2023 r.  Za kwalifikowalne uznaje się koszty poniesione od dnia złożenia wniosku</a:t>
            </a:r>
            <a:endParaRPr lang="pl-PL" alt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72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958158" y="2079296"/>
            <a:ext cx="102756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W przypadku ROD, w którym liczba działek indywidualnych przekracza 400 szt., maksymalna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wartość wydatków kwalifikowanych (maksymalna wartość grantu) ustalana jest jako iloczyn: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liczby działek indywidualnych w ROD oraz współczynnika 250 zł (np. dla ROD z 480 działkami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maksymalna wartość grantu wynosi 480x250zł =120 000zł), ale nie więcej niż 150 000 zł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A56BDA3-141B-4359-A370-107110569E0A}"/>
              </a:ext>
            </a:extLst>
          </p:cNvPr>
          <p:cNvSpPr/>
          <p:nvPr/>
        </p:nvSpPr>
        <p:spPr>
          <a:xfrm>
            <a:off x="958158" y="1235443"/>
            <a:ext cx="2736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Przykład wielkości pomocy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Obraz 7" descr="Obraz zawierający drzewo, zewnętrzne, roślina, ogród&#10;&#10;Opis wygenerowany automatycznie">
            <a:extLst>
              <a:ext uri="{FF2B5EF4-FFF2-40B4-BE49-F238E27FC236}">
                <a16:creationId xmlns:a16="http://schemas.microsoft.com/office/drawing/2014/main" id="{CD311D1A-5CC6-457D-BE61-29DAF3CF8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770" y="3613547"/>
            <a:ext cx="3233021" cy="215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20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8718C6F-9C65-4B5E-BF79-0604103EF774}"/>
              </a:ext>
            </a:extLst>
          </p:cNvPr>
          <p:cNvSpPr/>
          <p:nvPr/>
        </p:nvSpPr>
        <p:spPr>
          <a:xfrm>
            <a:off x="598998" y="818337"/>
            <a:ext cx="1281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Terminy cd.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D54BB27-6EA2-4C11-BC75-C521D882376C}"/>
              </a:ext>
            </a:extLst>
          </p:cNvPr>
          <p:cNvSpPr/>
          <p:nvPr/>
        </p:nvSpPr>
        <p:spPr>
          <a:xfrm>
            <a:off x="598998" y="1628507"/>
            <a:ext cx="111698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Wnioski w ramach konkursu będą przyjmowane od 30 maja 2022 roku do wyczerpania dostępnego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limitu środków.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Konkurs grantowy ma charakter otwarty i jest podzielony na etapy miesięczne, trwające od pierwszego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dnia miesiąca do ostatniego dnia miesiąca – z wyjątkiem pierwszego etapu, który trwa od 30 maja 2022 r. do 30 czerwca 2022 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 Wniosek o przyznanie grantu należy złożyć w terminie wskazanym w ogłoszeniu o konkursie, na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formularzu opracowanym i udostępnionym na stronie internetowej ARiMR do oddziału regionalnego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ARiMR, właściwego ze względu na miejsce położenia ROD, którego dotyczy wniosek.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W przypadku wniosku obejmującego więcej niż jeden ROD, położonych na obszarze więcej niż jednego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województwa, za województwo, w którym jest położony ROD, uznaje się to, w którym jest położona</a:t>
            </a:r>
            <a:b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największa powierzchnia terenu objętego projektem.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W ramach konkursu uprawniony podmiot może złożyć więcej niż jeden wniosek grantowy.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Jeden wniosek grantowy może obejmować więcej niż jeden ROD.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ROD może być objęty tylko 1 wnioskiem.</a:t>
            </a:r>
            <a:endParaRPr lang="pl-PL" alt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9712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598998" y="2510184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16607DD-AD5F-4AC1-8B87-60B16562DC28}"/>
              </a:ext>
            </a:extLst>
          </p:cNvPr>
          <p:cNvSpPr/>
          <p:nvPr/>
        </p:nvSpPr>
        <p:spPr>
          <a:xfrm>
            <a:off x="772489" y="1495450"/>
            <a:ext cx="543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VAT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281F574-C696-47BE-A3BC-4E0408501E72}"/>
              </a:ext>
            </a:extLst>
          </p:cNvPr>
          <p:cNvSpPr/>
          <p:nvPr/>
        </p:nvSpPr>
        <p:spPr>
          <a:xfrm>
            <a:off x="772489" y="2152657"/>
            <a:ext cx="10978909" cy="2552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2E2E37"/>
              </a:buClr>
              <a:buFont typeface="Calibri" panose="020F0502020204030204" pitchFamily="34" charset="0"/>
              <a:buAutoNum type="arabicPeriod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przypadku, gdy Wnioskodawca jest podatnikiem VAT wartość podatku VAT nie jest kosztem kwalifikowalnym, chyba że Wnioskodawca będąc podatnikiem podatku VAT nie jest uprawniony do obniżenia kwoty podatku należnego o podatek naliczony, ze względu na wyłączenie możliwości odliczenia podatku naliczonego, wynikające </a:t>
            </a:r>
            <a:b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obowiązujących przepisów prawa.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2E2E37"/>
              </a:buClr>
              <a:buFont typeface="Calibri" panose="020F0502020204030204" pitchFamily="34" charset="0"/>
              <a:buAutoNum type="arabicPeriod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Wnioskodawcy posiadający uprawnienie do odliczania podatku naliczonego VAT wykazują 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budżecie projektu koszty w kwotach netto (z wyjątkiem koszt</a:t>
            </a:r>
            <a:r>
              <a:rPr lang="es-ES_tradn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w odniesieniu do kt</a:t>
            </a:r>
            <a:r>
              <a:rPr lang="es-ES_tradn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rych nie przysługuje Wnioskodawcy prawo do odliczenia podatku VAT w całości lub w części), a Wnioskodawcy nieposiadający takiego uprawnienia – w kwotach brutto.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147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797302" y="1871070"/>
            <a:ext cx="11089898" cy="3464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rezerwy na pokrycie przyszłych strat lub zobowiązań,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odsetki z tytułu niezapłaconych w terminie zobowiązań,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koszty nie związane z realizacją projektu,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odsetki, prowizje i inne koszty pożyczek i kredytów,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koszty poniesione na przygotowanie wniosku,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mandaty, grzywny, opłaty, koszty sądowe i inne koszty związane z niewykonaniem lub nieterminowym wykonaniem zobowiązań przez Wnioskodawcę,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odpisy amortyzacyjne (planowane i nieplanowane),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AutoNum type="arabicParenR"/>
            </a:pP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altLang="pl-P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koszty poniesione przed datą rozpoczęcia realizacji projektu oraz po dacie zakończenia realizacji projektu.</a:t>
            </a:r>
            <a:endParaRPr lang="pl-PL" altLang="pl-P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1C125CB-F6FA-4C55-A7B7-2646B9D5962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pl-PL" alt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CE602F9-43E1-4F49-8408-54CDCD6AB188}"/>
              </a:ext>
            </a:extLst>
          </p:cNvPr>
          <p:cNvSpPr/>
          <p:nvPr/>
        </p:nvSpPr>
        <p:spPr>
          <a:xfrm>
            <a:off x="842573" y="1152995"/>
            <a:ext cx="2589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Koszty niekwalifikowalne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589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150D8BAB-5106-45B6-9CA0-AAF24325AC85}"/>
              </a:ext>
            </a:extLst>
          </p:cNvPr>
          <p:cNvSpPr/>
          <p:nvPr/>
        </p:nvSpPr>
        <p:spPr>
          <a:xfrm>
            <a:off x="705678" y="1859339"/>
            <a:ext cx="106800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dirty="0">
                <a:solidFill>
                  <a:schemeClr val="accent2">
                    <a:lumMod val="75000"/>
                  </a:schemeClr>
                </a:solidFill>
              </a:rPr>
              <a:t>PLANOWANY NABÓR przewidziany na listopad/grudzień 2022 r. 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– nabór uzależniony od dostępności środków pozostałych po przeprowadzeniu poprzedniego naboru</a:t>
            </a:r>
          </a:p>
          <a:p>
            <a:pPr algn="just"/>
            <a:endParaRPr lang="pl-PL" altLang="pl-PL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pl-PL" altLang="pl-PL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Przed wprowadzeniem możliwości ubiegania się o wsparcie w ramach operacji typu „</a:t>
            </a:r>
            <a:r>
              <a:rPr lang="pl-PL" altLang="pl-PL" i="1" dirty="0">
                <a:solidFill>
                  <a:schemeClr val="accent5">
                    <a:lumMod val="50000"/>
                  </a:schemeClr>
                </a:solidFill>
              </a:rPr>
              <a:t>Inwestycje mające na celu ochronę wód przed zanieczyszczeniem azotanami pochodzącymi ze źródeł rolniczych”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PROW 2014-2020 pomoc w podobnym zakresie była przyznawana w ramach operacji typu </a:t>
            </a:r>
            <a:r>
              <a:rPr lang="pl-PL" altLang="pl-PL" i="1" dirty="0">
                <a:solidFill>
                  <a:schemeClr val="accent5">
                    <a:lumMod val="50000"/>
                  </a:schemeClr>
                </a:solidFill>
              </a:rPr>
              <a:t>„</a:t>
            </a:r>
            <a:r>
              <a:rPr lang="pl-PL" altLang="pl-PL" b="1" i="1" dirty="0">
                <a:solidFill>
                  <a:schemeClr val="accent5">
                    <a:lumMod val="50000"/>
                  </a:schemeClr>
                </a:solidFill>
              </a:rPr>
              <a:t>Inwestycje w gospodarstwach położonych na obszarach OSN”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PROW 2014-2020</a:t>
            </a:r>
          </a:p>
        </p:txBody>
      </p:sp>
    </p:spTree>
    <p:extLst>
      <p:ext uri="{BB962C8B-B14F-4D97-AF65-F5344CB8AC3E}">
        <p14:creationId xmlns:p14="http://schemas.microsoft.com/office/powerpoint/2010/main" val="3871222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002916" y="3035147"/>
            <a:ext cx="3968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003366"/>
                </a:solidFill>
              </a:rPr>
              <a:t>Dziękuję za uwagę</a:t>
            </a: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41" y="419227"/>
            <a:ext cx="10349919" cy="87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3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1C0231B2-24E6-47B6-B958-0470F53AA03D}"/>
              </a:ext>
            </a:extLst>
          </p:cNvPr>
          <p:cNvSpPr/>
          <p:nvPr/>
        </p:nvSpPr>
        <p:spPr>
          <a:xfrm>
            <a:off x="929286" y="1256353"/>
            <a:ext cx="105795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altLang="pl-PL" dirty="0">
                <a:solidFill>
                  <a:srgbClr val="003366"/>
                </a:solidFill>
              </a:rPr>
              <a:t>Ze względu na wygaśnięcie programów działań, w celu zapobiegania dalszemu zanieczyszczeniu, jak również zmniejszaniu zanieczyszczenia wód azotanami pochodzącymi ze źródeł rolniczych, został opracowany i wdrożony, </a:t>
            </a:r>
            <a:r>
              <a:rPr lang="pl-PL" altLang="pl-PL" b="1" u="sng" dirty="0">
                <a:solidFill>
                  <a:srgbClr val="003366"/>
                </a:solidFill>
              </a:rPr>
              <a:t>obowiązujący na terenie całego kraju</a:t>
            </a:r>
            <a:r>
              <a:rPr lang="pl-PL" altLang="pl-PL" dirty="0">
                <a:solidFill>
                  <a:srgbClr val="003366"/>
                </a:solidFill>
              </a:rPr>
              <a:t>, jeden program, pn. </a:t>
            </a:r>
            <a:r>
              <a:rPr lang="pl-PL" altLang="pl-PL" i="1" dirty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działań mających na celu zmniejszenie zanieczyszczenia wód azotanami pochodzącymi ze źródeł rolniczych oraz zapobieganie dalszemu zanieczyszczeniu</a:t>
            </a:r>
            <a:r>
              <a:rPr lang="pl-PL" altLang="pl-PL" dirty="0">
                <a:solidFill>
                  <a:srgbClr val="003366"/>
                </a:solidFill>
              </a:rPr>
              <a:t>, zwany dalej „Programem działań” </a:t>
            </a:r>
            <a:r>
              <a:rPr lang="pl-PL" dirty="0">
                <a:solidFill>
                  <a:srgbClr val="003366"/>
                </a:solidFill>
              </a:rPr>
              <a:t>(Dz.U. z 2018 r., poz. 1339).</a:t>
            </a:r>
            <a:endParaRPr lang="pl-PL" altLang="pl-PL" dirty="0">
              <a:solidFill>
                <a:srgbClr val="003366"/>
              </a:solidFill>
            </a:endParaRPr>
          </a:p>
          <a:p>
            <a:pPr algn="just">
              <a:defRPr/>
            </a:pPr>
            <a:r>
              <a:rPr lang="pl-PL" altLang="pl-PL" b="1" dirty="0">
                <a:solidFill>
                  <a:srgbClr val="003366"/>
                </a:solidFill>
              </a:rPr>
              <a:t>Program ten </a:t>
            </a:r>
            <a:r>
              <a:rPr lang="pl-PL" altLang="pl-PL" b="1" u="sng" dirty="0">
                <a:solidFill>
                  <a:srgbClr val="003366"/>
                </a:solidFill>
              </a:rPr>
              <a:t>określa</a:t>
            </a:r>
            <a:r>
              <a:rPr lang="pl-PL" altLang="pl-PL" b="1" dirty="0">
                <a:solidFill>
                  <a:srgbClr val="003366"/>
                </a:solidFill>
              </a:rPr>
              <a:t> m.in</a:t>
            </a:r>
            <a:r>
              <a:rPr lang="pl-PL" altLang="pl-PL" dirty="0">
                <a:solidFill>
                  <a:srgbClr val="003366"/>
                </a:solidFill>
              </a:rPr>
              <a:t>. warunki związane z przechowywaniem nawozów naturalnych i kiszonek, jak również terminy, w których określone rodzaje podmiotów zobowiązane są dostosować powierzchnię lub pojemność posiadanych miejsc do przechowywania nawozów naturalnych.</a:t>
            </a:r>
          </a:p>
          <a:p>
            <a:pPr algn="just">
              <a:defRPr/>
            </a:pPr>
            <a:r>
              <a:rPr lang="pl-PL" altLang="pl-PL" dirty="0">
                <a:solidFill>
                  <a:srgbClr val="003366"/>
                </a:solidFill>
              </a:rPr>
              <a:t>(</a:t>
            </a:r>
            <a:r>
              <a:rPr lang="pl-PL" dirty="0">
                <a:solidFill>
                  <a:srgbClr val="003366"/>
                </a:solidFill>
              </a:rPr>
              <a:t>Rozporządzenie Rady Ministrów z dnia 5 czerwca 2018 r. w sprawie przyjęcia </a:t>
            </a:r>
            <a:r>
              <a:rPr lang="pl-PL" b="1" dirty="0">
                <a:solidFill>
                  <a:srgbClr val="003366"/>
                </a:solidFill>
              </a:rPr>
              <a:t>„Programu działań mających na celu zmniejszenie zanieczyszczenia wód azotanami pochodzącymi ze źródeł rolniczych oraz zapobieganie dalszemu zanieczyszczeniu” </a:t>
            </a:r>
            <a:r>
              <a:rPr lang="pl-PL" dirty="0">
                <a:solidFill>
                  <a:srgbClr val="003366"/>
                </a:solidFill>
              </a:rPr>
              <a:t>(Dz.U. z 2018 r., poz. 1339))</a:t>
            </a:r>
            <a:endParaRPr lang="pl-PL" altLang="pl-PL" dirty="0">
              <a:solidFill>
                <a:srgbClr val="003366"/>
              </a:solidFill>
            </a:endParaRPr>
          </a:p>
          <a:p>
            <a:pPr algn="just">
              <a:defRPr/>
            </a:pPr>
            <a:r>
              <a:rPr lang="pl-PL" altLang="pl-PL" dirty="0">
                <a:solidFill>
                  <a:srgbClr val="003366"/>
                </a:solidFill>
              </a:rPr>
              <a:t>Mając na uwadze powyższe, aby ułatwić producentom rolnym dostosowanie się do wymogów w zakresie przechowywania nawozów naturalnych określonych w Programie działań, Agencja wdrożyła typ operacji </a:t>
            </a:r>
            <a:r>
              <a:rPr lang="pl-PL" altLang="pl-PL" b="1" u="sng" dirty="0">
                <a:solidFill>
                  <a:srgbClr val="003366"/>
                </a:solidFill>
              </a:rPr>
              <a:t>pod nową nazwą</a:t>
            </a:r>
            <a:r>
              <a:rPr lang="pl-PL" altLang="pl-PL" dirty="0">
                <a:solidFill>
                  <a:srgbClr val="003366"/>
                </a:solidFill>
              </a:rPr>
              <a:t>, tj. </a:t>
            </a:r>
            <a:r>
              <a:rPr lang="pl-PL" altLang="pl-PL" i="1" dirty="0">
                <a:solidFill>
                  <a:srgbClr val="003366"/>
                </a:solidFill>
              </a:rPr>
              <a:t>Inwestycje mające na celu ochronę wód przed zanieczyszczeniem azotanami pochodzącymi ze źródeł rolniczych”,</a:t>
            </a:r>
            <a:r>
              <a:rPr lang="pl-PL" altLang="pl-PL" dirty="0">
                <a:solidFill>
                  <a:srgbClr val="003366"/>
                </a:solidFill>
              </a:rPr>
              <a:t> w którym zmienione zostały, w stosunku do wdrażanego poprzednio typu operacji, kryteria dostępu, jak również zakres kosztów podlegających wsparciu.</a:t>
            </a:r>
          </a:p>
        </p:txBody>
      </p:sp>
    </p:spTree>
    <p:extLst>
      <p:ext uri="{BB962C8B-B14F-4D97-AF65-F5344CB8AC3E}">
        <p14:creationId xmlns:p14="http://schemas.microsoft.com/office/powerpoint/2010/main" val="2537407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BD272A23-891B-4447-B701-B4F1AA326B0E}"/>
              </a:ext>
            </a:extLst>
          </p:cNvPr>
          <p:cNvSpPr/>
          <p:nvPr/>
        </p:nvSpPr>
        <p:spPr>
          <a:xfrm>
            <a:off x="806246" y="2340039"/>
            <a:ext cx="106896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O pomoc</a:t>
            </a:r>
            <a:r>
              <a:rPr lang="pl-PL" b="1" dirty="0">
                <a:solidFill>
                  <a:srgbClr val="003366"/>
                </a:solidFill>
              </a:rPr>
              <a:t> </a:t>
            </a:r>
            <a:r>
              <a:rPr lang="pl-PL" dirty="0">
                <a:solidFill>
                  <a:srgbClr val="003366"/>
                </a:solidFill>
              </a:rPr>
              <a:t>może ubiegać się rolnik (tj. osoba fizyczna, osoba prawna, jednostka organizacyjna nieposiadająca osobowości prawnej, oddział przedsiębiorcy zagranicznego, wspólnik spółki cywilnej), jeżeli:</a:t>
            </a:r>
          </a:p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jest posiadaczem gospodarstwa rolnego, w rozumieniu art. 4 ust. 1 lit. b rozporządzenia Parlamentu Europejskiego i Rady (UE) nr 1307/2013 z dnia 17 grudnia 2013 r. ustanawiającego przepisy dotyczące płatności bezpośrednich dla rolników na podstawie systemów wsparcia w ramach wspólnej polityki rolnej oraz uchylającego rozporządzenie Rady (WE) nr 637/2008 i rozporządzenie Rady (WE) nr 73/2009 (Dz. Urz. UE L 347 z 20.12.2013, str. 608, z </a:t>
            </a:r>
            <a:r>
              <a:rPr lang="pl-PL" dirty="0" err="1">
                <a:solidFill>
                  <a:srgbClr val="003366"/>
                </a:solidFill>
              </a:rPr>
              <a:t>późn</a:t>
            </a:r>
            <a:r>
              <a:rPr lang="pl-PL" dirty="0">
                <a:solidFill>
                  <a:srgbClr val="003366"/>
                </a:solidFill>
              </a:rPr>
              <a:t>. zm.</a:t>
            </a:r>
            <a:r>
              <a:rPr lang="pl-PL" baseline="30000" dirty="0">
                <a:solidFill>
                  <a:srgbClr val="003366"/>
                </a:solidFill>
              </a:rPr>
              <a:t>)</a:t>
            </a:r>
            <a:r>
              <a:rPr lang="pl-PL" dirty="0">
                <a:solidFill>
                  <a:srgbClr val="003366"/>
                </a:solidFill>
              </a:rPr>
              <a:t>), położonego na terytorium Rzeczypospolitej Polskiej - zwanego dalej „gospodarstwem”,</a:t>
            </a:r>
          </a:p>
          <a:p>
            <a:pPr>
              <a:defRPr/>
            </a:pPr>
            <a:endParaRPr lang="pl-PL" dirty="0">
              <a:solidFill>
                <a:srgbClr val="003366"/>
              </a:solidFill>
            </a:endParaRPr>
          </a:p>
          <a:p>
            <a:pPr algn="just">
              <a:defRPr/>
            </a:pPr>
            <a:r>
              <a:rPr lang="pl-PL" b="1" u="sng" dirty="0">
                <a:solidFill>
                  <a:srgbClr val="003366"/>
                </a:solidFill>
              </a:rPr>
              <a:t>Gospodarstwo rolne - oznacza wszystkie jednostki wykorzystywane do działalności rolniczej i zarządzane przez rolnika, znajdujące się na terytorium tego samego państwa członkowskiego.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AC62344-8D6E-4057-9FE3-48B8BACC4EFA}"/>
              </a:ext>
            </a:extLst>
          </p:cNvPr>
          <p:cNvSpPr/>
          <p:nvPr/>
        </p:nvSpPr>
        <p:spPr>
          <a:xfrm>
            <a:off x="751162" y="1378640"/>
            <a:ext cx="10689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Kto może ubiegać się o pomoc w ramach operacji typu </a:t>
            </a:r>
            <a:r>
              <a:rPr lang="pl-PL" altLang="pl-PL" b="1" i="1" dirty="0">
                <a:solidFill>
                  <a:schemeClr val="accent2">
                    <a:lumMod val="75000"/>
                  </a:schemeClr>
                </a:solidFill>
              </a:rPr>
              <a:t>Inwestycje mające na celu ochronę wód </a:t>
            </a:r>
          </a:p>
          <a:p>
            <a:r>
              <a:rPr lang="pl-PL" altLang="pl-PL" b="1" i="1" dirty="0">
                <a:solidFill>
                  <a:schemeClr val="accent2">
                    <a:lumMod val="75000"/>
                  </a:schemeClr>
                </a:solidFill>
              </a:rPr>
              <a:t>przed zanieczyszczeniem azotanami pochodzącymi ze źródeł rolniczych ?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794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CB85AE6-C660-4E96-A2C5-E5AD8D017337}"/>
              </a:ext>
            </a:extLst>
          </p:cNvPr>
          <p:cNvSpPr/>
          <p:nvPr/>
        </p:nvSpPr>
        <p:spPr>
          <a:xfrm>
            <a:off x="609600" y="1468728"/>
            <a:ext cx="111538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w gospodarstwie, którego jest posiadaczem, prowadzi chów lub hodowlę </a:t>
            </a:r>
            <a:r>
              <a:rPr lang="pl-PL" i="1" dirty="0">
                <a:solidFill>
                  <a:srgbClr val="003366"/>
                </a:solidFill>
              </a:rPr>
              <a:t>zwierząt gospodarskich</a:t>
            </a:r>
            <a:r>
              <a:rPr lang="pl-PL" dirty="0">
                <a:solidFill>
                  <a:srgbClr val="003366"/>
                </a:solidFill>
              </a:rPr>
              <a:t> w rozumieniu przepisów o organizacji hodowli i rozrodzie zwierząt gospodarskich, zwanych dalej „zwierzętami gospodarskimi”, </a:t>
            </a:r>
            <a:r>
              <a:rPr lang="pl-PL" b="1" dirty="0">
                <a:solidFill>
                  <a:srgbClr val="003366"/>
                </a:solidFill>
              </a:rPr>
              <a:t>z wyłączeniem chowu lub hodowli </a:t>
            </a:r>
            <a:r>
              <a:rPr lang="pl-PL" dirty="0">
                <a:solidFill>
                  <a:srgbClr val="003366"/>
                </a:solidFill>
              </a:rPr>
              <a:t>drobiu powyżej 40 000 stanowisk lub chowu lub hodowli świń powyżej 2 000 stanowisk dla świń o wadze ponad 30 kg lub 750 stanowisk dla macior,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został mu nadany numer identyfikacyjny w trybie przepisów o krajowym systemie ewidencji producentów, ewidencji gospodarstw rolnych oraz ewidencji wniosków o przyznanie płatności – zwany dalej „numerem identyfikacyjnym” ,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nie podlega wykluczeniu z ubiegania się o przyznanie pomocy na podstawie przepisów UE </a:t>
            </a:r>
          </a:p>
        </p:txBody>
      </p:sp>
      <p:pic>
        <p:nvPicPr>
          <p:cNvPr id="5" name="Obraz 4" descr="Obraz zawierający trawa, zewnętrzne, krowa, świnia domowa&#10;&#10;Opis wygenerowany automatycznie">
            <a:extLst>
              <a:ext uri="{FF2B5EF4-FFF2-40B4-BE49-F238E27FC236}">
                <a16:creationId xmlns:a16="http://schemas.microsoft.com/office/drawing/2014/main" id="{2A88437E-80CC-473D-AB99-0B44F640F1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279" y="4035043"/>
            <a:ext cx="3245441" cy="215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8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4CB4955-2850-4BA3-AF0D-23F2CEB146AC}"/>
              </a:ext>
            </a:extLst>
          </p:cNvPr>
          <p:cNvSpPr/>
          <p:nvPr/>
        </p:nvSpPr>
        <p:spPr>
          <a:xfrm>
            <a:off x="876222" y="1984004"/>
            <a:ext cx="1086263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 przypadku rolnika będącego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 w</a:t>
            </a:r>
            <a:r>
              <a:rPr lang="x-none" b="1" dirty="0">
                <a:solidFill>
                  <a:schemeClr val="accent5">
                    <a:lumMod val="50000"/>
                  </a:schemeClr>
                </a:solidFill>
              </a:rPr>
              <a:t>spólni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kiem</a:t>
            </a:r>
            <a:r>
              <a:rPr lang="x-none" b="1" dirty="0">
                <a:solidFill>
                  <a:schemeClr val="accent5">
                    <a:lumMod val="50000"/>
                  </a:schemeClr>
                </a:solidFill>
              </a:rPr>
              <a:t> spółk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i</a:t>
            </a:r>
            <a:r>
              <a:rPr lang="x-none" b="1" dirty="0">
                <a:solidFill>
                  <a:schemeClr val="accent5">
                    <a:lumMod val="50000"/>
                  </a:schemeClr>
                </a:solidFill>
              </a:rPr>
              <a:t> cywiln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ej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pomoc jest przyznawana</a:t>
            </a:r>
            <a:r>
              <a:rPr lang="x-none" dirty="0">
                <a:solidFill>
                  <a:schemeClr val="accent5">
                    <a:lumMod val="50000"/>
                  </a:schemeClr>
                </a:solidFill>
              </a:rPr>
              <a:t>, jeżeli:</a:t>
            </a: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każdy ze wspólników będący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osobą fizyczną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pPr algn="just"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	- jest obywatelem państwa członkowskiego Unii Europejskiej;</a:t>
            </a:r>
          </a:p>
          <a:p>
            <a:pPr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	- jest pełnoletni</a:t>
            </a:r>
            <a:r>
              <a:rPr lang="pl-PL" i="1" dirty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gospodarstwo, w którym będzie realizowana operacja, </a:t>
            </a:r>
            <a:r>
              <a:rPr lang="pl-PL" u="sng" dirty="0">
                <a:solidFill>
                  <a:schemeClr val="accent5">
                    <a:lumMod val="50000"/>
                  </a:schemeClr>
                </a:solidFill>
              </a:rPr>
              <a:t>stanowi wkład wniesiony do tej spółki;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w ramach umowy tej spółki prowadzony jest chów lub hodowla zwierząt gospodarskich, </a:t>
            </a:r>
            <a:r>
              <a:rPr lang="pl-PL" u="sng" dirty="0">
                <a:solidFill>
                  <a:schemeClr val="accent5">
                    <a:lumMod val="50000"/>
                  </a:schemeClr>
                </a:solidFill>
              </a:rPr>
              <a:t>z wyłączeniem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chowu lub hodowli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drobiu powyżej 40 000 stanowisk lub chowu lub hodowli świń powyżej 2 000 stanowisk dla świń o wadze ponad 30 kg lub 750 stanowisk dla macior – co najmniej od dnia złożenia </a:t>
            </a:r>
            <a:r>
              <a:rPr lang="pl-PL" i="1" dirty="0">
                <a:solidFill>
                  <a:schemeClr val="accent5">
                    <a:lumMod val="50000"/>
                  </a:schemeClr>
                </a:solidFill>
              </a:rPr>
              <a:t>wniosku o przyznanie pomocy</a:t>
            </a:r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u="sng" dirty="0">
                <a:solidFill>
                  <a:schemeClr val="accent5">
                    <a:lumMod val="50000"/>
                  </a:schemeClr>
                </a:solidFill>
              </a:rPr>
              <a:t>spółce został nadany numer identyfikacyjny.</a:t>
            </a:r>
          </a:p>
        </p:txBody>
      </p:sp>
    </p:spTree>
    <p:extLst>
      <p:ext uri="{BB962C8B-B14F-4D97-AF65-F5344CB8AC3E}">
        <p14:creationId xmlns:p14="http://schemas.microsoft.com/office/powerpoint/2010/main" val="4263685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75669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16B94C39-2A96-408B-8DC0-5B8341C22FB5}"/>
              </a:ext>
            </a:extLst>
          </p:cNvPr>
          <p:cNvSpPr/>
          <p:nvPr/>
        </p:nvSpPr>
        <p:spPr>
          <a:xfrm>
            <a:off x="692527" y="2100360"/>
            <a:ext cx="74725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zapewni: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pl-PL" b="1" u="sng" dirty="0">
                <a:solidFill>
                  <a:srgbClr val="003366"/>
                </a:solidFill>
              </a:rPr>
              <a:t>dostosowanie gospodarstwa do wymagań</a:t>
            </a:r>
            <a:r>
              <a:rPr lang="pl-PL" b="1" dirty="0">
                <a:solidFill>
                  <a:srgbClr val="003366"/>
                </a:solidFill>
              </a:rPr>
              <a:t> </a:t>
            </a:r>
            <a:r>
              <a:rPr lang="pl-PL" dirty="0">
                <a:solidFill>
                  <a:srgbClr val="003366"/>
                </a:solidFill>
              </a:rPr>
              <a:t>określonych w Programie działań, dotyczących </a:t>
            </a:r>
            <a:r>
              <a:rPr lang="pl-PL" b="1" u="sng" dirty="0">
                <a:solidFill>
                  <a:srgbClr val="003366"/>
                </a:solidFill>
              </a:rPr>
              <a:t>warunków przechowywania</a:t>
            </a:r>
            <a:r>
              <a:rPr lang="pl-PL" dirty="0">
                <a:solidFill>
                  <a:srgbClr val="003366"/>
                </a:solidFill>
              </a:rPr>
              <a:t>:</a:t>
            </a:r>
          </a:p>
          <a:p>
            <a:pPr lvl="1" algn="just">
              <a:buFontTx/>
              <a:buChar char="-"/>
              <a:defRPr/>
            </a:pPr>
            <a:r>
              <a:rPr lang="pl-PL" dirty="0">
                <a:solidFill>
                  <a:srgbClr val="003366"/>
                </a:solidFill>
              </a:rPr>
              <a:t>nawozów naturalnych wyprodukowanych w gospodarstwie, lub</a:t>
            </a:r>
          </a:p>
          <a:p>
            <a:pPr lvl="1" algn="just">
              <a:buFontTx/>
              <a:buChar char="-"/>
              <a:defRPr/>
            </a:pPr>
            <a:r>
              <a:rPr lang="pl-PL" dirty="0">
                <a:solidFill>
                  <a:srgbClr val="003366"/>
                </a:solidFill>
              </a:rPr>
              <a:t>kiszonek, lub</a:t>
            </a: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3366"/>
                </a:solidFill>
              </a:rPr>
              <a:t>doposażenie gospodarstwa w urządzenia do aplikowania nawozów naturalnych;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b="1" dirty="0">
                <a:solidFill>
                  <a:srgbClr val="003366"/>
                </a:solidFill>
              </a:rPr>
              <a:t>jest związana z produkcją zwierzęcą </a:t>
            </a:r>
            <a:r>
              <a:rPr lang="pl-PL" dirty="0">
                <a:solidFill>
                  <a:srgbClr val="003366"/>
                </a:solidFill>
              </a:rPr>
              <a:t>w zakresie zwierząt </a:t>
            </a:r>
            <a:r>
              <a:rPr lang="pl-PL" u="sng" dirty="0">
                <a:solidFill>
                  <a:srgbClr val="003366"/>
                </a:solidFill>
              </a:rPr>
              <a:t>gospodarskich;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spełnia wymagania określone przepisami prawa mającymi zastosowanie do takiej inwestycji;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003366"/>
                </a:solidFill>
              </a:rPr>
              <a:t>której </a:t>
            </a:r>
            <a:r>
              <a:rPr lang="pl-PL" u="sng" dirty="0">
                <a:solidFill>
                  <a:srgbClr val="003366"/>
                </a:solidFill>
              </a:rPr>
              <a:t>koszty kwalifikowalne nie są finansowane z udziałem innych środków publicznych.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A995B8A9-6FA5-4C5B-9323-9A8AA4B95605}"/>
              </a:ext>
            </a:extLst>
          </p:cNvPr>
          <p:cNvSpPr/>
          <p:nvPr/>
        </p:nvSpPr>
        <p:spPr>
          <a:xfrm>
            <a:off x="692527" y="1233895"/>
            <a:ext cx="4665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Na jakie operacje może być przyznana pomoc?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Obraz 7" descr="Obraz zawierający podłoże, zewnętrzne, drzewo, niebo&#10;&#10;Opis wygenerowany automatycznie">
            <a:extLst>
              <a:ext uri="{FF2B5EF4-FFF2-40B4-BE49-F238E27FC236}">
                <a16:creationId xmlns:a16="http://schemas.microsoft.com/office/drawing/2014/main" id="{DCF8D8B4-B423-4337-B480-9B0FA8585D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047" y="2893095"/>
            <a:ext cx="3331763" cy="222291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130AB556-21AE-4136-BE5C-357391ABDC0B}"/>
              </a:ext>
            </a:extLst>
          </p:cNvPr>
          <p:cNvSpPr/>
          <p:nvPr/>
        </p:nvSpPr>
        <p:spPr>
          <a:xfrm>
            <a:off x="692527" y="1834337"/>
            <a:ext cx="8578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dirty="0">
                <a:solidFill>
                  <a:srgbClr val="003366"/>
                </a:solidFill>
              </a:rPr>
              <a:t>Pomoc może być przyznana </a:t>
            </a:r>
            <a:r>
              <a:rPr lang="pl-PL" b="1" dirty="0">
                <a:solidFill>
                  <a:srgbClr val="003366"/>
                </a:solidFill>
              </a:rPr>
              <a:t>na operację polegającą na realizacji inwestycji</a:t>
            </a:r>
            <a:r>
              <a:rPr lang="pl-PL" dirty="0">
                <a:solidFill>
                  <a:srgbClr val="003366"/>
                </a:solidFill>
              </a:rPr>
              <a:t>, która:</a:t>
            </a:r>
          </a:p>
        </p:txBody>
      </p:sp>
    </p:spTree>
    <p:extLst>
      <p:ext uri="{BB962C8B-B14F-4D97-AF65-F5344CB8AC3E}">
        <p14:creationId xmlns:p14="http://schemas.microsoft.com/office/powerpoint/2010/main" val="813673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3432000" y="6348232"/>
            <a:ext cx="5328000" cy="0"/>
          </a:xfrm>
          <a:prstGeom prst="line">
            <a:avLst/>
          </a:prstGeom>
          <a:ln w="3175">
            <a:solidFill>
              <a:srgbClr val="0F4C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262" y="6430402"/>
            <a:ext cx="1871476" cy="27655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B026E7A0-6F70-4583-9D5C-04C061805553}"/>
              </a:ext>
            </a:extLst>
          </p:cNvPr>
          <p:cNvSpPr/>
          <p:nvPr/>
        </p:nvSpPr>
        <p:spPr>
          <a:xfrm>
            <a:off x="1932039" y="2507225"/>
            <a:ext cx="94537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625" y="253776"/>
            <a:ext cx="3015575" cy="41411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49A40454-BC51-4452-BD1F-9FF4DF0BA880}"/>
              </a:ext>
            </a:extLst>
          </p:cNvPr>
          <p:cNvSpPr/>
          <p:nvPr/>
        </p:nvSpPr>
        <p:spPr>
          <a:xfrm>
            <a:off x="640319" y="2594096"/>
            <a:ext cx="65488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Pomoc przyznaje się </a:t>
            </a:r>
            <a:r>
              <a:rPr lang="pl-PL" altLang="pl-PL" u="sng" dirty="0">
                <a:solidFill>
                  <a:schemeClr val="accent5">
                    <a:lumMod val="50000"/>
                  </a:schemeClr>
                </a:solidFill>
              </a:rPr>
              <a:t>w formie refundacji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części kosztów kwalifikowalnych, do których zalicza się koszty:</a:t>
            </a: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1) </a:t>
            </a:r>
            <a:r>
              <a:rPr lang="pl-PL" altLang="pl-PL" b="1" dirty="0">
                <a:solidFill>
                  <a:schemeClr val="accent5">
                    <a:lumMod val="50000"/>
                  </a:schemeClr>
                </a:solidFill>
              </a:rPr>
              <a:t>budowy, przebudowy lub zakupu:</a:t>
            </a: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a) zbiorników do przechowywania nawozów naturalnych płynnych,</a:t>
            </a: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b) płyt do gromadzenia i przechowywania nawozów naturalnych stałych,</a:t>
            </a: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c) zbiorników lub płyt do przechowywania kiszonek,</a:t>
            </a:r>
          </a:p>
          <a:p>
            <a:pPr algn="just"/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 - </a:t>
            </a:r>
            <a:r>
              <a:rPr lang="pl-PL" altLang="pl-PL" u="sng" dirty="0">
                <a:solidFill>
                  <a:schemeClr val="accent5">
                    <a:lumMod val="50000"/>
                  </a:schemeClr>
                </a:solidFill>
              </a:rPr>
              <a:t>wraz z zakupem instalacji technicznej lub wyposażenia</a:t>
            </a:r>
            <a:r>
              <a:rPr lang="pl-PL" altLang="pl-PL" dirty="0">
                <a:solidFill>
                  <a:schemeClr val="accent5">
                    <a:lumMod val="50000"/>
                  </a:schemeClr>
                </a:solidFill>
              </a:rPr>
              <a:t>;</a:t>
            </a:r>
          </a:p>
        </p:txBody>
      </p:sp>
      <p:pic>
        <p:nvPicPr>
          <p:cNvPr id="5" name="Obraz 4" descr="Obraz zawierający niebo, ciężarówka, zewnętrzne, trawa&#10;&#10;Opis wygenerowany automatycznie">
            <a:extLst>
              <a:ext uri="{FF2B5EF4-FFF2-40B4-BE49-F238E27FC236}">
                <a16:creationId xmlns:a16="http://schemas.microsoft.com/office/drawing/2014/main" id="{3C2D90A7-A004-4BB3-AA4B-9696A79B65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3" y="2594096"/>
            <a:ext cx="3926398" cy="2617598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E09F2C6D-417C-48F9-9DE0-3689B7E8466B}"/>
              </a:ext>
            </a:extLst>
          </p:cNvPr>
          <p:cNvSpPr/>
          <p:nvPr/>
        </p:nvSpPr>
        <p:spPr>
          <a:xfrm>
            <a:off x="640319" y="1860894"/>
            <a:ext cx="6086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b="1" dirty="0">
                <a:solidFill>
                  <a:schemeClr val="accent2">
                    <a:lumMod val="75000"/>
                  </a:schemeClr>
                </a:solidFill>
              </a:rPr>
              <a:t>Jakie rodzaje kosztów są uznawane za kwalifikowalne?</a:t>
            </a:r>
            <a:r>
              <a:rPr lang="pl-PL" altLang="pl-PL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pl-PL" altLang="pl-PL" dirty="0">
                <a:solidFill>
                  <a:schemeClr val="accent2">
                    <a:lumMod val="75000"/>
                  </a:schemeClr>
                </a:solidFill>
              </a:rPr>
            </a:br>
            <a:endParaRPr lang="pl-PL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2854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8079F39A46629418CAC8F3C7AF5226B" ma:contentTypeVersion="6" ma:contentTypeDescription="Utwórz nowy dokument." ma:contentTypeScope="" ma:versionID="8a147fdcd8e2648c713b303c79954084">
  <xsd:schema xmlns:xsd="http://www.w3.org/2001/XMLSchema" xmlns:xs="http://www.w3.org/2001/XMLSchema" xmlns:p="http://schemas.microsoft.com/office/2006/metadata/properties" xmlns:ns1="http://schemas.microsoft.com/sharepoint/v3" xmlns:ns2="39f7c1c4-9d1a-4107-9192-b1bcec9d9d0b" targetNamespace="http://schemas.microsoft.com/office/2006/metadata/properties" ma:root="true" ma:fieldsID="98c5cac0a1b04e0e77eb78a3c023301d" ns1:_="" ns2:_="">
    <xsd:import namespace="http://schemas.microsoft.com/sharepoint/v3"/>
    <xsd:import namespace="39f7c1c4-9d1a-4107-9192-b1bcec9d9d0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1" nillable="true" ma:displayName="Ocena (0-5)" ma:decimals="2" ma:description="Średnia wartość wszystkich przesłanych ocen" ma:internalName="AverageRating" ma:readOnly="true">
      <xsd:simpleType>
        <xsd:restriction base="dms:Number"/>
      </xsd:simpleType>
    </xsd:element>
    <xsd:element name="RatingCount" ma:index="12" nillable="true" ma:displayName="Liczba ocen" ma:decimals="0" ma:description="Liczba przesłanych ocen" ma:internalName="RatingCount" ma:readOnly="true">
      <xsd:simpleType>
        <xsd:restriction base="dms:Number"/>
      </xsd:simpleType>
    </xsd:element>
    <xsd:element name="RatedBy" ma:index="13" nillable="true" ma:displayName="Ocenione przez" ma:description="Użytkownicy ocenili element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4" nillable="true" ma:displayName="Oceny użytkownika" ma:description="Oceny użytkownika dla elementu" ma:hidden="true" ma:internalName="Ratings">
      <xsd:simpleType>
        <xsd:restriction base="dms:Note"/>
      </xsd:simpleType>
    </xsd:element>
    <xsd:element name="LikesCount" ma:index="15" nillable="true" ma:displayName="Liczba znaczników „lubię to”" ma:internalName="LikesCount">
      <xsd:simpleType>
        <xsd:restriction base="dms:Unknown"/>
      </xsd:simpleType>
    </xsd:element>
    <xsd:element name="LikedBy" ma:index="16" nillable="true" ma:displayName="Lubiane przez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f7c1c4-9d1a-4107-9192-b1bcec9d9d0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  <_dlc_DocId xmlns="39f7c1c4-9d1a-4107-9192-b1bcec9d9d0b">4AUVVSWN3CTX-1500038033-173</_dlc_DocId>
    <_dlc_DocIdUrl xmlns="39f7c1c4-9d1a-4107-9192-b1bcec9d9d0b">
      <Url>https://portalarimr.arimr.gov.pl/Departamenty/BPr/_layouts/15/DocIdRedir.aspx?ID=4AUVVSWN3CTX-1500038033-173</Url>
      <Description>4AUVVSWN3CTX-1500038033-173</Description>
    </_dlc_DocIdUrl>
  </documentManagement>
</p:properties>
</file>

<file path=customXml/item5.xml><?xml version="1.0" encoding="utf-8"?>
<sisl xmlns:xsi="http://www.w3.org/2001/XMLSchema-instance" xmlns:xsd="http://www.w3.org/2001/XMLSchema" xmlns="http://www.boldonjames.com/2008/01/sie/internal/label" sislVersion="0" policy="992781dc-360b-4b31-9bcd-674abed97a40" origin="userSelected">
  <element uid="e3529ac4-ce9c-4660-aa85-64853fbeee80" value=""/>
</sisl>
</file>

<file path=customXml/itemProps1.xml><?xml version="1.0" encoding="utf-8"?>
<ds:datastoreItem xmlns:ds="http://schemas.openxmlformats.org/officeDocument/2006/customXml" ds:itemID="{0209B696-15B0-4D63-9A5C-83C219F7CC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E295D8-FBAB-4BD0-B69A-C00E5F98EF2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741EAFB-E9D9-45C8-BA0D-B4D90DCF47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9f7c1c4-9d1a-4107-9192-b1bcec9d9d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409471E-3D09-4F1A-A098-21B169EF060A}">
  <ds:schemaRefs>
    <ds:schemaRef ds:uri="39f7c1c4-9d1a-4107-9192-b1bcec9d9d0b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7BBCBD1D-865D-4D6F-822C-1FEC6EAC8214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1417</TotalTime>
  <Words>3608</Words>
  <Application>Microsoft Office PowerPoint</Application>
  <PresentationFormat>Panoramiczny</PresentationFormat>
  <Paragraphs>264</Paragraphs>
  <Slides>30</Slides>
  <Notes>30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Kubat Artur</dc:creator>
  <cp:lastModifiedBy>Karwan Patrycja</cp:lastModifiedBy>
  <cp:revision>107</cp:revision>
  <dcterms:created xsi:type="dcterms:W3CDTF">2019-01-17T05:57:21Z</dcterms:created>
  <dcterms:modified xsi:type="dcterms:W3CDTF">2022-06-07T06:19:20Z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0x010100D8079F39A46629418CAC8F3C7AF5226B</vt:lpwstr>
  </property>
  <property fmtid="{D5CDD505-2E9C-101B-9397-08002B2CF9AE}" pid="3" name="_dlc_DocIdItemGuid">
    <vt:lpwstr>f8c74d64-456f-44d4-8109-c14f1960f100</vt:lpwstr>
  </property>
  <property fmtid="{D5CDD505-2E9C-101B-9397-08002B2CF9AE}" pid="4" name="docIndexRef">
    <vt:lpwstr>f0872234-80e1-4aa2-b546-fde3af926319</vt:lpwstr>
  </property>
  <property fmtid="{D5CDD505-2E9C-101B-9397-08002B2CF9AE}" pid="5" name="bjClsUserRVM">
    <vt:lpwstr>[]</vt:lpwstr>
  </property>
  <property fmtid="{D5CDD505-2E9C-101B-9397-08002B2CF9AE}" pid="6" name="bjSaver">
    <vt:lpwstr>aekwNea4OWTj7XrA4UiUU3sh87Gh8V1w</vt:lpwstr>
  </property>
  <property fmtid="{D5CDD505-2E9C-101B-9397-08002B2CF9AE}" pid="7" name="bjDocumentLabelXML">
    <vt:lpwstr>&lt;?xml version="1.0" encoding="us-ascii"?&gt;&lt;sisl xmlns:xsi="http://www.w3.org/2001/XMLSchema-instance" xmlns:xsd="http://www.w3.org/2001/XMLSchema" sislVersion="0" policy="992781dc-360b-4b31-9bcd-674abed97a40" origin="userSelected" xmlns="http://www.boldonj</vt:lpwstr>
  </property>
  <property fmtid="{D5CDD505-2E9C-101B-9397-08002B2CF9AE}" pid="8" name="bjDocumentLabelXML-0">
    <vt:lpwstr>ames.com/2008/01/sie/internal/label"&gt;&lt;element uid="e3529ac4-ce9c-4660-aa85-64853fbeee80" value="" /&gt;&lt;/sisl&gt;</vt:lpwstr>
  </property>
  <property fmtid="{D5CDD505-2E9C-101B-9397-08002B2CF9AE}" pid="9" name="bjDocumentSecurityLabel">
    <vt:lpwstr>Klasyfikacja: OGÓLNA</vt:lpwstr>
  </property>
</Properties>
</file>