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60"/>
  </p:notesMasterIdLst>
  <p:sldIdLst>
    <p:sldId id="256" r:id="rId3"/>
    <p:sldId id="257" r:id="rId4"/>
    <p:sldId id="259" r:id="rId5"/>
    <p:sldId id="261" r:id="rId6"/>
    <p:sldId id="262" r:id="rId7"/>
    <p:sldId id="263" r:id="rId8"/>
    <p:sldId id="275" r:id="rId9"/>
    <p:sldId id="268" r:id="rId10"/>
    <p:sldId id="269" r:id="rId11"/>
    <p:sldId id="267" r:id="rId12"/>
    <p:sldId id="271" r:id="rId13"/>
    <p:sldId id="278" r:id="rId14"/>
    <p:sldId id="314" r:id="rId15"/>
    <p:sldId id="272" r:id="rId16"/>
    <p:sldId id="273" r:id="rId17"/>
    <p:sldId id="293" r:id="rId18"/>
    <p:sldId id="290" r:id="rId19"/>
    <p:sldId id="291" r:id="rId20"/>
    <p:sldId id="294" r:id="rId21"/>
    <p:sldId id="296" r:id="rId22"/>
    <p:sldId id="295" r:id="rId23"/>
    <p:sldId id="299" r:id="rId24"/>
    <p:sldId id="298" r:id="rId25"/>
    <p:sldId id="297" r:id="rId26"/>
    <p:sldId id="292" r:id="rId27"/>
    <p:sldId id="300" r:id="rId28"/>
    <p:sldId id="302" r:id="rId29"/>
    <p:sldId id="276" r:id="rId30"/>
    <p:sldId id="315" r:id="rId31"/>
    <p:sldId id="316" r:id="rId32"/>
    <p:sldId id="342" r:id="rId33"/>
    <p:sldId id="344" r:id="rId34"/>
    <p:sldId id="343" r:id="rId35"/>
    <p:sldId id="318" r:id="rId36"/>
    <p:sldId id="265" r:id="rId37"/>
    <p:sldId id="319" r:id="rId38"/>
    <p:sldId id="321" r:id="rId39"/>
    <p:sldId id="322" r:id="rId40"/>
    <p:sldId id="323" r:id="rId41"/>
    <p:sldId id="324" r:id="rId42"/>
    <p:sldId id="325" r:id="rId43"/>
    <p:sldId id="326" r:id="rId44"/>
    <p:sldId id="327" r:id="rId45"/>
    <p:sldId id="328" r:id="rId46"/>
    <p:sldId id="329" r:id="rId47"/>
    <p:sldId id="330" r:id="rId48"/>
    <p:sldId id="331" r:id="rId49"/>
    <p:sldId id="332" r:id="rId50"/>
    <p:sldId id="333" r:id="rId51"/>
    <p:sldId id="335" r:id="rId52"/>
    <p:sldId id="334" r:id="rId53"/>
    <p:sldId id="336" r:id="rId54"/>
    <p:sldId id="337" r:id="rId55"/>
    <p:sldId id="339" r:id="rId56"/>
    <p:sldId id="340" r:id="rId57"/>
    <p:sldId id="341" r:id="rId58"/>
    <p:sldId id="277" r:id="rId5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E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4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3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61" Type="http://schemas.openxmlformats.org/officeDocument/2006/relationships/presProps" Target="pres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1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image" Target="../media/image34.png"/><Relationship Id="rId4" Type="http://schemas.openxmlformats.org/officeDocument/2006/relationships/image" Target="../media/image37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1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image" Target="../media/image34.png"/><Relationship Id="rId4" Type="http://schemas.openxmlformats.org/officeDocument/2006/relationships/image" Target="../media/image3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7A40CC-154D-4AF2-9B66-2F93CD0A6F9B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CECBA0FB-355D-48C5-BF0B-E8404C959FC6}">
      <dgm:prSet custT="1"/>
      <dgm:spPr/>
      <dgm:t>
        <a:bodyPr/>
        <a:lstStyle/>
        <a:p>
          <a:pPr>
            <a:defRPr cap="all"/>
          </a:pPr>
          <a:r>
            <a:rPr lang="pl-PL" sz="1400" b="1" dirty="0">
              <a:effectLst/>
              <a:latin typeface="Century Gothic" panose="020B0502020202020204" pitchFamily="34" charset="0"/>
            </a:rPr>
            <a:t>osiągnie Efekt ekologiczny</a:t>
          </a:r>
          <a:endParaRPr lang="en-US" sz="1400" b="1" dirty="0">
            <a:effectLst/>
            <a:latin typeface="Century Gothic" panose="020B0502020202020204" pitchFamily="34" charset="0"/>
          </a:endParaRPr>
        </a:p>
      </dgm:t>
    </dgm:pt>
    <dgm:pt modelId="{84E001D3-DF49-48A5-B00A-BD8BA016F3F0}" type="parTrans" cxnId="{9A588CBC-CCFF-4EA9-AFAC-9B9200B5ABA4}">
      <dgm:prSet/>
      <dgm:spPr/>
      <dgm:t>
        <a:bodyPr/>
        <a:lstStyle/>
        <a:p>
          <a:endParaRPr lang="en-US"/>
        </a:p>
      </dgm:t>
    </dgm:pt>
    <dgm:pt modelId="{3FF4A0E8-85C3-4468-8669-82D520DBADC2}" type="sibTrans" cxnId="{9A588CBC-CCFF-4EA9-AFAC-9B9200B5ABA4}">
      <dgm:prSet/>
      <dgm:spPr/>
      <dgm:t>
        <a:bodyPr/>
        <a:lstStyle/>
        <a:p>
          <a:endParaRPr lang="en-US"/>
        </a:p>
      </dgm:t>
    </dgm:pt>
    <dgm:pt modelId="{2484F769-77DA-4641-B085-4249CD0C8926}">
      <dgm:prSet custT="1"/>
      <dgm:spPr/>
      <dgm:t>
        <a:bodyPr/>
        <a:lstStyle/>
        <a:p>
          <a:pPr>
            <a:defRPr cap="all"/>
          </a:pPr>
          <a:r>
            <a:rPr lang="pl-PL" sz="1400" b="1" dirty="0">
              <a:latin typeface="Century Gothic" panose="020B0502020202020204" pitchFamily="34" charset="0"/>
            </a:rPr>
            <a:t>zostanie zrealizowane w całości</a:t>
          </a:r>
          <a:endParaRPr lang="en-US" sz="1400" b="1" dirty="0">
            <a:latin typeface="Century Gothic" panose="020B0502020202020204" pitchFamily="34" charset="0"/>
          </a:endParaRPr>
        </a:p>
      </dgm:t>
    </dgm:pt>
    <dgm:pt modelId="{DB167008-82ED-43B9-A025-E231879996F4}" type="parTrans" cxnId="{59699F3C-BE94-40DD-AD47-1DCFC6814924}">
      <dgm:prSet/>
      <dgm:spPr/>
      <dgm:t>
        <a:bodyPr/>
        <a:lstStyle/>
        <a:p>
          <a:endParaRPr lang="en-US"/>
        </a:p>
      </dgm:t>
    </dgm:pt>
    <dgm:pt modelId="{C393A7FE-5AE3-4032-BF10-0FC2621A908F}" type="sibTrans" cxnId="{59699F3C-BE94-40DD-AD47-1DCFC6814924}">
      <dgm:prSet/>
      <dgm:spPr/>
      <dgm:t>
        <a:bodyPr/>
        <a:lstStyle/>
        <a:p>
          <a:endParaRPr lang="en-US"/>
        </a:p>
      </dgm:t>
    </dgm:pt>
    <dgm:pt modelId="{FFA7B08B-50E2-4814-BD1A-C6AF1BC7B9EA}">
      <dgm:prSet custT="1"/>
      <dgm:spPr/>
      <dgm:t>
        <a:bodyPr/>
        <a:lstStyle/>
        <a:p>
          <a:pPr>
            <a:defRPr cap="all"/>
          </a:pPr>
          <a:r>
            <a:rPr lang="pl-PL" sz="1400" b="1" dirty="0">
              <a:latin typeface="Century Gothic" panose="020B0502020202020204" pitchFamily="34" charset="0"/>
            </a:rPr>
            <a:t>nie zostało zakończone przed dniem złożenia Wniosku</a:t>
          </a:r>
          <a:endParaRPr lang="en-US" sz="1400" b="1" dirty="0">
            <a:latin typeface="Century Gothic" panose="020B0502020202020204" pitchFamily="34" charset="0"/>
          </a:endParaRPr>
        </a:p>
      </dgm:t>
    </dgm:pt>
    <dgm:pt modelId="{930F605C-F50E-4B01-8034-044742734E8C}" type="parTrans" cxnId="{8FC409E2-FC64-4EED-BB02-45F5462D363A}">
      <dgm:prSet/>
      <dgm:spPr/>
      <dgm:t>
        <a:bodyPr/>
        <a:lstStyle/>
        <a:p>
          <a:endParaRPr lang="en-US"/>
        </a:p>
      </dgm:t>
    </dgm:pt>
    <dgm:pt modelId="{6C9D18C0-C257-47E1-BB05-73FDACDC5B5A}" type="sibTrans" cxnId="{8FC409E2-FC64-4EED-BB02-45F5462D363A}">
      <dgm:prSet/>
      <dgm:spPr/>
      <dgm:t>
        <a:bodyPr/>
        <a:lstStyle/>
        <a:p>
          <a:endParaRPr lang="en-US"/>
        </a:p>
      </dgm:t>
    </dgm:pt>
    <dgm:pt modelId="{B32E87BD-4FDB-4A10-A71E-870B09449B5C}" type="pres">
      <dgm:prSet presAssocID="{1E7A40CC-154D-4AF2-9B66-2F93CD0A6F9B}" presName="root" presStyleCnt="0">
        <dgm:presLayoutVars>
          <dgm:dir/>
          <dgm:resizeHandles val="exact"/>
        </dgm:presLayoutVars>
      </dgm:prSet>
      <dgm:spPr/>
    </dgm:pt>
    <dgm:pt modelId="{35AF4064-A317-4F05-A1F0-47E8BE5FA12A}" type="pres">
      <dgm:prSet presAssocID="{CECBA0FB-355D-48C5-BF0B-E8404C959FC6}" presName="compNode" presStyleCnt="0"/>
      <dgm:spPr/>
    </dgm:pt>
    <dgm:pt modelId="{05C9E662-F72F-4EA5-91BA-D1734EE7414C}" type="pres">
      <dgm:prSet presAssocID="{CECBA0FB-355D-48C5-BF0B-E8404C959FC6}" presName="iconBgRect" presStyleLbl="bgShp" presStyleIdx="0" presStyleCnt="3"/>
      <dgm:spPr/>
    </dgm:pt>
    <dgm:pt modelId="{246DE94F-0D97-4064-8893-7B6FEF3F5FB8}" type="pres">
      <dgm:prSet presAssocID="{CECBA0FB-355D-48C5-BF0B-E8404C959FC6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rzewo z korzeniami z wypełnieniem pełnym"/>
        </a:ext>
      </dgm:extLst>
    </dgm:pt>
    <dgm:pt modelId="{1155ADDB-FF27-4FC6-85AE-19CF90C54529}" type="pres">
      <dgm:prSet presAssocID="{CECBA0FB-355D-48C5-BF0B-E8404C959FC6}" presName="spaceRect" presStyleCnt="0"/>
      <dgm:spPr/>
    </dgm:pt>
    <dgm:pt modelId="{1671160C-B502-41CD-9597-0EF8387D9D34}" type="pres">
      <dgm:prSet presAssocID="{CECBA0FB-355D-48C5-BF0B-E8404C959FC6}" presName="textRect" presStyleLbl="revTx" presStyleIdx="0" presStyleCnt="3">
        <dgm:presLayoutVars>
          <dgm:chMax val="1"/>
          <dgm:chPref val="1"/>
        </dgm:presLayoutVars>
      </dgm:prSet>
      <dgm:spPr/>
    </dgm:pt>
    <dgm:pt modelId="{34CDB649-9BC0-4A75-ACBE-9DA646280453}" type="pres">
      <dgm:prSet presAssocID="{3FF4A0E8-85C3-4468-8669-82D520DBADC2}" presName="sibTrans" presStyleCnt="0"/>
      <dgm:spPr/>
    </dgm:pt>
    <dgm:pt modelId="{AFDCA81D-A4A4-46B4-94D2-250D96D1823E}" type="pres">
      <dgm:prSet presAssocID="{2484F769-77DA-4641-B085-4249CD0C8926}" presName="compNode" presStyleCnt="0"/>
      <dgm:spPr/>
    </dgm:pt>
    <dgm:pt modelId="{FD711D1A-F5D7-4A3A-80AF-CB2AD99B010E}" type="pres">
      <dgm:prSet presAssocID="{2484F769-77DA-4641-B085-4249CD0C8926}" presName="iconBgRect" presStyleLbl="bgShp" presStyleIdx="1" presStyleCnt="3"/>
      <dgm:spPr/>
    </dgm:pt>
    <dgm:pt modelId="{10B1C9BB-0DB1-4302-92C4-7D970D4D96F2}" type="pres">
      <dgm:prSet presAssocID="{2484F769-77DA-4641-B085-4249CD0C8926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Znacznik wyboru z wypełnieniem pełnym"/>
        </a:ext>
      </dgm:extLst>
    </dgm:pt>
    <dgm:pt modelId="{A41890AF-0B7F-4F52-8E15-BA8C16BE1D66}" type="pres">
      <dgm:prSet presAssocID="{2484F769-77DA-4641-B085-4249CD0C8926}" presName="spaceRect" presStyleCnt="0"/>
      <dgm:spPr/>
    </dgm:pt>
    <dgm:pt modelId="{2AACAF2B-323D-44C7-B509-0ACF00176ED2}" type="pres">
      <dgm:prSet presAssocID="{2484F769-77DA-4641-B085-4249CD0C8926}" presName="textRect" presStyleLbl="revTx" presStyleIdx="1" presStyleCnt="3">
        <dgm:presLayoutVars>
          <dgm:chMax val="1"/>
          <dgm:chPref val="1"/>
        </dgm:presLayoutVars>
      </dgm:prSet>
      <dgm:spPr/>
    </dgm:pt>
    <dgm:pt modelId="{D28B3DAC-F15D-4782-81BC-0E8B631FBCE0}" type="pres">
      <dgm:prSet presAssocID="{C393A7FE-5AE3-4032-BF10-0FC2621A908F}" presName="sibTrans" presStyleCnt="0"/>
      <dgm:spPr/>
    </dgm:pt>
    <dgm:pt modelId="{B0822064-FE43-4B6A-8FFF-121932780C43}" type="pres">
      <dgm:prSet presAssocID="{FFA7B08B-50E2-4814-BD1A-C6AF1BC7B9EA}" presName="compNode" presStyleCnt="0"/>
      <dgm:spPr/>
    </dgm:pt>
    <dgm:pt modelId="{3C0FEBDA-E5F3-4E67-82F8-F33291620FD2}" type="pres">
      <dgm:prSet presAssocID="{FFA7B08B-50E2-4814-BD1A-C6AF1BC7B9EA}" presName="iconBgRect" presStyleLbl="bgShp" presStyleIdx="2" presStyleCnt="3"/>
      <dgm:spPr/>
    </dgm:pt>
    <dgm:pt modelId="{78B49E87-1E22-4306-B018-DC128F9AA58B}" type="pres">
      <dgm:prSet presAssocID="{FFA7B08B-50E2-4814-BD1A-C6AF1BC7B9EA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alendarz dzienny z wypełnieniem pełnym"/>
        </a:ext>
      </dgm:extLst>
    </dgm:pt>
    <dgm:pt modelId="{F96F1FF5-FC13-4623-8153-CD24A41E384D}" type="pres">
      <dgm:prSet presAssocID="{FFA7B08B-50E2-4814-BD1A-C6AF1BC7B9EA}" presName="spaceRect" presStyleCnt="0"/>
      <dgm:spPr/>
    </dgm:pt>
    <dgm:pt modelId="{5F23F811-F435-4FCA-B5CD-F509EA2DF55F}" type="pres">
      <dgm:prSet presAssocID="{FFA7B08B-50E2-4814-BD1A-C6AF1BC7B9EA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E43A4D3B-8137-4F52-9276-88CA6BB1073C}" type="presOf" srcId="{CECBA0FB-355D-48C5-BF0B-E8404C959FC6}" destId="{1671160C-B502-41CD-9597-0EF8387D9D34}" srcOrd="0" destOrd="0" presId="urn:microsoft.com/office/officeart/2018/5/layout/IconCircleLabelList"/>
    <dgm:cxn modelId="{59699F3C-BE94-40DD-AD47-1DCFC6814924}" srcId="{1E7A40CC-154D-4AF2-9B66-2F93CD0A6F9B}" destId="{2484F769-77DA-4641-B085-4249CD0C8926}" srcOrd="1" destOrd="0" parTransId="{DB167008-82ED-43B9-A025-E231879996F4}" sibTransId="{C393A7FE-5AE3-4032-BF10-0FC2621A908F}"/>
    <dgm:cxn modelId="{A6C0BF86-8995-4F32-BB7A-0ABCA8CFBA09}" type="presOf" srcId="{1E7A40CC-154D-4AF2-9B66-2F93CD0A6F9B}" destId="{B32E87BD-4FDB-4A10-A71E-870B09449B5C}" srcOrd="0" destOrd="0" presId="urn:microsoft.com/office/officeart/2018/5/layout/IconCircleLabelList"/>
    <dgm:cxn modelId="{9A85A4A0-742F-4FAA-98E5-0BE3CFF06A96}" type="presOf" srcId="{FFA7B08B-50E2-4814-BD1A-C6AF1BC7B9EA}" destId="{5F23F811-F435-4FCA-B5CD-F509EA2DF55F}" srcOrd="0" destOrd="0" presId="urn:microsoft.com/office/officeart/2018/5/layout/IconCircleLabelList"/>
    <dgm:cxn modelId="{9A588CBC-CCFF-4EA9-AFAC-9B9200B5ABA4}" srcId="{1E7A40CC-154D-4AF2-9B66-2F93CD0A6F9B}" destId="{CECBA0FB-355D-48C5-BF0B-E8404C959FC6}" srcOrd="0" destOrd="0" parTransId="{84E001D3-DF49-48A5-B00A-BD8BA016F3F0}" sibTransId="{3FF4A0E8-85C3-4468-8669-82D520DBADC2}"/>
    <dgm:cxn modelId="{FDA583D9-F0A6-4464-AEBD-50C5D37328B8}" type="presOf" srcId="{2484F769-77DA-4641-B085-4249CD0C8926}" destId="{2AACAF2B-323D-44C7-B509-0ACF00176ED2}" srcOrd="0" destOrd="0" presId="urn:microsoft.com/office/officeart/2018/5/layout/IconCircleLabelList"/>
    <dgm:cxn modelId="{8FC409E2-FC64-4EED-BB02-45F5462D363A}" srcId="{1E7A40CC-154D-4AF2-9B66-2F93CD0A6F9B}" destId="{FFA7B08B-50E2-4814-BD1A-C6AF1BC7B9EA}" srcOrd="2" destOrd="0" parTransId="{930F605C-F50E-4B01-8034-044742734E8C}" sibTransId="{6C9D18C0-C257-47E1-BB05-73FDACDC5B5A}"/>
    <dgm:cxn modelId="{6FD01D5E-B989-4C85-9A60-458E66C5288E}" type="presParOf" srcId="{B32E87BD-4FDB-4A10-A71E-870B09449B5C}" destId="{35AF4064-A317-4F05-A1F0-47E8BE5FA12A}" srcOrd="0" destOrd="0" presId="urn:microsoft.com/office/officeart/2018/5/layout/IconCircleLabelList"/>
    <dgm:cxn modelId="{683FF2C5-3298-4B79-B593-7FDF791520A9}" type="presParOf" srcId="{35AF4064-A317-4F05-A1F0-47E8BE5FA12A}" destId="{05C9E662-F72F-4EA5-91BA-D1734EE7414C}" srcOrd="0" destOrd="0" presId="urn:microsoft.com/office/officeart/2018/5/layout/IconCircleLabelList"/>
    <dgm:cxn modelId="{546B2228-62C7-4D10-950F-24973E6EE8EF}" type="presParOf" srcId="{35AF4064-A317-4F05-A1F0-47E8BE5FA12A}" destId="{246DE94F-0D97-4064-8893-7B6FEF3F5FB8}" srcOrd="1" destOrd="0" presId="urn:microsoft.com/office/officeart/2018/5/layout/IconCircleLabelList"/>
    <dgm:cxn modelId="{C7541A65-0F09-4983-816B-B30DD4A80FCF}" type="presParOf" srcId="{35AF4064-A317-4F05-A1F0-47E8BE5FA12A}" destId="{1155ADDB-FF27-4FC6-85AE-19CF90C54529}" srcOrd="2" destOrd="0" presId="urn:microsoft.com/office/officeart/2018/5/layout/IconCircleLabelList"/>
    <dgm:cxn modelId="{D66AC50C-BD52-4CE0-8C60-E51F67388094}" type="presParOf" srcId="{35AF4064-A317-4F05-A1F0-47E8BE5FA12A}" destId="{1671160C-B502-41CD-9597-0EF8387D9D34}" srcOrd="3" destOrd="0" presId="urn:microsoft.com/office/officeart/2018/5/layout/IconCircleLabelList"/>
    <dgm:cxn modelId="{0FCCA64B-446C-423B-8FD7-D17C50145853}" type="presParOf" srcId="{B32E87BD-4FDB-4A10-A71E-870B09449B5C}" destId="{34CDB649-9BC0-4A75-ACBE-9DA646280453}" srcOrd="1" destOrd="0" presId="urn:microsoft.com/office/officeart/2018/5/layout/IconCircleLabelList"/>
    <dgm:cxn modelId="{10EF1016-1A1A-400A-AB5C-D403204A5C6B}" type="presParOf" srcId="{B32E87BD-4FDB-4A10-A71E-870B09449B5C}" destId="{AFDCA81D-A4A4-46B4-94D2-250D96D1823E}" srcOrd="2" destOrd="0" presId="urn:microsoft.com/office/officeart/2018/5/layout/IconCircleLabelList"/>
    <dgm:cxn modelId="{235DEF5B-102D-4E2F-8CCE-59F9B2D723D6}" type="presParOf" srcId="{AFDCA81D-A4A4-46B4-94D2-250D96D1823E}" destId="{FD711D1A-F5D7-4A3A-80AF-CB2AD99B010E}" srcOrd="0" destOrd="0" presId="urn:microsoft.com/office/officeart/2018/5/layout/IconCircleLabelList"/>
    <dgm:cxn modelId="{D1D38B5D-EE98-49D3-B716-0D8571A68916}" type="presParOf" srcId="{AFDCA81D-A4A4-46B4-94D2-250D96D1823E}" destId="{10B1C9BB-0DB1-4302-92C4-7D970D4D96F2}" srcOrd="1" destOrd="0" presId="urn:microsoft.com/office/officeart/2018/5/layout/IconCircleLabelList"/>
    <dgm:cxn modelId="{0AC9F2A2-FDE6-4E36-94E6-7B6B6BECB709}" type="presParOf" srcId="{AFDCA81D-A4A4-46B4-94D2-250D96D1823E}" destId="{A41890AF-0B7F-4F52-8E15-BA8C16BE1D66}" srcOrd="2" destOrd="0" presId="urn:microsoft.com/office/officeart/2018/5/layout/IconCircleLabelList"/>
    <dgm:cxn modelId="{F451A9F9-8456-49BE-91B7-4309E8A5772F}" type="presParOf" srcId="{AFDCA81D-A4A4-46B4-94D2-250D96D1823E}" destId="{2AACAF2B-323D-44C7-B509-0ACF00176ED2}" srcOrd="3" destOrd="0" presId="urn:microsoft.com/office/officeart/2018/5/layout/IconCircleLabelList"/>
    <dgm:cxn modelId="{DD22A45B-7213-4371-BA79-4A5675CC45A2}" type="presParOf" srcId="{B32E87BD-4FDB-4A10-A71E-870B09449B5C}" destId="{D28B3DAC-F15D-4782-81BC-0E8B631FBCE0}" srcOrd="3" destOrd="0" presId="urn:microsoft.com/office/officeart/2018/5/layout/IconCircleLabelList"/>
    <dgm:cxn modelId="{991816B2-AE0D-472D-BE81-02459CF5C100}" type="presParOf" srcId="{B32E87BD-4FDB-4A10-A71E-870B09449B5C}" destId="{B0822064-FE43-4B6A-8FFF-121932780C43}" srcOrd="4" destOrd="0" presId="urn:microsoft.com/office/officeart/2018/5/layout/IconCircleLabelList"/>
    <dgm:cxn modelId="{D6CE1AA6-8A2D-4116-B51F-B3F14377B123}" type="presParOf" srcId="{B0822064-FE43-4B6A-8FFF-121932780C43}" destId="{3C0FEBDA-E5F3-4E67-82F8-F33291620FD2}" srcOrd="0" destOrd="0" presId="urn:microsoft.com/office/officeart/2018/5/layout/IconCircleLabelList"/>
    <dgm:cxn modelId="{39F555A2-9ED0-4836-B79A-3EAFD5C27167}" type="presParOf" srcId="{B0822064-FE43-4B6A-8FFF-121932780C43}" destId="{78B49E87-1E22-4306-B018-DC128F9AA58B}" srcOrd="1" destOrd="0" presId="urn:microsoft.com/office/officeart/2018/5/layout/IconCircleLabelList"/>
    <dgm:cxn modelId="{9B6C34DA-733E-4756-9848-9E7DA82FA0D1}" type="presParOf" srcId="{B0822064-FE43-4B6A-8FFF-121932780C43}" destId="{F96F1FF5-FC13-4623-8153-CD24A41E384D}" srcOrd="2" destOrd="0" presId="urn:microsoft.com/office/officeart/2018/5/layout/IconCircleLabelList"/>
    <dgm:cxn modelId="{D1E9AE98-FEE2-4B3D-803D-E30AAB8E6C2A}" type="presParOf" srcId="{B0822064-FE43-4B6A-8FFF-121932780C43}" destId="{5F23F811-F435-4FCA-B5CD-F509EA2DF55F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E2087A7-CBC3-4A10-9321-770A8F4D09D7}" type="doc">
      <dgm:prSet loTypeId="urn:microsoft.com/office/officeart/2008/layout/PictureAccentList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pl-PL"/>
        </a:p>
      </dgm:t>
    </dgm:pt>
    <dgm:pt modelId="{2D92E18C-26B1-4CE2-BBF3-FC8E1CBAF0CE}">
      <dgm:prSet phldrT="[Tekst]" custT="1"/>
      <dgm:spPr/>
      <dgm:t>
        <a:bodyPr/>
        <a:lstStyle/>
        <a:p>
          <a:pPr algn="ctr"/>
          <a:r>
            <a:rPr lang="pl-PL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instalacji fotowoltaicznych</a:t>
          </a:r>
        </a:p>
      </dgm:t>
    </dgm:pt>
    <dgm:pt modelId="{8A404389-3FEB-4912-B333-0B4C18F6BA71}" type="parTrans" cxnId="{BCF02A32-3951-4B25-A27B-144FCEFD024A}">
      <dgm:prSet/>
      <dgm:spPr/>
      <dgm:t>
        <a:bodyPr/>
        <a:lstStyle/>
        <a:p>
          <a:endParaRPr lang="pl-PL"/>
        </a:p>
      </dgm:t>
    </dgm:pt>
    <dgm:pt modelId="{56DF677D-857A-4A3C-B5FD-A9A89361F657}" type="sibTrans" cxnId="{BCF02A32-3951-4B25-A27B-144FCEFD024A}">
      <dgm:prSet/>
      <dgm:spPr/>
      <dgm:t>
        <a:bodyPr/>
        <a:lstStyle/>
        <a:p>
          <a:endParaRPr lang="pl-PL"/>
        </a:p>
      </dgm:t>
    </dgm:pt>
    <dgm:pt modelId="{12338DDB-ACE0-4714-A4D6-7B232ECEDCF1}">
      <dgm:prSet phldrT="[Tekst]" custT="1"/>
      <dgm:spPr/>
      <dgm:t>
        <a:bodyPr/>
        <a:lstStyle/>
        <a:p>
          <a:pPr algn="ctr"/>
          <a:r>
            <a:rPr lang="pl-PL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magazynów energii (dotyczy energii wytwarzanej z odnawialnych źródeł energii)</a:t>
          </a:r>
        </a:p>
      </dgm:t>
    </dgm:pt>
    <dgm:pt modelId="{24BF4F17-92D8-4F42-925F-9B0964C4952F}" type="parTrans" cxnId="{2BC9AC8F-9DD3-4047-AD6A-4EEB281421CF}">
      <dgm:prSet/>
      <dgm:spPr/>
      <dgm:t>
        <a:bodyPr/>
        <a:lstStyle/>
        <a:p>
          <a:endParaRPr lang="pl-PL"/>
        </a:p>
      </dgm:t>
    </dgm:pt>
    <dgm:pt modelId="{3D9632B0-38B7-4887-8DD9-29FD914A89E1}" type="sibTrans" cxnId="{2BC9AC8F-9DD3-4047-AD6A-4EEB281421CF}">
      <dgm:prSet/>
      <dgm:spPr/>
      <dgm:t>
        <a:bodyPr/>
        <a:lstStyle/>
        <a:p>
          <a:endParaRPr lang="pl-PL"/>
        </a:p>
      </dgm:t>
    </dgm:pt>
    <dgm:pt modelId="{7A0398CC-A0E6-4A68-A7DA-7AD41DAF92E7}">
      <dgm:prSet phldrT="[Tekst]" custT="1"/>
      <dgm:spPr/>
      <dgm:t>
        <a:bodyPr/>
        <a:lstStyle/>
        <a:p>
          <a:r>
            <a:rPr lang="pl-PL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pojazdów samochodowych o napędzie elektrycznym lub wodorowym</a:t>
          </a:r>
        </a:p>
      </dgm:t>
    </dgm:pt>
    <dgm:pt modelId="{67240DCC-C3A0-4120-80D8-023B83874C87}" type="parTrans" cxnId="{8D4C7552-1478-4CA3-82B6-3B79F6236A69}">
      <dgm:prSet/>
      <dgm:spPr/>
      <dgm:t>
        <a:bodyPr/>
        <a:lstStyle/>
        <a:p>
          <a:endParaRPr lang="pl-PL"/>
        </a:p>
      </dgm:t>
    </dgm:pt>
    <dgm:pt modelId="{60E487F7-A788-47D7-94E1-CA6AB077C7CC}" type="sibTrans" cxnId="{8D4C7552-1478-4CA3-82B6-3B79F6236A69}">
      <dgm:prSet/>
      <dgm:spPr/>
      <dgm:t>
        <a:bodyPr/>
        <a:lstStyle/>
        <a:p>
          <a:endParaRPr lang="pl-PL"/>
        </a:p>
      </dgm:t>
    </dgm:pt>
    <dgm:pt modelId="{C398976F-88C9-4A45-B8AB-AF9A888613AB}">
      <dgm:prSet custT="1"/>
      <dgm:spPr/>
      <dgm:t>
        <a:bodyPr/>
        <a:lstStyle/>
        <a:p>
          <a:r>
            <a:rPr lang="pl-PL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stacji ładowania pojazdów samochodowych o napędzie elektrycznym lub wodorowym</a:t>
          </a:r>
        </a:p>
      </dgm:t>
    </dgm:pt>
    <dgm:pt modelId="{6A45F27E-9701-4C88-AA41-B78FF35E4B09}" type="parTrans" cxnId="{7E4F2320-7FD6-4DF1-BD19-0EFF1820DE8E}">
      <dgm:prSet/>
      <dgm:spPr/>
      <dgm:t>
        <a:bodyPr/>
        <a:lstStyle/>
        <a:p>
          <a:endParaRPr lang="pl-PL"/>
        </a:p>
      </dgm:t>
    </dgm:pt>
    <dgm:pt modelId="{132DC4E2-130D-4852-820F-651238A27DB0}" type="sibTrans" cxnId="{7E4F2320-7FD6-4DF1-BD19-0EFF1820DE8E}">
      <dgm:prSet/>
      <dgm:spPr/>
      <dgm:t>
        <a:bodyPr/>
        <a:lstStyle/>
        <a:p>
          <a:endParaRPr lang="pl-PL"/>
        </a:p>
      </dgm:t>
    </dgm:pt>
    <dgm:pt modelId="{9D3D24CE-2313-4720-AAFE-470DC9008DF8}">
      <dgm:prSet phldrT="[Tekst]" custT="1"/>
      <dgm:spPr>
        <a:gradFill rotWithShape="0">
          <a:gsLst>
            <a:gs pos="0">
              <a:schemeClr val="accent1">
                <a:lumMod val="20000"/>
                <a:lumOff val="80000"/>
              </a:schemeClr>
            </a:gs>
            <a:gs pos="50000">
              <a:schemeClr val="accent1">
                <a:lumMod val="60000"/>
                <a:lumOff val="40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5400000" scaled="0"/>
        </a:gradFill>
      </dgm:spPr>
      <dgm:t>
        <a:bodyPr/>
        <a:lstStyle/>
        <a:p>
          <a:r>
            <a:rPr lang="pl-PL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Do </a:t>
          </a:r>
          <a:r>
            <a:rPr lang="pl-PL" sz="1800" b="1" dirty="0">
              <a:solidFill>
                <a:srgbClr val="0BEA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kosztów kwalifikowanych </a:t>
          </a:r>
          <a:r>
            <a:rPr lang="pl-PL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przedsięwzięcia zalicza się dostawy, roboty budowlane i usługi niezbędne do uzyskania efektu ekologicznego, związane z zakupem i montażem:</a:t>
          </a:r>
        </a:p>
      </dgm:t>
    </dgm:pt>
    <dgm:pt modelId="{91B25BBB-DCA9-4698-917C-E52FD77478ED}" type="sibTrans" cxnId="{2E10B4A1-F732-4EF8-A774-92CDE4CFE22A}">
      <dgm:prSet/>
      <dgm:spPr/>
      <dgm:t>
        <a:bodyPr/>
        <a:lstStyle/>
        <a:p>
          <a:endParaRPr lang="pl-PL"/>
        </a:p>
      </dgm:t>
    </dgm:pt>
    <dgm:pt modelId="{F058FFD3-0DBC-45A4-896F-AA04E1D39B3F}" type="parTrans" cxnId="{2E10B4A1-F732-4EF8-A774-92CDE4CFE22A}">
      <dgm:prSet/>
      <dgm:spPr/>
      <dgm:t>
        <a:bodyPr/>
        <a:lstStyle/>
        <a:p>
          <a:endParaRPr lang="pl-PL"/>
        </a:p>
      </dgm:t>
    </dgm:pt>
    <dgm:pt modelId="{A5E18B91-1B0E-4F48-AE91-F091D1B78DC3}" type="pres">
      <dgm:prSet presAssocID="{AE2087A7-CBC3-4A10-9321-770A8F4D09D7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A3FC24CF-0894-4D1F-8D70-9A8F5AFF7D31}" type="pres">
      <dgm:prSet presAssocID="{9D3D24CE-2313-4720-AAFE-470DC9008DF8}" presName="root" presStyleCnt="0">
        <dgm:presLayoutVars>
          <dgm:chMax/>
          <dgm:chPref val="4"/>
        </dgm:presLayoutVars>
      </dgm:prSet>
      <dgm:spPr/>
    </dgm:pt>
    <dgm:pt modelId="{62F433C9-0200-4F53-B8D8-8B8ACF15577B}" type="pres">
      <dgm:prSet presAssocID="{9D3D24CE-2313-4720-AAFE-470DC9008DF8}" presName="rootComposite" presStyleCnt="0">
        <dgm:presLayoutVars/>
      </dgm:prSet>
      <dgm:spPr/>
    </dgm:pt>
    <dgm:pt modelId="{FB1E2CD8-EDCE-40FC-94B8-50CBA2C8F29F}" type="pres">
      <dgm:prSet presAssocID="{9D3D24CE-2313-4720-AAFE-470DC9008DF8}" presName="rootText" presStyleLbl="node0" presStyleIdx="0" presStyleCnt="1">
        <dgm:presLayoutVars>
          <dgm:chMax/>
          <dgm:chPref val="4"/>
        </dgm:presLayoutVars>
      </dgm:prSet>
      <dgm:spPr/>
    </dgm:pt>
    <dgm:pt modelId="{CD82D518-5F09-4DAD-B8B7-92D8F6202658}" type="pres">
      <dgm:prSet presAssocID="{9D3D24CE-2313-4720-AAFE-470DC9008DF8}" presName="childShape" presStyleCnt="0">
        <dgm:presLayoutVars>
          <dgm:chMax val="0"/>
          <dgm:chPref val="0"/>
        </dgm:presLayoutVars>
      </dgm:prSet>
      <dgm:spPr/>
    </dgm:pt>
    <dgm:pt modelId="{CD361A0B-8264-469D-BD56-815FF91DC78E}" type="pres">
      <dgm:prSet presAssocID="{2D92E18C-26B1-4CE2-BBF3-FC8E1CBAF0CE}" presName="childComposite" presStyleCnt="0">
        <dgm:presLayoutVars>
          <dgm:chMax val="0"/>
          <dgm:chPref val="0"/>
        </dgm:presLayoutVars>
      </dgm:prSet>
      <dgm:spPr/>
    </dgm:pt>
    <dgm:pt modelId="{5FEC9DD2-DD69-4846-951F-1142A2C6EEFF}" type="pres">
      <dgm:prSet presAssocID="{2D92E18C-26B1-4CE2-BBF3-FC8E1CBAF0CE}" presName="Image" presStyleLbl="node1" presStyleIdx="0" presStyleCnt="4" custScaleX="101251" custScaleY="101059"/>
      <dgm:spPr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2C321DDB-7B8F-470E-B696-7CC311DF3623}" type="pres">
      <dgm:prSet presAssocID="{2D92E18C-26B1-4CE2-BBF3-FC8E1CBAF0CE}" presName="childText" presStyleLbl="lnNode1" presStyleIdx="0" presStyleCnt="4">
        <dgm:presLayoutVars>
          <dgm:chMax val="0"/>
          <dgm:chPref val="0"/>
          <dgm:bulletEnabled val="1"/>
        </dgm:presLayoutVars>
      </dgm:prSet>
      <dgm:spPr/>
    </dgm:pt>
    <dgm:pt modelId="{C06DB636-B29E-44B0-9C39-49C1DBC88574}" type="pres">
      <dgm:prSet presAssocID="{12338DDB-ACE0-4714-A4D6-7B232ECEDCF1}" presName="childComposite" presStyleCnt="0">
        <dgm:presLayoutVars>
          <dgm:chMax val="0"/>
          <dgm:chPref val="0"/>
        </dgm:presLayoutVars>
      </dgm:prSet>
      <dgm:spPr/>
    </dgm:pt>
    <dgm:pt modelId="{89C52CB5-91A6-443E-8F33-9B10CE30A69F}" type="pres">
      <dgm:prSet presAssocID="{12338DDB-ACE0-4714-A4D6-7B232ECEDCF1}" presName="Image" presStyleLbl="node1" presStyleIdx="1" presStyleCnt="4"/>
      <dgm:spPr>
        <a:prstGeom prst="rect">
          <a:avLst/>
        </a:prstGeom>
        <a:blipFill>
          <a:blip xmlns:r="http://schemas.openxmlformats.org/officeDocument/2006/relationships" r:embed="rId2"/>
          <a:srcRect/>
          <a:stretch>
            <a:fillRect/>
          </a:stretch>
        </a:blipFill>
        <a:ln>
          <a:noFill/>
        </a:ln>
        <a:effectLst/>
      </dgm:spPr>
    </dgm:pt>
    <dgm:pt modelId="{DCC4948C-76A5-4CDD-94AE-98D291C095B9}" type="pres">
      <dgm:prSet presAssocID="{12338DDB-ACE0-4714-A4D6-7B232ECEDCF1}" presName="childText" presStyleLbl="lnNode1" presStyleIdx="1" presStyleCnt="4">
        <dgm:presLayoutVars>
          <dgm:chMax val="0"/>
          <dgm:chPref val="0"/>
          <dgm:bulletEnabled val="1"/>
        </dgm:presLayoutVars>
      </dgm:prSet>
      <dgm:spPr/>
    </dgm:pt>
    <dgm:pt modelId="{906EB670-CAC1-4AD6-A814-9F090A866161}" type="pres">
      <dgm:prSet presAssocID="{7A0398CC-A0E6-4A68-A7DA-7AD41DAF92E7}" presName="childComposite" presStyleCnt="0">
        <dgm:presLayoutVars>
          <dgm:chMax val="0"/>
          <dgm:chPref val="0"/>
        </dgm:presLayoutVars>
      </dgm:prSet>
      <dgm:spPr/>
    </dgm:pt>
    <dgm:pt modelId="{38051C65-57A1-4C1B-806E-014A471EC843}" type="pres">
      <dgm:prSet presAssocID="{7A0398CC-A0E6-4A68-A7DA-7AD41DAF92E7}" presName="Image" presStyleLbl="node1" presStyleIdx="2" presStyleCnt="4"/>
      <dgm:spPr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6FBF4535-3E88-4964-9905-D755C1E52F0A}" type="pres">
      <dgm:prSet presAssocID="{7A0398CC-A0E6-4A68-A7DA-7AD41DAF92E7}" presName="childText" presStyleLbl="lnNode1" presStyleIdx="2" presStyleCnt="4">
        <dgm:presLayoutVars>
          <dgm:chMax val="0"/>
          <dgm:chPref val="0"/>
          <dgm:bulletEnabled val="1"/>
        </dgm:presLayoutVars>
      </dgm:prSet>
      <dgm:spPr/>
    </dgm:pt>
    <dgm:pt modelId="{682885A8-7767-4965-94AE-DDC09805AB8B}" type="pres">
      <dgm:prSet presAssocID="{C398976F-88C9-4A45-B8AB-AF9A888613AB}" presName="childComposite" presStyleCnt="0">
        <dgm:presLayoutVars>
          <dgm:chMax val="0"/>
          <dgm:chPref val="0"/>
        </dgm:presLayoutVars>
      </dgm:prSet>
      <dgm:spPr/>
    </dgm:pt>
    <dgm:pt modelId="{3F352B2E-65E9-4877-9BD8-7AD0C24E97C9}" type="pres">
      <dgm:prSet presAssocID="{C398976F-88C9-4A45-B8AB-AF9A888613AB}" presName="Image" presStyleLbl="node1" presStyleIdx="3" presStyleCnt="4"/>
      <dgm:spPr>
        <a:prstGeom prst="rect">
          <a:avLst/>
        </a:prstGeom>
        <a:blipFill>
          <a:blip xmlns:r="http://schemas.openxmlformats.org/officeDocument/2006/relationships" r:embed="rId4"/>
          <a:srcRect/>
          <a:stretch>
            <a:fillRect/>
          </a:stretch>
        </a:blipFill>
      </dgm:spPr>
    </dgm:pt>
    <dgm:pt modelId="{C4FBB144-8143-4794-8442-B91EACBCA66F}" type="pres">
      <dgm:prSet presAssocID="{C398976F-88C9-4A45-B8AB-AF9A888613AB}" presName="childText" presStyleLbl="ln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76EC751D-A4F9-40FB-85CA-C9BDE89337E7}" type="presOf" srcId="{C398976F-88C9-4A45-B8AB-AF9A888613AB}" destId="{C4FBB144-8143-4794-8442-B91EACBCA66F}" srcOrd="0" destOrd="0" presId="urn:microsoft.com/office/officeart/2008/layout/PictureAccentList"/>
    <dgm:cxn modelId="{7E4F2320-7FD6-4DF1-BD19-0EFF1820DE8E}" srcId="{9D3D24CE-2313-4720-AAFE-470DC9008DF8}" destId="{C398976F-88C9-4A45-B8AB-AF9A888613AB}" srcOrd="3" destOrd="0" parTransId="{6A45F27E-9701-4C88-AA41-B78FF35E4B09}" sibTransId="{132DC4E2-130D-4852-820F-651238A27DB0}"/>
    <dgm:cxn modelId="{CDD4982B-E0CA-4A9F-9487-41FD1FD07233}" type="presOf" srcId="{9D3D24CE-2313-4720-AAFE-470DC9008DF8}" destId="{FB1E2CD8-EDCE-40FC-94B8-50CBA2C8F29F}" srcOrd="0" destOrd="0" presId="urn:microsoft.com/office/officeart/2008/layout/PictureAccentList"/>
    <dgm:cxn modelId="{BCF02A32-3951-4B25-A27B-144FCEFD024A}" srcId="{9D3D24CE-2313-4720-AAFE-470DC9008DF8}" destId="{2D92E18C-26B1-4CE2-BBF3-FC8E1CBAF0CE}" srcOrd="0" destOrd="0" parTransId="{8A404389-3FEB-4912-B333-0B4C18F6BA71}" sibTransId="{56DF677D-857A-4A3C-B5FD-A9A89361F657}"/>
    <dgm:cxn modelId="{755A2639-F455-44A5-B740-8C2D13347207}" type="presOf" srcId="{12338DDB-ACE0-4714-A4D6-7B232ECEDCF1}" destId="{DCC4948C-76A5-4CDD-94AE-98D291C095B9}" srcOrd="0" destOrd="0" presId="urn:microsoft.com/office/officeart/2008/layout/PictureAccentList"/>
    <dgm:cxn modelId="{6CAA083C-0B9D-421A-ACD8-A036F2C94874}" type="presOf" srcId="{AE2087A7-CBC3-4A10-9321-770A8F4D09D7}" destId="{A5E18B91-1B0E-4F48-AE91-F091D1B78DC3}" srcOrd="0" destOrd="0" presId="urn:microsoft.com/office/officeart/2008/layout/PictureAccentList"/>
    <dgm:cxn modelId="{BD821F4F-87B4-4B2B-8193-6EE47B8918E3}" type="presOf" srcId="{2D92E18C-26B1-4CE2-BBF3-FC8E1CBAF0CE}" destId="{2C321DDB-7B8F-470E-B696-7CC311DF3623}" srcOrd="0" destOrd="0" presId="urn:microsoft.com/office/officeart/2008/layout/PictureAccentList"/>
    <dgm:cxn modelId="{8D4C7552-1478-4CA3-82B6-3B79F6236A69}" srcId="{9D3D24CE-2313-4720-AAFE-470DC9008DF8}" destId="{7A0398CC-A0E6-4A68-A7DA-7AD41DAF92E7}" srcOrd="2" destOrd="0" parTransId="{67240DCC-C3A0-4120-80D8-023B83874C87}" sibTransId="{60E487F7-A788-47D7-94E1-CA6AB077C7CC}"/>
    <dgm:cxn modelId="{2BC9AC8F-9DD3-4047-AD6A-4EEB281421CF}" srcId="{9D3D24CE-2313-4720-AAFE-470DC9008DF8}" destId="{12338DDB-ACE0-4714-A4D6-7B232ECEDCF1}" srcOrd="1" destOrd="0" parTransId="{24BF4F17-92D8-4F42-925F-9B0964C4952F}" sibTransId="{3D9632B0-38B7-4887-8DD9-29FD914A89E1}"/>
    <dgm:cxn modelId="{2E10B4A1-F732-4EF8-A774-92CDE4CFE22A}" srcId="{AE2087A7-CBC3-4A10-9321-770A8F4D09D7}" destId="{9D3D24CE-2313-4720-AAFE-470DC9008DF8}" srcOrd="0" destOrd="0" parTransId="{F058FFD3-0DBC-45A4-896F-AA04E1D39B3F}" sibTransId="{91B25BBB-DCA9-4698-917C-E52FD77478ED}"/>
    <dgm:cxn modelId="{DD363AF9-C8B5-4B02-8C31-D9634566B6B4}" type="presOf" srcId="{7A0398CC-A0E6-4A68-A7DA-7AD41DAF92E7}" destId="{6FBF4535-3E88-4964-9905-D755C1E52F0A}" srcOrd="0" destOrd="0" presId="urn:microsoft.com/office/officeart/2008/layout/PictureAccentList"/>
    <dgm:cxn modelId="{E97CF348-B06C-48BB-9412-B956DAEEB46E}" type="presParOf" srcId="{A5E18B91-1B0E-4F48-AE91-F091D1B78DC3}" destId="{A3FC24CF-0894-4D1F-8D70-9A8F5AFF7D31}" srcOrd="0" destOrd="0" presId="urn:microsoft.com/office/officeart/2008/layout/PictureAccentList"/>
    <dgm:cxn modelId="{1FC29501-81DC-434C-BFA8-B816422E5684}" type="presParOf" srcId="{A3FC24CF-0894-4D1F-8D70-9A8F5AFF7D31}" destId="{62F433C9-0200-4F53-B8D8-8B8ACF15577B}" srcOrd="0" destOrd="0" presId="urn:microsoft.com/office/officeart/2008/layout/PictureAccentList"/>
    <dgm:cxn modelId="{C6A4D4AA-32C4-4752-91CD-C65A4DA484BF}" type="presParOf" srcId="{62F433C9-0200-4F53-B8D8-8B8ACF15577B}" destId="{FB1E2CD8-EDCE-40FC-94B8-50CBA2C8F29F}" srcOrd="0" destOrd="0" presId="urn:microsoft.com/office/officeart/2008/layout/PictureAccentList"/>
    <dgm:cxn modelId="{804DAFFE-781E-4933-9F56-EA5FBC09D8CE}" type="presParOf" srcId="{A3FC24CF-0894-4D1F-8D70-9A8F5AFF7D31}" destId="{CD82D518-5F09-4DAD-B8B7-92D8F6202658}" srcOrd="1" destOrd="0" presId="urn:microsoft.com/office/officeart/2008/layout/PictureAccentList"/>
    <dgm:cxn modelId="{673CDC14-7698-4678-91D2-7F6F2CFE8FD3}" type="presParOf" srcId="{CD82D518-5F09-4DAD-B8B7-92D8F6202658}" destId="{CD361A0B-8264-469D-BD56-815FF91DC78E}" srcOrd="0" destOrd="0" presId="urn:microsoft.com/office/officeart/2008/layout/PictureAccentList"/>
    <dgm:cxn modelId="{D7C6D411-B06F-47FC-929C-C943018387E7}" type="presParOf" srcId="{CD361A0B-8264-469D-BD56-815FF91DC78E}" destId="{5FEC9DD2-DD69-4846-951F-1142A2C6EEFF}" srcOrd="0" destOrd="0" presId="urn:microsoft.com/office/officeart/2008/layout/PictureAccentList"/>
    <dgm:cxn modelId="{E3F6AB44-C6B6-455E-A067-493ADF86EA58}" type="presParOf" srcId="{CD361A0B-8264-469D-BD56-815FF91DC78E}" destId="{2C321DDB-7B8F-470E-B696-7CC311DF3623}" srcOrd="1" destOrd="0" presId="urn:microsoft.com/office/officeart/2008/layout/PictureAccentList"/>
    <dgm:cxn modelId="{07706F71-47B2-4B55-8B90-722DC9986021}" type="presParOf" srcId="{CD82D518-5F09-4DAD-B8B7-92D8F6202658}" destId="{C06DB636-B29E-44B0-9C39-49C1DBC88574}" srcOrd="1" destOrd="0" presId="urn:microsoft.com/office/officeart/2008/layout/PictureAccentList"/>
    <dgm:cxn modelId="{2C5DA052-BC88-41D3-89E3-4E891A8B5539}" type="presParOf" srcId="{C06DB636-B29E-44B0-9C39-49C1DBC88574}" destId="{89C52CB5-91A6-443E-8F33-9B10CE30A69F}" srcOrd="0" destOrd="0" presId="urn:microsoft.com/office/officeart/2008/layout/PictureAccentList"/>
    <dgm:cxn modelId="{F829AC38-7024-4689-B4CB-F910ABABDA96}" type="presParOf" srcId="{C06DB636-B29E-44B0-9C39-49C1DBC88574}" destId="{DCC4948C-76A5-4CDD-94AE-98D291C095B9}" srcOrd="1" destOrd="0" presId="urn:microsoft.com/office/officeart/2008/layout/PictureAccentList"/>
    <dgm:cxn modelId="{BC8F8148-624F-4130-B62B-CB3CDF7E6928}" type="presParOf" srcId="{CD82D518-5F09-4DAD-B8B7-92D8F6202658}" destId="{906EB670-CAC1-4AD6-A814-9F090A866161}" srcOrd="2" destOrd="0" presId="urn:microsoft.com/office/officeart/2008/layout/PictureAccentList"/>
    <dgm:cxn modelId="{748BF144-57C1-4F88-8E6A-6E310F7DC338}" type="presParOf" srcId="{906EB670-CAC1-4AD6-A814-9F090A866161}" destId="{38051C65-57A1-4C1B-806E-014A471EC843}" srcOrd="0" destOrd="0" presId="urn:microsoft.com/office/officeart/2008/layout/PictureAccentList"/>
    <dgm:cxn modelId="{52B8681F-3306-4876-8A3F-C5F6061EC996}" type="presParOf" srcId="{906EB670-CAC1-4AD6-A814-9F090A866161}" destId="{6FBF4535-3E88-4964-9905-D755C1E52F0A}" srcOrd="1" destOrd="0" presId="urn:microsoft.com/office/officeart/2008/layout/PictureAccentList"/>
    <dgm:cxn modelId="{A5799554-B978-4FAA-B5A1-00F6B142BF55}" type="presParOf" srcId="{CD82D518-5F09-4DAD-B8B7-92D8F6202658}" destId="{682885A8-7767-4965-94AE-DDC09805AB8B}" srcOrd="3" destOrd="0" presId="urn:microsoft.com/office/officeart/2008/layout/PictureAccentList"/>
    <dgm:cxn modelId="{01743DFD-1B5A-403C-A8BE-F2A6F44AA04A}" type="presParOf" srcId="{682885A8-7767-4965-94AE-DDC09805AB8B}" destId="{3F352B2E-65E9-4877-9BD8-7AD0C24E97C9}" srcOrd="0" destOrd="0" presId="urn:microsoft.com/office/officeart/2008/layout/PictureAccentList"/>
    <dgm:cxn modelId="{86F6F651-B178-47AE-BDAA-0BC9A7B5CEC6}" type="presParOf" srcId="{682885A8-7767-4965-94AE-DDC09805AB8B}" destId="{C4FBB144-8143-4794-8442-B91EACBCA66F}" srcOrd="1" destOrd="0" presId="urn:microsoft.com/office/officeart/2008/layout/PictureAccent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AA6F941-11CC-4AC8-89A9-A0AAEE29B030}" type="doc">
      <dgm:prSet loTypeId="urn:microsoft.com/office/officeart/2005/8/layout/defaul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EE8BE430-3BCB-4E29-8243-90EE39321009}">
      <dgm:prSet/>
      <dgm:spPr/>
      <dgm:t>
        <a:bodyPr/>
        <a:lstStyle/>
        <a:p>
          <a:r>
            <a:rPr lang="pl-PL" b="1" dirty="0"/>
            <a:t>1) gwarancja bankowa,</a:t>
          </a:r>
          <a:endParaRPr lang="en-US" b="1" dirty="0"/>
        </a:p>
      </dgm:t>
    </dgm:pt>
    <dgm:pt modelId="{9466AF59-1640-447F-B04D-62740AA8F58E}" type="parTrans" cxnId="{C90C4626-58D1-4E7D-8535-5BF95A1D8D4E}">
      <dgm:prSet/>
      <dgm:spPr/>
      <dgm:t>
        <a:bodyPr/>
        <a:lstStyle/>
        <a:p>
          <a:endParaRPr lang="en-US"/>
        </a:p>
      </dgm:t>
    </dgm:pt>
    <dgm:pt modelId="{26169F0D-6FCD-4611-AD54-CAF9AA9CEF63}" type="sibTrans" cxnId="{C90C4626-58D1-4E7D-8535-5BF95A1D8D4E}">
      <dgm:prSet/>
      <dgm:spPr/>
      <dgm:t>
        <a:bodyPr/>
        <a:lstStyle/>
        <a:p>
          <a:endParaRPr lang="en-US"/>
        </a:p>
      </dgm:t>
    </dgm:pt>
    <dgm:pt modelId="{73733CFC-4223-47E4-860F-814FD8484596}">
      <dgm:prSet/>
      <dgm:spPr/>
      <dgm:t>
        <a:bodyPr/>
        <a:lstStyle/>
        <a:p>
          <a:r>
            <a:rPr lang="pl-PL" b="1" dirty="0"/>
            <a:t>2) ubezpieczenie spłaty pożyczki,</a:t>
          </a:r>
          <a:endParaRPr lang="en-US" b="1" dirty="0"/>
        </a:p>
      </dgm:t>
    </dgm:pt>
    <dgm:pt modelId="{A984E073-2E18-4245-8E48-5442BF7B8ED5}" type="parTrans" cxnId="{AC2148C0-0DD1-4213-80C5-92FB9FB5C6A4}">
      <dgm:prSet/>
      <dgm:spPr/>
      <dgm:t>
        <a:bodyPr/>
        <a:lstStyle/>
        <a:p>
          <a:endParaRPr lang="en-US"/>
        </a:p>
      </dgm:t>
    </dgm:pt>
    <dgm:pt modelId="{53B6CEF6-584E-445F-979F-C7FA108A1BDE}" type="sibTrans" cxnId="{AC2148C0-0DD1-4213-80C5-92FB9FB5C6A4}">
      <dgm:prSet/>
      <dgm:spPr/>
      <dgm:t>
        <a:bodyPr/>
        <a:lstStyle/>
        <a:p>
          <a:endParaRPr lang="en-US"/>
        </a:p>
      </dgm:t>
    </dgm:pt>
    <dgm:pt modelId="{5DA538BC-F110-4295-819C-E28EFD2D2ADC}">
      <dgm:prSet/>
      <dgm:spPr/>
      <dgm:t>
        <a:bodyPr/>
        <a:lstStyle/>
        <a:p>
          <a:r>
            <a:rPr lang="pl-PL" b="1" dirty="0"/>
            <a:t>3) poręczenie wekslowe,</a:t>
          </a:r>
          <a:endParaRPr lang="en-US" b="1" dirty="0"/>
        </a:p>
      </dgm:t>
    </dgm:pt>
    <dgm:pt modelId="{982146D9-C1FF-423E-B546-445D066ECA7C}" type="parTrans" cxnId="{751B357B-4BFF-4EF7-A953-1182B2BCFA86}">
      <dgm:prSet/>
      <dgm:spPr/>
      <dgm:t>
        <a:bodyPr/>
        <a:lstStyle/>
        <a:p>
          <a:endParaRPr lang="en-US"/>
        </a:p>
      </dgm:t>
    </dgm:pt>
    <dgm:pt modelId="{721E45D0-9CB1-4565-8EE9-CF99E44D8351}" type="sibTrans" cxnId="{751B357B-4BFF-4EF7-A953-1182B2BCFA86}">
      <dgm:prSet/>
      <dgm:spPr/>
      <dgm:t>
        <a:bodyPr/>
        <a:lstStyle/>
        <a:p>
          <a:endParaRPr lang="en-US"/>
        </a:p>
      </dgm:t>
    </dgm:pt>
    <dgm:pt modelId="{AA21CD38-F3EB-487F-BA94-B0F12004D5CD}">
      <dgm:prSet/>
      <dgm:spPr/>
      <dgm:t>
        <a:bodyPr/>
        <a:lstStyle/>
        <a:p>
          <a:r>
            <a:rPr lang="pl-PL" b="1" dirty="0"/>
            <a:t>4) poręczenie cywilne,</a:t>
          </a:r>
          <a:endParaRPr lang="en-US" b="1" dirty="0"/>
        </a:p>
      </dgm:t>
    </dgm:pt>
    <dgm:pt modelId="{62628D8F-81BB-4244-8DDB-5577370A3316}" type="parTrans" cxnId="{6A1C74C2-5272-436F-B0CE-25AD321BBB03}">
      <dgm:prSet/>
      <dgm:spPr/>
      <dgm:t>
        <a:bodyPr/>
        <a:lstStyle/>
        <a:p>
          <a:endParaRPr lang="en-US"/>
        </a:p>
      </dgm:t>
    </dgm:pt>
    <dgm:pt modelId="{1C0555CE-5488-4709-9BA2-E9D64270E0DB}" type="sibTrans" cxnId="{6A1C74C2-5272-436F-B0CE-25AD321BBB03}">
      <dgm:prSet/>
      <dgm:spPr/>
      <dgm:t>
        <a:bodyPr/>
        <a:lstStyle/>
        <a:p>
          <a:endParaRPr lang="en-US"/>
        </a:p>
      </dgm:t>
    </dgm:pt>
    <dgm:pt modelId="{261B6E8C-C43D-44F4-B02D-0BC835A486B8}">
      <dgm:prSet/>
      <dgm:spPr/>
      <dgm:t>
        <a:bodyPr/>
        <a:lstStyle/>
        <a:p>
          <a:r>
            <a:rPr lang="pl-PL" b="1" dirty="0"/>
            <a:t>5) zastaw rejestrowy na rzeczach ruchomych i zbywalnych prawach majątkowych,</a:t>
          </a:r>
          <a:endParaRPr lang="en-US" b="1" dirty="0"/>
        </a:p>
      </dgm:t>
    </dgm:pt>
    <dgm:pt modelId="{F0271E5E-403A-4186-BB67-4D25629953E2}" type="parTrans" cxnId="{6FEC13C5-9513-4564-A1E8-A0178770F42C}">
      <dgm:prSet/>
      <dgm:spPr/>
      <dgm:t>
        <a:bodyPr/>
        <a:lstStyle/>
        <a:p>
          <a:endParaRPr lang="en-US"/>
        </a:p>
      </dgm:t>
    </dgm:pt>
    <dgm:pt modelId="{8EF61487-D371-4F82-AFD0-ECF9E649E729}" type="sibTrans" cxnId="{6FEC13C5-9513-4564-A1E8-A0178770F42C}">
      <dgm:prSet/>
      <dgm:spPr/>
      <dgm:t>
        <a:bodyPr/>
        <a:lstStyle/>
        <a:p>
          <a:endParaRPr lang="en-US"/>
        </a:p>
      </dgm:t>
    </dgm:pt>
    <dgm:pt modelId="{E998A190-6B96-4CCF-A053-F073F01E056D}">
      <dgm:prSet/>
      <dgm:spPr/>
      <dgm:t>
        <a:bodyPr/>
        <a:lstStyle/>
        <a:p>
          <a:r>
            <a:rPr lang="pl-PL" b="1" dirty="0"/>
            <a:t>6) kaucja,</a:t>
          </a:r>
          <a:endParaRPr lang="en-US" b="1" dirty="0"/>
        </a:p>
      </dgm:t>
    </dgm:pt>
    <dgm:pt modelId="{077A2CB5-C6C1-4FE5-A4CB-32F6233BF10C}" type="parTrans" cxnId="{855D2FD3-4B13-4E47-8B06-B138A2EB167C}">
      <dgm:prSet/>
      <dgm:spPr/>
      <dgm:t>
        <a:bodyPr/>
        <a:lstStyle/>
        <a:p>
          <a:endParaRPr lang="en-US"/>
        </a:p>
      </dgm:t>
    </dgm:pt>
    <dgm:pt modelId="{FD1B2555-5068-4090-AC31-022FE79DD91A}" type="sibTrans" cxnId="{855D2FD3-4B13-4E47-8B06-B138A2EB167C}">
      <dgm:prSet/>
      <dgm:spPr/>
      <dgm:t>
        <a:bodyPr/>
        <a:lstStyle/>
        <a:p>
          <a:endParaRPr lang="en-US"/>
        </a:p>
      </dgm:t>
    </dgm:pt>
    <dgm:pt modelId="{66D5663B-2FAE-4289-A5AD-2D9FED6E0444}">
      <dgm:prSet/>
      <dgm:spPr/>
      <dgm:t>
        <a:bodyPr/>
        <a:lstStyle/>
        <a:p>
          <a:r>
            <a:rPr lang="pl-PL" b="1" dirty="0"/>
            <a:t>7) hipoteka,</a:t>
          </a:r>
          <a:endParaRPr lang="en-US" b="1" dirty="0"/>
        </a:p>
      </dgm:t>
    </dgm:pt>
    <dgm:pt modelId="{DCF2FD1B-A116-497F-A7B5-316EA35A1375}" type="parTrans" cxnId="{8B4FF1EA-5EF0-4D47-87E1-048669DBC82D}">
      <dgm:prSet/>
      <dgm:spPr/>
      <dgm:t>
        <a:bodyPr/>
        <a:lstStyle/>
        <a:p>
          <a:endParaRPr lang="en-US"/>
        </a:p>
      </dgm:t>
    </dgm:pt>
    <dgm:pt modelId="{07867028-C7B1-439E-8D40-6D6F240D4A2C}" type="sibTrans" cxnId="{8B4FF1EA-5EF0-4D47-87E1-048669DBC82D}">
      <dgm:prSet/>
      <dgm:spPr/>
      <dgm:t>
        <a:bodyPr/>
        <a:lstStyle/>
        <a:p>
          <a:endParaRPr lang="en-US"/>
        </a:p>
      </dgm:t>
    </dgm:pt>
    <dgm:pt modelId="{46020DB1-64BD-4E2C-BB69-5C5974F4E937}">
      <dgm:prSet/>
      <dgm:spPr/>
      <dgm:t>
        <a:bodyPr/>
        <a:lstStyle/>
        <a:p>
          <a:r>
            <a:rPr lang="pl-PL" b="1" dirty="0">
              <a:latin typeface="Calibri" panose="020F0502020204030204" pitchFamily="34" charset="0"/>
              <a:cs typeface="Calibri" panose="020F0502020204030204" pitchFamily="34" charset="0"/>
            </a:rPr>
            <a:t>8) przelew (cesja) wierzytelności na zabezpieczenie,</a:t>
          </a:r>
          <a:endParaRPr lang="en-US" b="1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2EA826B-CBC3-4DCB-9091-9A564B1426B2}" type="parTrans" cxnId="{AB4D40A8-188D-4145-985D-3AB848A13CE2}">
      <dgm:prSet/>
      <dgm:spPr/>
      <dgm:t>
        <a:bodyPr/>
        <a:lstStyle/>
        <a:p>
          <a:endParaRPr lang="en-US"/>
        </a:p>
      </dgm:t>
    </dgm:pt>
    <dgm:pt modelId="{ADAA4D0F-0782-44B6-927D-A92682CF2F73}" type="sibTrans" cxnId="{AB4D40A8-188D-4145-985D-3AB848A13CE2}">
      <dgm:prSet/>
      <dgm:spPr/>
      <dgm:t>
        <a:bodyPr/>
        <a:lstStyle/>
        <a:p>
          <a:endParaRPr lang="en-US"/>
        </a:p>
      </dgm:t>
    </dgm:pt>
    <dgm:pt modelId="{2792FA05-0FF3-4D87-90BB-9E2BBBCD518A}">
      <dgm:prSet/>
      <dgm:spPr/>
      <dgm:t>
        <a:bodyPr/>
        <a:lstStyle/>
        <a:p>
          <a:r>
            <a:rPr lang="pl-PL" b="1" dirty="0">
              <a:latin typeface="Calibri" panose="020F0502020204030204" pitchFamily="34" charset="0"/>
              <a:cs typeface="Calibri" panose="020F0502020204030204" pitchFamily="34" charset="0"/>
            </a:rPr>
            <a:t>9) blokada środków pieniężnych na rachunku bankowym lub depozytów bankowych.</a:t>
          </a:r>
          <a:endParaRPr lang="en-US" b="1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659FD77-0A14-429F-AA6E-A6CE4BB6B412}" type="parTrans" cxnId="{43E77300-F7A1-47A7-BBCD-E563B91F8866}">
      <dgm:prSet/>
      <dgm:spPr/>
      <dgm:t>
        <a:bodyPr/>
        <a:lstStyle/>
        <a:p>
          <a:endParaRPr lang="en-US"/>
        </a:p>
      </dgm:t>
    </dgm:pt>
    <dgm:pt modelId="{2A37F441-750C-4DFB-AE71-43A7C1FE72D5}" type="sibTrans" cxnId="{43E77300-F7A1-47A7-BBCD-E563B91F8866}">
      <dgm:prSet/>
      <dgm:spPr/>
      <dgm:t>
        <a:bodyPr/>
        <a:lstStyle/>
        <a:p>
          <a:endParaRPr lang="en-US"/>
        </a:p>
      </dgm:t>
    </dgm:pt>
    <dgm:pt modelId="{3C4E39BE-DB6B-412B-9070-FC1897459337}" type="pres">
      <dgm:prSet presAssocID="{DAA6F941-11CC-4AC8-89A9-A0AAEE29B030}" presName="diagram" presStyleCnt="0">
        <dgm:presLayoutVars>
          <dgm:dir/>
          <dgm:resizeHandles val="exact"/>
        </dgm:presLayoutVars>
      </dgm:prSet>
      <dgm:spPr/>
    </dgm:pt>
    <dgm:pt modelId="{36880B96-1C7D-48DF-B4B5-959BC24E98F1}" type="pres">
      <dgm:prSet presAssocID="{EE8BE430-3BCB-4E29-8243-90EE39321009}" presName="node" presStyleLbl="node1" presStyleIdx="0" presStyleCnt="9">
        <dgm:presLayoutVars>
          <dgm:bulletEnabled val="1"/>
        </dgm:presLayoutVars>
      </dgm:prSet>
      <dgm:spPr/>
    </dgm:pt>
    <dgm:pt modelId="{6C2CF187-D91A-4059-8B35-AEA3A7024832}" type="pres">
      <dgm:prSet presAssocID="{26169F0D-6FCD-4611-AD54-CAF9AA9CEF63}" presName="sibTrans" presStyleCnt="0"/>
      <dgm:spPr/>
    </dgm:pt>
    <dgm:pt modelId="{6D0F39EA-3454-4C62-B9D4-D13A9C8D74ED}" type="pres">
      <dgm:prSet presAssocID="{73733CFC-4223-47E4-860F-814FD8484596}" presName="node" presStyleLbl="node1" presStyleIdx="1" presStyleCnt="9">
        <dgm:presLayoutVars>
          <dgm:bulletEnabled val="1"/>
        </dgm:presLayoutVars>
      </dgm:prSet>
      <dgm:spPr/>
    </dgm:pt>
    <dgm:pt modelId="{44455964-0AB9-40EA-8927-B2FC6E859814}" type="pres">
      <dgm:prSet presAssocID="{53B6CEF6-584E-445F-979F-C7FA108A1BDE}" presName="sibTrans" presStyleCnt="0"/>
      <dgm:spPr/>
    </dgm:pt>
    <dgm:pt modelId="{C882E8B2-B48C-4FB8-B90E-CAA34C8D8ED2}" type="pres">
      <dgm:prSet presAssocID="{5DA538BC-F110-4295-819C-E28EFD2D2ADC}" presName="node" presStyleLbl="node1" presStyleIdx="2" presStyleCnt="9">
        <dgm:presLayoutVars>
          <dgm:bulletEnabled val="1"/>
        </dgm:presLayoutVars>
      </dgm:prSet>
      <dgm:spPr/>
    </dgm:pt>
    <dgm:pt modelId="{357D9949-C09A-4DCC-B485-79DAC0B57608}" type="pres">
      <dgm:prSet presAssocID="{721E45D0-9CB1-4565-8EE9-CF99E44D8351}" presName="sibTrans" presStyleCnt="0"/>
      <dgm:spPr/>
    </dgm:pt>
    <dgm:pt modelId="{299A8098-134B-40C2-BCB9-E77A6347171F}" type="pres">
      <dgm:prSet presAssocID="{AA21CD38-F3EB-487F-BA94-B0F12004D5CD}" presName="node" presStyleLbl="node1" presStyleIdx="3" presStyleCnt="9">
        <dgm:presLayoutVars>
          <dgm:bulletEnabled val="1"/>
        </dgm:presLayoutVars>
      </dgm:prSet>
      <dgm:spPr/>
    </dgm:pt>
    <dgm:pt modelId="{7D257BC9-053D-4F08-BBF7-50B312D8A725}" type="pres">
      <dgm:prSet presAssocID="{1C0555CE-5488-4709-9BA2-E9D64270E0DB}" presName="sibTrans" presStyleCnt="0"/>
      <dgm:spPr/>
    </dgm:pt>
    <dgm:pt modelId="{48C0B395-D7B5-4D09-8DF2-C8047C521232}" type="pres">
      <dgm:prSet presAssocID="{261B6E8C-C43D-44F4-B02D-0BC835A486B8}" presName="node" presStyleLbl="node1" presStyleIdx="4" presStyleCnt="9">
        <dgm:presLayoutVars>
          <dgm:bulletEnabled val="1"/>
        </dgm:presLayoutVars>
      </dgm:prSet>
      <dgm:spPr/>
    </dgm:pt>
    <dgm:pt modelId="{59C4F07B-9A5A-4274-83FA-EDD72AC71991}" type="pres">
      <dgm:prSet presAssocID="{8EF61487-D371-4F82-AFD0-ECF9E649E729}" presName="sibTrans" presStyleCnt="0"/>
      <dgm:spPr/>
    </dgm:pt>
    <dgm:pt modelId="{0FF1FBC3-9FC4-4213-9DD2-6B31AC315EBD}" type="pres">
      <dgm:prSet presAssocID="{E998A190-6B96-4CCF-A053-F073F01E056D}" presName="node" presStyleLbl="node1" presStyleIdx="5" presStyleCnt="9">
        <dgm:presLayoutVars>
          <dgm:bulletEnabled val="1"/>
        </dgm:presLayoutVars>
      </dgm:prSet>
      <dgm:spPr/>
    </dgm:pt>
    <dgm:pt modelId="{48C56CC7-01AD-4917-8EFF-23C46DE06354}" type="pres">
      <dgm:prSet presAssocID="{FD1B2555-5068-4090-AC31-022FE79DD91A}" presName="sibTrans" presStyleCnt="0"/>
      <dgm:spPr/>
    </dgm:pt>
    <dgm:pt modelId="{EC9418DA-0F84-4FA4-BA27-F65EC04B2EBE}" type="pres">
      <dgm:prSet presAssocID="{66D5663B-2FAE-4289-A5AD-2D9FED6E0444}" presName="node" presStyleLbl="node1" presStyleIdx="6" presStyleCnt="9">
        <dgm:presLayoutVars>
          <dgm:bulletEnabled val="1"/>
        </dgm:presLayoutVars>
      </dgm:prSet>
      <dgm:spPr/>
    </dgm:pt>
    <dgm:pt modelId="{45841F86-1300-41A2-A9C1-D4D6ECF01D8E}" type="pres">
      <dgm:prSet presAssocID="{07867028-C7B1-439E-8D40-6D6F240D4A2C}" presName="sibTrans" presStyleCnt="0"/>
      <dgm:spPr/>
    </dgm:pt>
    <dgm:pt modelId="{4B8EBBA6-96C8-4A16-9268-095E4EF8C538}" type="pres">
      <dgm:prSet presAssocID="{46020DB1-64BD-4E2C-BB69-5C5974F4E937}" presName="node" presStyleLbl="node1" presStyleIdx="7" presStyleCnt="9">
        <dgm:presLayoutVars>
          <dgm:bulletEnabled val="1"/>
        </dgm:presLayoutVars>
      </dgm:prSet>
      <dgm:spPr/>
    </dgm:pt>
    <dgm:pt modelId="{F5EF0FF5-0F24-458F-AAE2-95FEB682FB2D}" type="pres">
      <dgm:prSet presAssocID="{ADAA4D0F-0782-44B6-927D-A92682CF2F73}" presName="sibTrans" presStyleCnt="0"/>
      <dgm:spPr/>
    </dgm:pt>
    <dgm:pt modelId="{A7F33EFE-3154-405C-A32D-5B6E378742CA}" type="pres">
      <dgm:prSet presAssocID="{2792FA05-0FF3-4D87-90BB-9E2BBBCD518A}" presName="node" presStyleLbl="node1" presStyleIdx="8" presStyleCnt="9" custLinFactNeighborX="1575" custLinFactNeighborY="-1751">
        <dgm:presLayoutVars>
          <dgm:bulletEnabled val="1"/>
        </dgm:presLayoutVars>
      </dgm:prSet>
      <dgm:spPr/>
    </dgm:pt>
  </dgm:ptLst>
  <dgm:cxnLst>
    <dgm:cxn modelId="{43E77300-F7A1-47A7-BBCD-E563B91F8866}" srcId="{DAA6F941-11CC-4AC8-89A9-A0AAEE29B030}" destId="{2792FA05-0FF3-4D87-90BB-9E2BBBCD518A}" srcOrd="8" destOrd="0" parTransId="{F659FD77-0A14-429F-AA6E-A6CE4BB6B412}" sibTransId="{2A37F441-750C-4DFB-AE71-43A7C1FE72D5}"/>
    <dgm:cxn modelId="{D56A5B0A-ED05-4A85-9031-1716FFD800D8}" type="presOf" srcId="{46020DB1-64BD-4E2C-BB69-5C5974F4E937}" destId="{4B8EBBA6-96C8-4A16-9268-095E4EF8C538}" srcOrd="0" destOrd="0" presId="urn:microsoft.com/office/officeart/2005/8/layout/default"/>
    <dgm:cxn modelId="{C90C4626-58D1-4E7D-8535-5BF95A1D8D4E}" srcId="{DAA6F941-11CC-4AC8-89A9-A0AAEE29B030}" destId="{EE8BE430-3BCB-4E29-8243-90EE39321009}" srcOrd="0" destOrd="0" parTransId="{9466AF59-1640-447F-B04D-62740AA8F58E}" sibTransId="{26169F0D-6FCD-4611-AD54-CAF9AA9CEF63}"/>
    <dgm:cxn modelId="{BF1E3D4B-DCF2-4542-AD67-15B719DB66A8}" type="presOf" srcId="{AA21CD38-F3EB-487F-BA94-B0F12004D5CD}" destId="{299A8098-134B-40C2-BCB9-E77A6347171F}" srcOrd="0" destOrd="0" presId="urn:microsoft.com/office/officeart/2005/8/layout/default"/>
    <dgm:cxn modelId="{42262072-84E6-4009-8D05-B4CCA0B19A65}" type="presOf" srcId="{2792FA05-0FF3-4D87-90BB-9E2BBBCD518A}" destId="{A7F33EFE-3154-405C-A32D-5B6E378742CA}" srcOrd="0" destOrd="0" presId="urn:microsoft.com/office/officeart/2005/8/layout/default"/>
    <dgm:cxn modelId="{A097D653-C2E7-4B65-9014-13DA0A139611}" type="presOf" srcId="{261B6E8C-C43D-44F4-B02D-0BC835A486B8}" destId="{48C0B395-D7B5-4D09-8DF2-C8047C521232}" srcOrd="0" destOrd="0" presId="urn:microsoft.com/office/officeart/2005/8/layout/default"/>
    <dgm:cxn modelId="{751B357B-4BFF-4EF7-A953-1182B2BCFA86}" srcId="{DAA6F941-11CC-4AC8-89A9-A0AAEE29B030}" destId="{5DA538BC-F110-4295-819C-E28EFD2D2ADC}" srcOrd="2" destOrd="0" parTransId="{982146D9-C1FF-423E-B546-445D066ECA7C}" sibTransId="{721E45D0-9CB1-4565-8EE9-CF99E44D8351}"/>
    <dgm:cxn modelId="{AB4D40A8-188D-4145-985D-3AB848A13CE2}" srcId="{DAA6F941-11CC-4AC8-89A9-A0AAEE29B030}" destId="{46020DB1-64BD-4E2C-BB69-5C5974F4E937}" srcOrd="7" destOrd="0" parTransId="{52EA826B-CBC3-4DCB-9091-9A564B1426B2}" sibTransId="{ADAA4D0F-0782-44B6-927D-A92682CF2F73}"/>
    <dgm:cxn modelId="{E37775A9-FE06-4071-A9CA-0EEE656572AC}" type="presOf" srcId="{EE8BE430-3BCB-4E29-8243-90EE39321009}" destId="{36880B96-1C7D-48DF-B4B5-959BC24E98F1}" srcOrd="0" destOrd="0" presId="urn:microsoft.com/office/officeart/2005/8/layout/default"/>
    <dgm:cxn modelId="{30E617B6-74B9-4A5F-B77A-7E69D2557F07}" type="presOf" srcId="{E998A190-6B96-4CCF-A053-F073F01E056D}" destId="{0FF1FBC3-9FC4-4213-9DD2-6B31AC315EBD}" srcOrd="0" destOrd="0" presId="urn:microsoft.com/office/officeart/2005/8/layout/default"/>
    <dgm:cxn modelId="{A1F0E3BB-577E-4076-9711-6BBD2364460B}" type="presOf" srcId="{73733CFC-4223-47E4-860F-814FD8484596}" destId="{6D0F39EA-3454-4C62-B9D4-D13A9C8D74ED}" srcOrd="0" destOrd="0" presId="urn:microsoft.com/office/officeart/2005/8/layout/default"/>
    <dgm:cxn modelId="{AC2148C0-0DD1-4213-80C5-92FB9FB5C6A4}" srcId="{DAA6F941-11CC-4AC8-89A9-A0AAEE29B030}" destId="{73733CFC-4223-47E4-860F-814FD8484596}" srcOrd="1" destOrd="0" parTransId="{A984E073-2E18-4245-8E48-5442BF7B8ED5}" sibTransId="{53B6CEF6-584E-445F-979F-C7FA108A1BDE}"/>
    <dgm:cxn modelId="{6A1C74C2-5272-436F-B0CE-25AD321BBB03}" srcId="{DAA6F941-11CC-4AC8-89A9-A0AAEE29B030}" destId="{AA21CD38-F3EB-487F-BA94-B0F12004D5CD}" srcOrd="3" destOrd="0" parTransId="{62628D8F-81BB-4244-8DDB-5577370A3316}" sibTransId="{1C0555CE-5488-4709-9BA2-E9D64270E0DB}"/>
    <dgm:cxn modelId="{6FEC13C5-9513-4564-A1E8-A0178770F42C}" srcId="{DAA6F941-11CC-4AC8-89A9-A0AAEE29B030}" destId="{261B6E8C-C43D-44F4-B02D-0BC835A486B8}" srcOrd="4" destOrd="0" parTransId="{F0271E5E-403A-4186-BB67-4D25629953E2}" sibTransId="{8EF61487-D371-4F82-AFD0-ECF9E649E729}"/>
    <dgm:cxn modelId="{855D2FD3-4B13-4E47-8B06-B138A2EB167C}" srcId="{DAA6F941-11CC-4AC8-89A9-A0AAEE29B030}" destId="{E998A190-6B96-4CCF-A053-F073F01E056D}" srcOrd="5" destOrd="0" parTransId="{077A2CB5-C6C1-4FE5-A4CB-32F6233BF10C}" sibTransId="{FD1B2555-5068-4090-AC31-022FE79DD91A}"/>
    <dgm:cxn modelId="{D8787AD9-FFED-4239-95AC-DE530C9569A2}" type="presOf" srcId="{5DA538BC-F110-4295-819C-E28EFD2D2ADC}" destId="{C882E8B2-B48C-4FB8-B90E-CAA34C8D8ED2}" srcOrd="0" destOrd="0" presId="urn:microsoft.com/office/officeart/2005/8/layout/default"/>
    <dgm:cxn modelId="{4E1E31E3-0516-45B9-8B90-D1F48B14D6A9}" type="presOf" srcId="{66D5663B-2FAE-4289-A5AD-2D9FED6E0444}" destId="{EC9418DA-0F84-4FA4-BA27-F65EC04B2EBE}" srcOrd="0" destOrd="0" presId="urn:microsoft.com/office/officeart/2005/8/layout/default"/>
    <dgm:cxn modelId="{8B4FF1EA-5EF0-4D47-87E1-048669DBC82D}" srcId="{DAA6F941-11CC-4AC8-89A9-A0AAEE29B030}" destId="{66D5663B-2FAE-4289-A5AD-2D9FED6E0444}" srcOrd="6" destOrd="0" parTransId="{DCF2FD1B-A116-497F-A7B5-316EA35A1375}" sibTransId="{07867028-C7B1-439E-8D40-6D6F240D4A2C}"/>
    <dgm:cxn modelId="{BCD8E0F8-F951-4952-BEF1-1AE990A5DD3D}" type="presOf" srcId="{DAA6F941-11CC-4AC8-89A9-A0AAEE29B030}" destId="{3C4E39BE-DB6B-412B-9070-FC1897459337}" srcOrd="0" destOrd="0" presId="urn:microsoft.com/office/officeart/2005/8/layout/default"/>
    <dgm:cxn modelId="{3BD91790-4E21-4F9A-9954-1C2290C8F1C1}" type="presParOf" srcId="{3C4E39BE-DB6B-412B-9070-FC1897459337}" destId="{36880B96-1C7D-48DF-B4B5-959BC24E98F1}" srcOrd="0" destOrd="0" presId="urn:microsoft.com/office/officeart/2005/8/layout/default"/>
    <dgm:cxn modelId="{3257D6AB-D0BE-4E0E-93E0-779DD63BF1A2}" type="presParOf" srcId="{3C4E39BE-DB6B-412B-9070-FC1897459337}" destId="{6C2CF187-D91A-4059-8B35-AEA3A7024832}" srcOrd="1" destOrd="0" presId="urn:microsoft.com/office/officeart/2005/8/layout/default"/>
    <dgm:cxn modelId="{3F948866-4648-455B-8A10-48C937BD78CD}" type="presParOf" srcId="{3C4E39BE-DB6B-412B-9070-FC1897459337}" destId="{6D0F39EA-3454-4C62-B9D4-D13A9C8D74ED}" srcOrd="2" destOrd="0" presId="urn:microsoft.com/office/officeart/2005/8/layout/default"/>
    <dgm:cxn modelId="{4AC3786D-23FB-4EE8-A3F6-C3CEB698F4CB}" type="presParOf" srcId="{3C4E39BE-DB6B-412B-9070-FC1897459337}" destId="{44455964-0AB9-40EA-8927-B2FC6E859814}" srcOrd="3" destOrd="0" presId="urn:microsoft.com/office/officeart/2005/8/layout/default"/>
    <dgm:cxn modelId="{A2C7D3EC-09E9-469B-92E1-B69D0E28AC2E}" type="presParOf" srcId="{3C4E39BE-DB6B-412B-9070-FC1897459337}" destId="{C882E8B2-B48C-4FB8-B90E-CAA34C8D8ED2}" srcOrd="4" destOrd="0" presId="urn:microsoft.com/office/officeart/2005/8/layout/default"/>
    <dgm:cxn modelId="{AA57EC4A-7218-40A5-AD88-827FBD67856B}" type="presParOf" srcId="{3C4E39BE-DB6B-412B-9070-FC1897459337}" destId="{357D9949-C09A-4DCC-B485-79DAC0B57608}" srcOrd="5" destOrd="0" presId="urn:microsoft.com/office/officeart/2005/8/layout/default"/>
    <dgm:cxn modelId="{ACC39C63-49C4-44F5-8288-2634334DEA69}" type="presParOf" srcId="{3C4E39BE-DB6B-412B-9070-FC1897459337}" destId="{299A8098-134B-40C2-BCB9-E77A6347171F}" srcOrd="6" destOrd="0" presId="urn:microsoft.com/office/officeart/2005/8/layout/default"/>
    <dgm:cxn modelId="{3540B769-BF6E-4F0F-9805-91384B03C2DD}" type="presParOf" srcId="{3C4E39BE-DB6B-412B-9070-FC1897459337}" destId="{7D257BC9-053D-4F08-BBF7-50B312D8A725}" srcOrd="7" destOrd="0" presId="urn:microsoft.com/office/officeart/2005/8/layout/default"/>
    <dgm:cxn modelId="{6038973F-049F-4CEC-BE89-BE2650B54727}" type="presParOf" srcId="{3C4E39BE-DB6B-412B-9070-FC1897459337}" destId="{48C0B395-D7B5-4D09-8DF2-C8047C521232}" srcOrd="8" destOrd="0" presId="urn:microsoft.com/office/officeart/2005/8/layout/default"/>
    <dgm:cxn modelId="{F63B789E-77F8-487F-8397-C0ECDFB55A6C}" type="presParOf" srcId="{3C4E39BE-DB6B-412B-9070-FC1897459337}" destId="{59C4F07B-9A5A-4274-83FA-EDD72AC71991}" srcOrd="9" destOrd="0" presId="urn:microsoft.com/office/officeart/2005/8/layout/default"/>
    <dgm:cxn modelId="{3ABA2799-82CF-4DAB-8FF7-DF6D2ED4119F}" type="presParOf" srcId="{3C4E39BE-DB6B-412B-9070-FC1897459337}" destId="{0FF1FBC3-9FC4-4213-9DD2-6B31AC315EBD}" srcOrd="10" destOrd="0" presId="urn:microsoft.com/office/officeart/2005/8/layout/default"/>
    <dgm:cxn modelId="{5536AAB8-69A6-45A8-8139-9E6C1E4CB8EE}" type="presParOf" srcId="{3C4E39BE-DB6B-412B-9070-FC1897459337}" destId="{48C56CC7-01AD-4917-8EFF-23C46DE06354}" srcOrd="11" destOrd="0" presId="urn:microsoft.com/office/officeart/2005/8/layout/default"/>
    <dgm:cxn modelId="{F8C34249-F3A0-4AA7-8A18-27FD4896F02B}" type="presParOf" srcId="{3C4E39BE-DB6B-412B-9070-FC1897459337}" destId="{EC9418DA-0F84-4FA4-BA27-F65EC04B2EBE}" srcOrd="12" destOrd="0" presId="urn:microsoft.com/office/officeart/2005/8/layout/default"/>
    <dgm:cxn modelId="{97669BEC-5F6A-4723-AEB1-DA4852175551}" type="presParOf" srcId="{3C4E39BE-DB6B-412B-9070-FC1897459337}" destId="{45841F86-1300-41A2-A9C1-D4D6ECF01D8E}" srcOrd="13" destOrd="0" presId="urn:microsoft.com/office/officeart/2005/8/layout/default"/>
    <dgm:cxn modelId="{7EA11166-8242-440B-96F7-CC67B54F6A12}" type="presParOf" srcId="{3C4E39BE-DB6B-412B-9070-FC1897459337}" destId="{4B8EBBA6-96C8-4A16-9268-095E4EF8C538}" srcOrd="14" destOrd="0" presId="urn:microsoft.com/office/officeart/2005/8/layout/default"/>
    <dgm:cxn modelId="{A77B8060-68D8-4044-9537-3101CC443118}" type="presParOf" srcId="{3C4E39BE-DB6B-412B-9070-FC1897459337}" destId="{F5EF0FF5-0F24-458F-AAE2-95FEB682FB2D}" srcOrd="15" destOrd="0" presId="urn:microsoft.com/office/officeart/2005/8/layout/default"/>
    <dgm:cxn modelId="{883E511B-4B89-4D24-A865-A82E802056B6}" type="presParOf" srcId="{3C4E39BE-DB6B-412B-9070-FC1897459337}" destId="{A7F33EFE-3154-405C-A32D-5B6E378742CA}" srcOrd="1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C9E662-F72F-4EA5-91BA-D1734EE7414C}">
      <dsp:nvSpPr>
        <dsp:cNvPr id="0" name=""/>
        <dsp:cNvSpPr/>
      </dsp:nvSpPr>
      <dsp:spPr>
        <a:xfrm>
          <a:off x="573362" y="323761"/>
          <a:ext cx="1681312" cy="1681312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6DE94F-0D97-4064-8893-7B6FEF3F5FB8}">
      <dsp:nvSpPr>
        <dsp:cNvPr id="0" name=""/>
        <dsp:cNvSpPr/>
      </dsp:nvSpPr>
      <dsp:spPr>
        <a:xfrm>
          <a:off x="931674" y="682073"/>
          <a:ext cx="964687" cy="96468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71160C-B502-41CD-9597-0EF8387D9D34}">
      <dsp:nvSpPr>
        <dsp:cNvPr id="0" name=""/>
        <dsp:cNvSpPr/>
      </dsp:nvSpPr>
      <dsp:spPr>
        <a:xfrm>
          <a:off x="35893" y="2528761"/>
          <a:ext cx="275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pl-PL" sz="1400" b="1" kern="1200" dirty="0">
              <a:effectLst/>
              <a:latin typeface="Century Gothic" panose="020B0502020202020204" pitchFamily="34" charset="0"/>
            </a:rPr>
            <a:t>osiągnie Efekt ekologiczny</a:t>
          </a:r>
          <a:endParaRPr lang="en-US" sz="1400" b="1" kern="1200" dirty="0">
            <a:effectLst/>
            <a:latin typeface="Century Gothic" panose="020B0502020202020204" pitchFamily="34" charset="0"/>
          </a:endParaRPr>
        </a:p>
      </dsp:txBody>
      <dsp:txXfrm>
        <a:off x="35893" y="2528761"/>
        <a:ext cx="2756250" cy="720000"/>
      </dsp:txXfrm>
    </dsp:sp>
    <dsp:sp modelId="{FD711D1A-F5D7-4A3A-80AF-CB2AD99B010E}">
      <dsp:nvSpPr>
        <dsp:cNvPr id="0" name=""/>
        <dsp:cNvSpPr/>
      </dsp:nvSpPr>
      <dsp:spPr>
        <a:xfrm>
          <a:off x="3811956" y="323761"/>
          <a:ext cx="1681312" cy="1681312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B1C9BB-0DB1-4302-92C4-7D970D4D96F2}">
      <dsp:nvSpPr>
        <dsp:cNvPr id="0" name=""/>
        <dsp:cNvSpPr/>
      </dsp:nvSpPr>
      <dsp:spPr>
        <a:xfrm>
          <a:off x="4170268" y="682073"/>
          <a:ext cx="964687" cy="96468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ACAF2B-323D-44C7-B509-0ACF00176ED2}">
      <dsp:nvSpPr>
        <dsp:cNvPr id="0" name=""/>
        <dsp:cNvSpPr/>
      </dsp:nvSpPr>
      <dsp:spPr>
        <a:xfrm>
          <a:off x="3274487" y="2528761"/>
          <a:ext cx="275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pl-PL" sz="1400" b="1" kern="1200" dirty="0">
              <a:latin typeface="Century Gothic" panose="020B0502020202020204" pitchFamily="34" charset="0"/>
            </a:rPr>
            <a:t>zostanie zrealizowane w całości</a:t>
          </a:r>
          <a:endParaRPr lang="en-US" sz="1400" b="1" kern="1200" dirty="0">
            <a:latin typeface="Century Gothic" panose="020B0502020202020204" pitchFamily="34" charset="0"/>
          </a:endParaRPr>
        </a:p>
      </dsp:txBody>
      <dsp:txXfrm>
        <a:off x="3274487" y="2528761"/>
        <a:ext cx="2756250" cy="720000"/>
      </dsp:txXfrm>
    </dsp:sp>
    <dsp:sp modelId="{3C0FEBDA-E5F3-4E67-82F8-F33291620FD2}">
      <dsp:nvSpPr>
        <dsp:cNvPr id="0" name=""/>
        <dsp:cNvSpPr/>
      </dsp:nvSpPr>
      <dsp:spPr>
        <a:xfrm>
          <a:off x="7050550" y="323761"/>
          <a:ext cx="1681312" cy="1681312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B49E87-1E22-4306-B018-DC128F9AA58B}">
      <dsp:nvSpPr>
        <dsp:cNvPr id="0" name=""/>
        <dsp:cNvSpPr/>
      </dsp:nvSpPr>
      <dsp:spPr>
        <a:xfrm>
          <a:off x="7408862" y="682073"/>
          <a:ext cx="964687" cy="96468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23F811-F435-4FCA-B5CD-F509EA2DF55F}">
      <dsp:nvSpPr>
        <dsp:cNvPr id="0" name=""/>
        <dsp:cNvSpPr/>
      </dsp:nvSpPr>
      <dsp:spPr>
        <a:xfrm>
          <a:off x="6513081" y="2528761"/>
          <a:ext cx="275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pl-PL" sz="1400" b="1" kern="1200" dirty="0">
              <a:latin typeface="Century Gothic" panose="020B0502020202020204" pitchFamily="34" charset="0"/>
            </a:rPr>
            <a:t>nie zostało zakończone przed dniem złożenia Wniosku</a:t>
          </a:r>
          <a:endParaRPr lang="en-US" sz="1400" b="1" kern="1200" dirty="0">
            <a:latin typeface="Century Gothic" panose="020B0502020202020204" pitchFamily="34" charset="0"/>
          </a:endParaRPr>
        </a:p>
      </dsp:txBody>
      <dsp:txXfrm>
        <a:off x="6513081" y="2528761"/>
        <a:ext cx="2756250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1E2CD8-EDCE-40FC-94B8-50CBA2C8F29F}">
      <dsp:nvSpPr>
        <dsp:cNvPr id="0" name=""/>
        <dsp:cNvSpPr/>
      </dsp:nvSpPr>
      <dsp:spPr>
        <a:xfrm>
          <a:off x="1587714" y="4061"/>
          <a:ext cx="8154324" cy="1147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lumMod val="20000"/>
                <a:lumOff val="80000"/>
              </a:schemeClr>
            </a:gs>
            <a:gs pos="50000">
              <a:schemeClr val="accent1">
                <a:lumMod val="60000"/>
                <a:lumOff val="40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Do </a:t>
          </a:r>
          <a:r>
            <a:rPr lang="pl-PL" sz="1800" b="1" kern="1200" dirty="0">
              <a:solidFill>
                <a:srgbClr val="0BEA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kosztów kwalifikowanych </a:t>
          </a:r>
          <a:r>
            <a:rPr lang="pl-PL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przedsięwzięcia zalicza się dostawy, roboty budowlane i usługi niezbędne do uzyskania efektu ekologicznego, związane z zakupem i montażem:</a:t>
          </a:r>
        </a:p>
      </dsp:txBody>
      <dsp:txXfrm>
        <a:off x="1621338" y="37685"/>
        <a:ext cx="8087076" cy="1080743"/>
      </dsp:txXfrm>
    </dsp:sp>
    <dsp:sp modelId="{5FEC9DD2-DD69-4846-951F-1142A2C6EEFF}">
      <dsp:nvSpPr>
        <dsp:cNvPr id="0" name=""/>
        <dsp:cNvSpPr/>
      </dsp:nvSpPr>
      <dsp:spPr>
        <a:xfrm>
          <a:off x="1584124" y="1358691"/>
          <a:ext cx="1162352" cy="116014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C321DDB-7B8F-470E-B696-7CC311DF3623}">
      <dsp:nvSpPr>
        <dsp:cNvPr id="0" name=""/>
        <dsp:cNvSpPr/>
      </dsp:nvSpPr>
      <dsp:spPr>
        <a:xfrm>
          <a:off x="2808175" y="1364770"/>
          <a:ext cx="6937453" cy="1147991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instalacji fotowoltaicznych</a:t>
          </a:r>
        </a:p>
      </dsp:txBody>
      <dsp:txXfrm>
        <a:off x="2864225" y="1420820"/>
        <a:ext cx="6825353" cy="1035891"/>
      </dsp:txXfrm>
    </dsp:sp>
    <dsp:sp modelId="{89C52CB5-91A6-443E-8F33-9B10CE30A69F}">
      <dsp:nvSpPr>
        <dsp:cNvPr id="0" name=""/>
        <dsp:cNvSpPr/>
      </dsp:nvSpPr>
      <dsp:spPr>
        <a:xfrm>
          <a:off x="1591304" y="2656599"/>
          <a:ext cx="1147991" cy="1147991"/>
        </a:xfrm>
        <a:prstGeom prst="rect">
          <a:avLst/>
        </a:prstGeom>
        <a:blipFill>
          <a:blip xmlns:r="http://schemas.openxmlformats.org/officeDocument/2006/relationships" r:embed="rId2"/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CC4948C-76A5-4CDD-94AE-98D291C095B9}">
      <dsp:nvSpPr>
        <dsp:cNvPr id="0" name=""/>
        <dsp:cNvSpPr/>
      </dsp:nvSpPr>
      <dsp:spPr>
        <a:xfrm>
          <a:off x="2808175" y="2656599"/>
          <a:ext cx="6937453" cy="1147991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5">
                <a:hueOff val="-2252848"/>
                <a:satOff val="-5806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252848"/>
                <a:satOff val="-5806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252848"/>
                <a:satOff val="-5806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magazynów energii (dotyczy energii wytwarzanej z odnawialnych źródeł energii)</a:t>
          </a:r>
        </a:p>
      </dsp:txBody>
      <dsp:txXfrm>
        <a:off x="2864225" y="2712649"/>
        <a:ext cx="6825353" cy="1035891"/>
      </dsp:txXfrm>
    </dsp:sp>
    <dsp:sp modelId="{38051C65-57A1-4C1B-806E-014A471EC843}">
      <dsp:nvSpPr>
        <dsp:cNvPr id="0" name=""/>
        <dsp:cNvSpPr/>
      </dsp:nvSpPr>
      <dsp:spPr>
        <a:xfrm>
          <a:off x="1591304" y="3942350"/>
          <a:ext cx="1147991" cy="114799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FBF4535-3E88-4964-9905-D755C1E52F0A}">
      <dsp:nvSpPr>
        <dsp:cNvPr id="0" name=""/>
        <dsp:cNvSpPr/>
      </dsp:nvSpPr>
      <dsp:spPr>
        <a:xfrm>
          <a:off x="2808175" y="3942350"/>
          <a:ext cx="6937453" cy="1147991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5">
                <a:hueOff val="-4505695"/>
                <a:satOff val="-11613"/>
                <a:lumOff val="-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505695"/>
                <a:satOff val="-11613"/>
                <a:lumOff val="-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505695"/>
                <a:satOff val="-11613"/>
                <a:lumOff val="-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pojazdów samochodowych o napędzie elektrycznym lub wodorowym</a:t>
          </a:r>
        </a:p>
      </dsp:txBody>
      <dsp:txXfrm>
        <a:off x="2864225" y="3998400"/>
        <a:ext cx="6825353" cy="1035891"/>
      </dsp:txXfrm>
    </dsp:sp>
    <dsp:sp modelId="{3F352B2E-65E9-4877-9BD8-7AD0C24E97C9}">
      <dsp:nvSpPr>
        <dsp:cNvPr id="0" name=""/>
        <dsp:cNvSpPr/>
      </dsp:nvSpPr>
      <dsp:spPr>
        <a:xfrm>
          <a:off x="1591304" y="5228100"/>
          <a:ext cx="1147991" cy="1147991"/>
        </a:xfrm>
        <a:prstGeom prst="rect">
          <a:avLst/>
        </a:prstGeom>
        <a:blipFill>
          <a:blip xmlns:r="http://schemas.openxmlformats.org/officeDocument/2006/relationships" r:embed="rId4"/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4FBB144-8143-4794-8442-B91EACBCA66F}">
      <dsp:nvSpPr>
        <dsp:cNvPr id="0" name=""/>
        <dsp:cNvSpPr/>
      </dsp:nvSpPr>
      <dsp:spPr>
        <a:xfrm>
          <a:off x="2808175" y="5228100"/>
          <a:ext cx="6937453" cy="1147991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stacji ładowania pojazdów samochodowych o napędzie elektrycznym lub wodorowym</a:t>
          </a:r>
        </a:p>
      </dsp:txBody>
      <dsp:txXfrm>
        <a:off x="2864225" y="5284150"/>
        <a:ext cx="6825353" cy="103589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880B96-1C7D-48DF-B4B5-959BC24E98F1}">
      <dsp:nvSpPr>
        <dsp:cNvPr id="0" name=""/>
        <dsp:cNvSpPr/>
      </dsp:nvSpPr>
      <dsp:spPr>
        <a:xfrm>
          <a:off x="3272" y="550219"/>
          <a:ext cx="1771621" cy="106297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b="1" kern="1200" dirty="0"/>
            <a:t>1) gwarancja bankowa,</a:t>
          </a:r>
          <a:endParaRPr lang="en-US" sz="1300" b="1" kern="1200" dirty="0"/>
        </a:p>
      </dsp:txBody>
      <dsp:txXfrm>
        <a:off x="3272" y="550219"/>
        <a:ext cx="1771621" cy="1062973"/>
      </dsp:txXfrm>
    </dsp:sp>
    <dsp:sp modelId="{6D0F39EA-3454-4C62-B9D4-D13A9C8D74ED}">
      <dsp:nvSpPr>
        <dsp:cNvPr id="0" name=""/>
        <dsp:cNvSpPr/>
      </dsp:nvSpPr>
      <dsp:spPr>
        <a:xfrm>
          <a:off x="1952056" y="550219"/>
          <a:ext cx="1771621" cy="106297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b="1" kern="1200" dirty="0"/>
            <a:t>2) ubezpieczenie spłaty pożyczki,</a:t>
          </a:r>
          <a:endParaRPr lang="en-US" sz="1300" b="1" kern="1200" dirty="0"/>
        </a:p>
      </dsp:txBody>
      <dsp:txXfrm>
        <a:off x="1952056" y="550219"/>
        <a:ext cx="1771621" cy="1062973"/>
      </dsp:txXfrm>
    </dsp:sp>
    <dsp:sp modelId="{C882E8B2-B48C-4FB8-B90E-CAA34C8D8ED2}">
      <dsp:nvSpPr>
        <dsp:cNvPr id="0" name=""/>
        <dsp:cNvSpPr/>
      </dsp:nvSpPr>
      <dsp:spPr>
        <a:xfrm>
          <a:off x="3900840" y="550219"/>
          <a:ext cx="1771621" cy="106297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b="1" kern="1200" dirty="0"/>
            <a:t>3) poręczenie wekslowe,</a:t>
          </a:r>
          <a:endParaRPr lang="en-US" sz="1300" b="1" kern="1200" dirty="0"/>
        </a:p>
      </dsp:txBody>
      <dsp:txXfrm>
        <a:off x="3900840" y="550219"/>
        <a:ext cx="1771621" cy="1062973"/>
      </dsp:txXfrm>
    </dsp:sp>
    <dsp:sp modelId="{299A8098-134B-40C2-BCB9-E77A6347171F}">
      <dsp:nvSpPr>
        <dsp:cNvPr id="0" name=""/>
        <dsp:cNvSpPr/>
      </dsp:nvSpPr>
      <dsp:spPr>
        <a:xfrm>
          <a:off x="5849624" y="550219"/>
          <a:ext cx="1771621" cy="106297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b="1" kern="1200" dirty="0"/>
            <a:t>4) poręczenie cywilne,</a:t>
          </a:r>
          <a:endParaRPr lang="en-US" sz="1300" b="1" kern="1200" dirty="0"/>
        </a:p>
      </dsp:txBody>
      <dsp:txXfrm>
        <a:off x="5849624" y="550219"/>
        <a:ext cx="1771621" cy="1062973"/>
      </dsp:txXfrm>
    </dsp:sp>
    <dsp:sp modelId="{48C0B395-D7B5-4D09-8DF2-C8047C521232}">
      <dsp:nvSpPr>
        <dsp:cNvPr id="0" name=""/>
        <dsp:cNvSpPr/>
      </dsp:nvSpPr>
      <dsp:spPr>
        <a:xfrm>
          <a:off x="7798408" y="550219"/>
          <a:ext cx="1771621" cy="106297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b="1" kern="1200" dirty="0"/>
            <a:t>5) zastaw rejestrowy na rzeczach ruchomych i zbywalnych prawach majątkowych,</a:t>
          </a:r>
          <a:endParaRPr lang="en-US" sz="1300" b="1" kern="1200" dirty="0"/>
        </a:p>
      </dsp:txBody>
      <dsp:txXfrm>
        <a:off x="7798408" y="550219"/>
        <a:ext cx="1771621" cy="1062973"/>
      </dsp:txXfrm>
    </dsp:sp>
    <dsp:sp modelId="{0FF1FBC3-9FC4-4213-9DD2-6B31AC315EBD}">
      <dsp:nvSpPr>
        <dsp:cNvPr id="0" name=""/>
        <dsp:cNvSpPr/>
      </dsp:nvSpPr>
      <dsp:spPr>
        <a:xfrm>
          <a:off x="977664" y="1790354"/>
          <a:ext cx="1771621" cy="106297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b="1" kern="1200" dirty="0"/>
            <a:t>6) kaucja,</a:t>
          </a:r>
          <a:endParaRPr lang="en-US" sz="1300" b="1" kern="1200" dirty="0"/>
        </a:p>
      </dsp:txBody>
      <dsp:txXfrm>
        <a:off x="977664" y="1790354"/>
        <a:ext cx="1771621" cy="1062973"/>
      </dsp:txXfrm>
    </dsp:sp>
    <dsp:sp modelId="{EC9418DA-0F84-4FA4-BA27-F65EC04B2EBE}">
      <dsp:nvSpPr>
        <dsp:cNvPr id="0" name=""/>
        <dsp:cNvSpPr/>
      </dsp:nvSpPr>
      <dsp:spPr>
        <a:xfrm>
          <a:off x="2926448" y="1790354"/>
          <a:ext cx="1771621" cy="106297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b="1" kern="1200" dirty="0"/>
            <a:t>7) hipoteka,</a:t>
          </a:r>
          <a:endParaRPr lang="en-US" sz="1300" b="1" kern="1200" dirty="0"/>
        </a:p>
      </dsp:txBody>
      <dsp:txXfrm>
        <a:off x="2926448" y="1790354"/>
        <a:ext cx="1771621" cy="1062973"/>
      </dsp:txXfrm>
    </dsp:sp>
    <dsp:sp modelId="{4B8EBBA6-96C8-4A16-9268-095E4EF8C538}">
      <dsp:nvSpPr>
        <dsp:cNvPr id="0" name=""/>
        <dsp:cNvSpPr/>
      </dsp:nvSpPr>
      <dsp:spPr>
        <a:xfrm>
          <a:off x="4875232" y="1790354"/>
          <a:ext cx="1771621" cy="106297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b="1" kern="1200" dirty="0">
              <a:latin typeface="Calibri" panose="020F0502020204030204" pitchFamily="34" charset="0"/>
              <a:cs typeface="Calibri" panose="020F0502020204030204" pitchFamily="34" charset="0"/>
            </a:rPr>
            <a:t>8) przelew (cesja) wierzytelności na zabezpieczenie,</a:t>
          </a:r>
          <a:endParaRPr lang="en-US" sz="1300" b="1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4875232" y="1790354"/>
        <a:ext cx="1771621" cy="1062973"/>
      </dsp:txXfrm>
    </dsp:sp>
    <dsp:sp modelId="{A7F33EFE-3154-405C-A32D-5B6E378742CA}">
      <dsp:nvSpPr>
        <dsp:cNvPr id="0" name=""/>
        <dsp:cNvSpPr/>
      </dsp:nvSpPr>
      <dsp:spPr>
        <a:xfrm>
          <a:off x="6851919" y="1771741"/>
          <a:ext cx="1771621" cy="106297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b="1" kern="1200" dirty="0">
              <a:latin typeface="Calibri" panose="020F0502020204030204" pitchFamily="34" charset="0"/>
              <a:cs typeface="Calibri" panose="020F0502020204030204" pitchFamily="34" charset="0"/>
            </a:rPr>
            <a:t>9) blokada środków pieniężnych na rachunku bankowym lub depozytów bankowych.</a:t>
          </a:r>
          <a:endParaRPr lang="en-US" sz="1300" b="1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6851919" y="1771741"/>
        <a:ext cx="1771621" cy="10629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22FDBE-0970-4632-9F18-4AA78B428D49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ED75C7-24E7-4B86-836A-5BC7BE4FD17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151922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E444B-8A2E-40A8-BAC5-D754862D1094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6EA73-2D42-413C-91F3-53DC05D6294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9636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E444B-8A2E-40A8-BAC5-D754862D1094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6EA73-2D42-413C-91F3-53DC05D6294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53996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E444B-8A2E-40A8-BAC5-D754862D1094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6EA73-2D42-413C-91F3-53DC05D6294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2038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A5BC22-EC67-447F-9264-4E3B488274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119FB1DD-C73C-4133-8334-1278C7708E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A99474F-85C7-47D8-94F9-72DA4CACD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9B5C6-F6E5-4B73-85D9-9F290E834F9A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3D1E4C2-5BE3-4116-B9AC-83DF56805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96DA756-9351-45D4-AB6C-0942F5712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DEB1E-A9EA-478E-A02F-640D000E9E3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89179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1B40A23-421A-486B-A5E4-6D4A3198C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C448D35-3FE2-40A4-85B0-5009EF3688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A554BD3-942C-42A4-B19D-21412E3EC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9B5C6-F6E5-4B73-85D9-9F290E834F9A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362F800-4FA8-4E5F-B24E-7A5A86CDC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51C1CE0-4A1E-4510-826E-59E414267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DEB1E-A9EA-478E-A02F-640D000E9E3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84065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0C2DBE8-BB41-4FE5-B76D-D1B50CAE8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EA9261E-3184-4DEA-A84F-550ABB886F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9B4C690-3A52-4BA7-B115-141388CE7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9B5C6-F6E5-4B73-85D9-9F290E834F9A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3BCB1B9-7230-4839-835B-0FF5F3343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526DFB1-3F74-482A-985E-3BD952FB5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DEB1E-A9EA-478E-A02F-640D000E9E3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302677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469D907-BB37-4334-97A5-B210319B9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BF41013-94C5-4FEF-A244-299FBBF55B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7993329-69C4-4A9D-9910-063E5AF12F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5CDC984-77E5-4498-AC93-54956D88F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9B5C6-F6E5-4B73-85D9-9F290E834F9A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CE7231EB-1F25-44A5-B50C-31B27340E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D0E72715-7F6A-4D03-A38A-4252379CF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DEB1E-A9EA-478E-A02F-640D000E9E3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340517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DA08BF-EDC3-4AFC-9EF9-5CD043EAC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48E97F8-9B13-472E-A997-2539532DF1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5116A50-6574-4138-8DCA-DE76FA84E3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2B07986E-7968-4D7E-9967-990130A59E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EB8ACC59-C8D2-4E4D-915A-5E11916A80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97B9C539-BD65-4D0B-9205-B44ECD9BB8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9B5C6-F6E5-4B73-85D9-9F290E834F9A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5B34BC4D-A4A5-495B-96DB-92ACB7A25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BD40A8FA-EB42-4B2D-825A-B4CA0C075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DEB1E-A9EA-478E-A02F-640D000E9E3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437204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6343DEC-CDA9-4280-BE1F-646FAE2FC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8C5FCBF6-5375-4ABC-A0A6-07B52345A9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9B5C6-F6E5-4B73-85D9-9F290E834F9A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1B5A6025-B3FF-4949-8DF7-1E14D87F8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A808AD7-0AA5-4BC7-805D-F81D5EA5B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DEB1E-A9EA-478E-A02F-640D000E9E3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702518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DF506DBA-7134-4624-8204-3AD2663E8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9B5C6-F6E5-4B73-85D9-9F290E834F9A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B50F1729-49F5-4173-948F-F9410696B1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E99CC89-1AF8-4444-9164-412EE04C2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DEB1E-A9EA-478E-A02F-640D000E9E3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78573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C2C8F54-CCD1-49E6-A102-58014A63F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FFFB5EB-10E2-4C05-9905-E4108AB3F5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B7E66404-C04D-4EF0-B089-5A3DCB40D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09A0043-8E6F-4DCC-B7F0-1468D02BC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9B5C6-F6E5-4B73-85D9-9F290E834F9A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8B360790-8484-41F1-A58C-A4D7BEFCD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9FBA8A5-E076-4956-83B7-B451C8092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DEB1E-A9EA-478E-A02F-640D000E9E3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43094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E444B-8A2E-40A8-BAC5-D754862D1094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6EA73-2D42-413C-91F3-53DC05D6294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059651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55967C1-0A8C-4BB1-9738-D3C1FCEAAE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FAFBA257-0C2A-4F6C-A296-CE5AD304C8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E41943F8-647B-48DA-AA0F-67DD544437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6A6F979-7CFA-420F-884C-C1683FA81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9B5C6-F6E5-4B73-85D9-9F290E834F9A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FE5ADAA-B71F-4193-A5D0-E61BFBA3F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6363F6A-96C4-4396-A012-DA708AB21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DEB1E-A9EA-478E-A02F-640D000E9E3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95161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657C17-A900-4AFD-8CF2-276C7FBD82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F84541A3-C5F2-434F-B313-EAC97F40B5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8528D24-EDA2-4254-9E6C-4CD508552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9B5C6-F6E5-4B73-85D9-9F290E834F9A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6FA5918-882F-43F2-AAF6-40F429C8D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CBAFDBD-25D9-4BC2-8036-AD9BF314A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DEB1E-A9EA-478E-A02F-640D000E9E3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626019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8D212B79-E06F-46C8-8B94-7A45736A07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EC156D2F-BBCA-4DCC-B2F3-24FE3EFFED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2478F88-9141-499A-8ED8-A1DF34E0B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9B5C6-F6E5-4B73-85D9-9F290E834F9A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2FD4406-CE67-4067-AF29-7EF1E624F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A474FC3-05FC-4C3A-B671-82F901DF4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DEB1E-A9EA-478E-A02F-640D000E9E3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70297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E444B-8A2E-40A8-BAC5-D754862D1094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6EA73-2D42-413C-91F3-53DC05D6294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66701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E444B-8A2E-40A8-BAC5-D754862D1094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6EA73-2D42-413C-91F3-53DC05D6294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8127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E444B-8A2E-40A8-BAC5-D754862D1094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6EA73-2D42-413C-91F3-53DC05D6294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33722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E444B-8A2E-40A8-BAC5-D754862D1094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6EA73-2D42-413C-91F3-53DC05D6294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23279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E444B-8A2E-40A8-BAC5-D754862D1094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6EA73-2D42-413C-91F3-53DC05D6294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3281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E444B-8A2E-40A8-BAC5-D754862D1094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6EA73-2D42-413C-91F3-53DC05D6294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7206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E444B-8A2E-40A8-BAC5-D754862D1094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pl-PL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6EA73-2D42-413C-91F3-53DC05D6294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99155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4CE444B-8A2E-40A8-BAC5-D754862D1094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6006EA73-2D42-413C-91F3-53DC05D6294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59693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A2D8ED2F-D4BA-4760-A730-DA65CA801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362563B-07E3-41DB-9D2E-51C6A05EE8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FD8E095-0326-40DF-844A-C7AEE8A103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9B5C6-F6E5-4B73-85D9-9F290E834F9A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3EFAF71-7B45-4766-9585-048C6D0567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3EC726A-AA4C-4A6D-AC05-D546F0F052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DEB1E-A9EA-478E-A02F-640D000E9E3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34345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fosgw.poznan.pl/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mailto:apalczynska@wfosgw.poznan.pl" TargetMode="External"/><Relationship Id="rId2" Type="http://schemas.openxmlformats.org/officeDocument/2006/relationships/hyperlink" Target="mailto:brempinska@wfosgw.poznan.pl" TargetMode="Externa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70">
            <a:extLst>
              <a:ext uri="{FF2B5EF4-FFF2-40B4-BE49-F238E27FC236}">
                <a16:creationId xmlns:a16="http://schemas.microsoft.com/office/drawing/2014/main" id="{0132345B-7F73-4163-B9BF-8611A4FA71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40" name="Rectangle 72">
            <a:extLst>
              <a:ext uri="{FF2B5EF4-FFF2-40B4-BE49-F238E27FC236}">
                <a16:creationId xmlns:a16="http://schemas.microsoft.com/office/drawing/2014/main" id="{137254C5-F229-4028-B1A4-E6CB4AE57F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041" name="Rectangle 74">
            <a:extLst>
              <a:ext uri="{FF2B5EF4-FFF2-40B4-BE49-F238E27FC236}">
                <a16:creationId xmlns:a16="http://schemas.microsoft.com/office/drawing/2014/main" id="{20A9CA88-93EB-4DC0-A00D-64E6AB7A08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2" name="Rectangle 76">
            <a:extLst>
              <a:ext uri="{FF2B5EF4-FFF2-40B4-BE49-F238E27FC236}">
                <a16:creationId xmlns:a16="http://schemas.microsoft.com/office/drawing/2014/main" id="{DE84C1AD-30A9-4EF6-A8E1-7484242EF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7552943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2868CE5-1914-40F3-A732-7AC66EC2E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349" y="1594104"/>
            <a:ext cx="6530246" cy="325526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br>
              <a:rPr lang="en-US" sz="4600" b="1" spc="-100" dirty="0"/>
            </a:br>
            <a:br>
              <a:rPr lang="en-US" sz="5300" b="1" spc="-100" dirty="0">
                <a:latin typeface="Gothic century"/>
              </a:rPr>
            </a:br>
            <a:r>
              <a:rPr lang="en-US" sz="53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Program Priorytetowy „Agroenergia”</a:t>
            </a:r>
            <a:br>
              <a:rPr lang="en-US" sz="5300" b="1" spc="-100" dirty="0"/>
            </a:br>
            <a:endParaRPr lang="en-US" sz="5300" b="1" spc="-1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F9376FD-7E5F-4906-BB2B-6B6CC95A1D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43542" y="1347080"/>
            <a:ext cx="2925318" cy="1016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24D9F579-ACF7-4C6A-817B-31A9CB6921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2943" y="2447380"/>
            <a:ext cx="3458249" cy="1547566"/>
          </a:xfrm>
          <a:prstGeom prst="rect">
            <a:avLst/>
          </a:prstGeom>
        </p:spPr>
      </p:pic>
      <p:sp>
        <p:nvSpPr>
          <p:cNvPr id="79" name="Rectangle 78">
            <a:extLst>
              <a:ext uri="{FF2B5EF4-FFF2-40B4-BE49-F238E27FC236}">
                <a16:creationId xmlns:a16="http://schemas.microsoft.com/office/drawing/2014/main" id="{086E571C-8A2B-4F37-B155-9C5DF0ACAF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4" name="Picture 4" descr="Logo NFOŚiGW">
            <a:extLst>
              <a:ext uri="{FF2B5EF4-FFF2-40B4-BE49-F238E27FC236}">
                <a16:creationId xmlns:a16="http://schemas.microsoft.com/office/drawing/2014/main" id="{777CF499-B01F-43FA-A99B-B02F923575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75754" y="3994946"/>
            <a:ext cx="3458249" cy="1461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C1F972FB-806B-4F7C-BCE2-F5E0C6A148F5}"/>
              </a:ext>
            </a:extLst>
          </p:cNvPr>
          <p:cNvSpPr txBox="1"/>
          <p:nvPr/>
        </p:nvSpPr>
        <p:spPr>
          <a:xfrm>
            <a:off x="7993092" y="3656076"/>
            <a:ext cx="25779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dirty="0">
                <a:latin typeface="Century Gothic" panose="020B0502020202020204" pitchFamily="34" charset="0"/>
              </a:rPr>
              <a:t>https://www.wfosgw.poznan.pl/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259B917B-FD66-42EA-B3FD-C61E20A2CF8D}"/>
              </a:ext>
            </a:extLst>
          </p:cNvPr>
          <p:cNvSpPr txBox="1"/>
          <p:nvPr/>
        </p:nvSpPr>
        <p:spPr>
          <a:xfrm>
            <a:off x="8150081" y="5342141"/>
            <a:ext cx="22317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dirty="0">
                <a:latin typeface="Century Gothic" panose="020B0502020202020204" pitchFamily="34" charset="0"/>
              </a:rPr>
              <a:t>https://www.nfosigw.gov.pl</a:t>
            </a:r>
          </a:p>
        </p:txBody>
      </p:sp>
    </p:spTree>
    <p:extLst>
      <p:ext uri="{BB962C8B-B14F-4D97-AF65-F5344CB8AC3E}">
        <p14:creationId xmlns:p14="http://schemas.microsoft.com/office/powerpoint/2010/main" val="15636345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949535B8-4DCF-4E8F-87FF-E58E9DAED3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D30461F7-251F-45DA-9BB7-200A37354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43" name="Rectangle 42">
            <a:extLst>
              <a:ext uri="{FF2B5EF4-FFF2-40B4-BE49-F238E27FC236}">
                <a16:creationId xmlns:a16="http://schemas.microsoft.com/office/drawing/2014/main" id="{36324DAD-3C03-4590-BDB0-ACCE29E806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4D0ABBA-7770-4A8E-A402-3336AD7E79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7052486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Tytuł 16">
            <a:extLst>
              <a:ext uri="{FF2B5EF4-FFF2-40B4-BE49-F238E27FC236}">
                <a16:creationId xmlns:a16="http://schemas.microsoft.com/office/drawing/2014/main" id="{49E69CAC-CF97-47C2-B200-7D19534A0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248" y="1123837"/>
            <a:ext cx="6763238" cy="1255469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pl-PL" sz="2900" b="1" dirty="0">
                <a:latin typeface="Century Gothic" panose="020B0502020202020204" pitchFamily="34" charset="0"/>
              </a:rPr>
              <a:t>Pobierz</a:t>
            </a:r>
            <a:r>
              <a:rPr lang="en-US" sz="2900" b="1" dirty="0">
                <a:latin typeface="Century Gothic" panose="020B0502020202020204" pitchFamily="34" charset="0"/>
              </a:rPr>
              <a:t> aktywny formularz </a:t>
            </a:r>
            <a:r>
              <a:rPr lang="en-US" sz="2900" b="1" dirty="0" err="1">
                <a:latin typeface="Century Gothic" panose="020B0502020202020204" pitchFamily="34" charset="0"/>
              </a:rPr>
              <a:t>wniosku</a:t>
            </a:r>
            <a:r>
              <a:rPr lang="en-US" sz="2900" b="1" dirty="0">
                <a:latin typeface="Century Gothic" panose="020B0502020202020204" pitchFamily="34" charset="0"/>
              </a:rPr>
              <a:t> </a:t>
            </a:r>
            <a:r>
              <a:rPr lang="pl-PL" sz="2900" b="1" dirty="0">
                <a:latin typeface="Century Gothic" panose="020B0502020202020204" pitchFamily="34" charset="0"/>
              </a:rPr>
              <a:t>       </a:t>
            </a:r>
            <a:r>
              <a:rPr lang="en-US" sz="2900" b="1" dirty="0">
                <a:latin typeface="Century Gothic" panose="020B0502020202020204" pitchFamily="34" charset="0"/>
              </a:rPr>
              <a:t>PDF</a:t>
            </a:r>
            <a:r>
              <a:rPr lang="pl-PL" sz="2900" b="1" dirty="0">
                <a:latin typeface="Century Gothic" panose="020B0502020202020204" pitchFamily="34" charset="0"/>
              </a:rPr>
              <a:t> z Portalu Beneficjenta i zapisz plik PDF</a:t>
            </a:r>
            <a:r>
              <a:rPr lang="en-US" sz="2900" dirty="0">
                <a:latin typeface="Century Gothic" panose="020B0502020202020204" pitchFamily="34" charset="0"/>
              </a:rPr>
              <a:t> </a:t>
            </a:r>
            <a:r>
              <a:rPr lang="pl-PL" sz="2900" b="1" dirty="0">
                <a:latin typeface="Century Gothic" panose="020B0502020202020204" pitchFamily="34" charset="0"/>
              </a:rPr>
              <a:t>na komputerze</a:t>
            </a:r>
            <a:br>
              <a:rPr lang="en-US" sz="2500" dirty="0"/>
            </a:br>
            <a:endParaRPr lang="en-US" sz="2500" dirty="0"/>
          </a:p>
        </p:txBody>
      </p:sp>
      <p:pic>
        <p:nvPicPr>
          <p:cNvPr id="38" name="Symbol zastępczy zawartości 37">
            <a:extLst>
              <a:ext uri="{FF2B5EF4-FFF2-40B4-BE49-F238E27FC236}">
                <a16:creationId xmlns:a16="http://schemas.microsoft.com/office/drawing/2014/main" id="{63834178-A575-4760-905E-2F088E03238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8957" y="755904"/>
            <a:ext cx="2608240" cy="53309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0" name="Rectangle 46">
            <a:extLst>
              <a:ext uri="{FF2B5EF4-FFF2-40B4-BE49-F238E27FC236}">
                <a16:creationId xmlns:a16="http://schemas.microsoft.com/office/drawing/2014/main" id="{A6ACAFF7-48DF-441D-AF2E-21BC7596E8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2" name="Obraz 41" descr="Obraz zawierający tekst&#10;&#10;Opis wygenerowany automatycznie">
            <a:extLst>
              <a:ext uri="{FF2B5EF4-FFF2-40B4-BE49-F238E27FC236}">
                <a16:creationId xmlns:a16="http://schemas.microsoft.com/office/drawing/2014/main" id="{F92E8A26-5DBE-4168-BF4F-3750A91375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052" y="3651890"/>
            <a:ext cx="5752381" cy="22952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6" name="Obraz 45">
            <a:extLst>
              <a:ext uri="{FF2B5EF4-FFF2-40B4-BE49-F238E27FC236}">
                <a16:creationId xmlns:a16="http://schemas.microsoft.com/office/drawing/2014/main" id="{CB57236C-D489-465F-975F-F7615A9B80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803" y="2564237"/>
            <a:ext cx="4000000" cy="8571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02650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29DC5A77-10C9-4ECF-B7EB-8D917F3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FFE28B5-FB16-49A9-B851-3C35FAC0C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10905976" cy="16511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E16760C7-EE50-400E-8399-58F292A5C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087374"/>
            <a:ext cx="9974643" cy="1000978"/>
          </a:xfrm>
        </p:spPr>
        <p:txBody>
          <a:bodyPr>
            <a:noAutofit/>
          </a:bodyPr>
          <a:lstStyle/>
          <a:p>
            <a:pPr algn="just"/>
            <a:r>
              <a:rPr lang="pl-PL" sz="2800" b="1" dirty="0">
                <a:latin typeface="Century Gothic" panose="020B0502020202020204" pitchFamily="34" charset="0"/>
              </a:rPr>
              <a:t>3. Otwórz zapisany na komputerze plik PDF (aktywny formularz wniosku PDF) za pomocą Adobe Acrobat Reader i wypełnij wszystkie pola wniosku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1014442-855A-4E0F-8D09-C314661A4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4533" y="758952"/>
            <a:ext cx="1185379" cy="1651133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B1ABF09-86CF-414E-88A5-2B84CC723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" y="2526526"/>
            <a:ext cx="1169701" cy="3563378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3FE91770-CDBB-4D24-94E5-AD484F36C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9019" y="2526526"/>
            <a:ext cx="10920893" cy="3563377"/>
          </a:xfrm>
          <a:prstGeom prst="rect">
            <a:avLst/>
          </a:prstGeom>
          <a:solidFill>
            <a:schemeClr val="bg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AE3F5D3-4DF6-48FB-A50B-C06DA89E10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590" y="2690055"/>
            <a:ext cx="4958886" cy="3203429"/>
          </a:xfrm>
          <a:prstGeom prst="rect">
            <a:avLst/>
          </a:prstGeom>
        </p:spPr>
      </p:pic>
      <p:pic>
        <p:nvPicPr>
          <p:cNvPr id="10" name="Symbol zastępczy zawartości 9">
            <a:extLst>
              <a:ext uri="{FF2B5EF4-FFF2-40B4-BE49-F238E27FC236}">
                <a16:creationId xmlns:a16="http://schemas.microsoft.com/office/drawing/2014/main" id="{2364BBE7-63C5-43C7-B11C-ED180E58C7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764604" y="2394280"/>
            <a:ext cx="7927727" cy="4451188"/>
          </a:xfrm>
        </p:spPr>
      </p:pic>
      <p:sp>
        <p:nvSpPr>
          <p:cNvPr id="12" name="Strzałka: wygięta w górę 11">
            <a:extLst>
              <a:ext uri="{FF2B5EF4-FFF2-40B4-BE49-F238E27FC236}">
                <a16:creationId xmlns:a16="http://schemas.microsoft.com/office/drawing/2014/main" id="{835FCF05-C2FD-4E84-A9B5-1C0C63821C11}"/>
              </a:ext>
            </a:extLst>
          </p:cNvPr>
          <p:cNvSpPr/>
          <p:nvPr/>
        </p:nvSpPr>
        <p:spPr>
          <a:xfrm rot="5400000">
            <a:off x="1638173" y="3676215"/>
            <a:ext cx="707028" cy="2594346"/>
          </a:xfrm>
          <a:prstGeom prst="bentUpArrow">
            <a:avLst>
              <a:gd name="adj1" fmla="val 25000"/>
              <a:gd name="adj2" fmla="val 24551"/>
              <a:gd name="adj3" fmla="val 3218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662966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 descr="Obraz zawierający tekst&#10;&#10;Opis wygenerowany automatycznie">
            <a:extLst>
              <a:ext uri="{FF2B5EF4-FFF2-40B4-BE49-F238E27FC236}">
                <a16:creationId xmlns:a16="http://schemas.microsoft.com/office/drawing/2014/main" id="{CF1FB7FE-3A1B-4233-9065-406EBA37F4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5132" y="821153"/>
            <a:ext cx="8861736" cy="5215694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8D459A88-2777-49EB-909C-9E9999C3E8A6}"/>
              </a:ext>
            </a:extLst>
          </p:cNvPr>
          <p:cNvSpPr txBox="1"/>
          <p:nvPr/>
        </p:nvSpPr>
        <p:spPr>
          <a:xfrm>
            <a:off x="10304285" y="3787000"/>
            <a:ext cx="1887715" cy="1200329"/>
          </a:xfrm>
          <a:prstGeom prst="rect">
            <a:avLst/>
          </a:prstGeom>
          <a:solidFill>
            <a:srgbClr val="00B05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l-PL" b="1" dirty="0">
                <a:latin typeface="Century Gothic" panose="020B0502020202020204" pitchFamily="34" charset="0"/>
              </a:rPr>
              <a:t>1. Wskaż z rozwijanej listy </a:t>
            </a:r>
            <a:r>
              <a:rPr lang="pl-PL" b="1" dirty="0" err="1">
                <a:latin typeface="Century Gothic" panose="020B0502020202020204" pitchFamily="34" charset="0"/>
              </a:rPr>
              <a:t>WFOŚiGW</a:t>
            </a:r>
            <a:r>
              <a:rPr lang="pl-PL" b="1" dirty="0">
                <a:latin typeface="Century Gothic" panose="020B0502020202020204" pitchFamily="34" charset="0"/>
              </a:rPr>
              <a:t> w Poznaniu.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B03F0A0B-9A09-497F-968D-90F4376CDAF4}"/>
              </a:ext>
            </a:extLst>
          </p:cNvPr>
          <p:cNvSpPr txBox="1"/>
          <p:nvPr/>
        </p:nvSpPr>
        <p:spPr>
          <a:xfrm>
            <a:off x="122660" y="1865746"/>
            <a:ext cx="1542472" cy="120032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l-PL" b="1" dirty="0">
                <a:latin typeface="Century Gothic" panose="020B0502020202020204" pitchFamily="34" charset="0"/>
              </a:rPr>
              <a:t>2. Wyświetli się logo </a:t>
            </a:r>
            <a:r>
              <a:rPr lang="pl-PL" b="1" dirty="0" err="1">
                <a:latin typeface="Century Gothic" panose="020B0502020202020204" pitchFamily="34" charset="0"/>
              </a:rPr>
              <a:t>WFOŚiGW</a:t>
            </a:r>
            <a:r>
              <a:rPr lang="pl-PL" b="1" dirty="0">
                <a:latin typeface="Century Gothic" panose="020B0502020202020204" pitchFamily="34" charset="0"/>
              </a:rPr>
              <a:t> w Poznaniu.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B6190294-AEA0-47AD-9F90-C31675BA2DEA}"/>
              </a:ext>
            </a:extLst>
          </p:cNvPr>
          <p:cNvSpPr txBox="1"/>
          <p:nvPr/>
        </p:nvSpPr>
        <p:spPr>
          <a:xfrm>
            <a:off x="10304285" y="309085"/>
            <a:ext cx="1887715" cy="230832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l-PL" sz="1600" b="1" dirty="0">
                <a:latin typeface="Century Gothic" panose="020B0502020202020204" pitchFamily="34" charset="0"/>
              </a:rPr>
              <a:t>3. Wypełnij wszystkie pozostałe strony wniosku, a następnie zweryfikuj wniosek czerwonym przyciskiem.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FD2BD71A-CB9B-4AEC-B089-DBE7E04207B3}"/>
              </a:ext>
            </a:extLst>
          </p:cNvPr>
          <p:cNvSpPr txBox="1"/>
          <p:nvPr/>
        </p:nvSpPr>
        <p:spPr>
          <a:xfrm>
            <a:off x="1092477" y="5806398"/>
            <a:ext cx="4061413" cy="92333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l-PL" b="1" dirty="0">
                <a:latin typeface="Century Gothic" panose="020B0502020202020204" pitchFamily="34" charset="0"/>
              </a:rPr>
              <a:t>4. Po weryfikacji pojawi się status wniosku: wniosek poprawny lub wniosek niepoprawny.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B2601400-9FA6-414B-A1C5-9FCA3B2DD0EF}"/>
              </a:ext>
            </a:extLst>
          </p:cNvPr>
          <p:cNvSpPr txBox="1"/>
          <p:nvPr/>
        </p:nvSpPr>
        <p:spPr>
          <a:xfrm>
            <a:off x="1403929" y="283314"/>
            <a:ext cx="8294254" cy="80021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l-PL" b="1" dirty="0">
                <a:latin typeface="Century Gothic" panose="020B0502020202020204" pitchFamily="34" charset="0"/>
              </a:rPr>
              <a:t>5. Wniosek zostanie opatrzony unikatowym numerem sumy kontrolnej.</a:t>
            </a:r>
          </a:p>
          <a:p>
            <a:r>
              <a:rPr lang="pl-PL" sz="1400" b="1" dirty="0">
                <a:solidFill>
                  <a:schemeClr val="tx1"/>
                </a:solidFill>
                <a:highlight>
                  <a:srgbClr val="FF0000"/>
                </a:highlight>
                <a:latin typeface="Century Gothic" panose="020B0502020202020204" pitchFamily="34" charset="0"/>
              </a:rPr>
              <a:t>Pamiętaj! Suma kontrolna musi być widoczna i taka sama na każdej stronie wydrukowanego wniosku, zgodna z sumą kontrolną na wniosku w wersji elektronicznej!</a:t>
            </a: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197D8752-7D9E-4D79-A02E-0E1AFFDF307C}"/>
              </a:ext>
            </a:extLst>
          </p:cNvPr>
          <p:cNvSpPr/>
          <p:nvPr/>
        </p:nvSpPr>
        <p:spPr>
          <a:xfrm>
            <a:off x="1926335" y="1897080"/>
            <a:ext cx="3227555" cy="12003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Prostokąt 21">
            <a:extLst>
              <a:ext uri="{FF2B5EF4-FFF2-40B4-BE49-F238E27FC236}">
                <a16:creationId xmlns:a16="http://schemas.microsoft.com/office/drawing/2014/main" id="{7CF8A44F-457E-492A-B274-FB39F9960163}"/>
              </a:ext>
            </a:extLst>
          </p:cNvPr>
          <p:cNvSpPr/>
          <p:nvPr/>
        </p:nvSpPr>
        <p:spPr>
          <a:xfrm>
            <a:off x="1926335" y="5218545"/>
            <a:ext cx="8377950" cy="55407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Prostokąt 22">
            <a:extLst>
              <a:ext uri="{FF2B5EF4-FFF2-40B4-BE49-F238E27FC236}">
                <a16:creationId xmlns:a16="http://schemas.microsoft.com/office/drawing/2014/main" id="{DA52E868-70A1-4CC3-A0C0-84EF42CA8AAC}"/>
              </a:ext>
            </a:extLst>
          </p:cNvPr>
          <p:cNvSpPr/>
          <p:nvPr/>
        </p:nvSpPr>
        <p:spPr>
          <a:xfrm>
            <a:off x="4609783" y="1626772"/>
            <a:ext cx="3011054" cy="20201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43812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  <p:bldP spid="18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29DC5A77-10C9-4ECF-B7EB-8D917F3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FFE28B5-FB16-49A9-B851-3C35FAC0C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10905976" cy="16511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E16760C7-EE50-400E-8399-58F292A5C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754" y="1087374"/>
            <a:ext cx="8983489" cy="1000978"/>
          </a:xfrm>
        </p:spPr>
        <p:txBody>
          <a:bodyPr>
            <a:noAutofit/>
          </a:bodyPr>
          <a:lstStyle/>
          <a:p>
            <a:pPr algn="just"/>
            <a:r>
              <a:rPr lang="pl-PL" sz="2800" b="1" dirty="0">
                <a:latin typeface="Century Gothic" panose="020B0502020202020204" pitchFamily="34" charset="0"/>
              </a:rPr>
              <a:t>4. Wydrukuj wypełniony formularz wniosku wraz z załącznikami, podpisz i dostarcz w wersji papierowej do Biura Podawczego Funduszu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1014442-855A-4E0F-8D09-C314661A4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4533" y="758952"/>
            <a:ext cx="1185379" cy="1651133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B1ABF09-86CF-414E-88A5-2B84CC723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" y="2526526"/>
            <a:ext cx="1169701" cy="3563378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3FE91770-CDBB-4D24-94E5-AD484F36C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9019" y="2526526"/>
            <a:ext cx="10920893" cy="3563377"/>
          </a:xfrm>
          <a:prstGeom prst="rect">
            <a:avLst/>
          </a:prstGeom>
          <a:solidFill>
            <a:schemeClr val="bg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2" name="Symbol zastępczy zawartości 4">
            <a:extLst>
              <a:ext uri="{FF2B5EF4-FFF2-40B4-BE49-F238E27FC236}">
                <a16:creationId xmlns:a16="http://schemas.microsoft.com/office/drawing/2014/main" id="{F1E2085C-D7A6-4E11-A0E5-6920E17C40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753" y="2535446"/>
            <a:ext cx="8983489" cy="355445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1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Adres </a:t>
            </a:r>
            <a:r>
              <a:rPr lang="pl-PL" sz="1800" b="1" dirty="0" err="1">
                <a:solidFill>
                  <a:schemeClr val="tx1"/>
                </a:solidFill>
                <a:latin typeface="Century Gothic" panose="020B0502020202020204" pitchFamily="34" charset="0"/>
              </a:rPr>
              <a:t>WFOŚiGW</a:t>
            </a:r>
            <a:r>
              <a:rPr lang="pl-PL" sz="1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 w Poznaniu: </a:t>
            </a:r>
            <a:r>
              <a:rPr lang="pl-PL" sz="1800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ul. Szczepanowskiego 15 A, 60-541 Poznań</a:t>
            </a:r>
          </a:p>
          <a:p>
            <a:pPr marL="0" indent="0" algn="ctr">
              <a:buNone/>
            </a:pPr>
            <a:r>
              <a:rPr lang="pl-PL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lub</a:t>
            </a:r>
          </a:p>
          <a:p>
            <a:pPr marL="0" indent="0" algn="ctr">
              <a:buNone/>
            </a:pPr>
            <a:r>
              <a:rPr lang="pl-PL" sz="1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Skrzynka podawcza Funduszu znajdującą się na elektronicznej Platformie Usług Administracji Publicznej (</a:t>
            </a:r>
            <a:r>
              <a:rPr lang="pl-PL" sz="1800" b="1" dirty="0" err="1">
                <a:solidFill>
                  <a:schemeClr val="tx1"/>
                </a:solidFill>
                <a:latin typeface="Century Gothic" panose="020B0502020202020204" pitchFamily="34" charset="0"/>
              </a:rPr>
              <a:t>ePUAP</a:t>
            </a:r>
            <a:r>
              <a:rPr lang="pl-PL" sz="1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): </a:t>
            </a:r>
            <a:r>
              <a:rPr lang="pl-PL" sz="1800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/</a:t>
            </a:r>
            <a:r>
              <a:rPr lang="pl-PL" sz="1800" dirty="0" err="1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wfosgwpoz</a:t>
            </a:r>
            <a:r>
              <a:rPr lang="pl-PL" sz="1800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/skrytka lub /</a:t>
            </a:r>
            <a:r>
              <a:rPr lang="pl-PL" sz="1800" dirty="0" err="1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wfosgwpoz</a:t>
            </a:r>
            <a:r>
              <a:rPr lang="pl-PL" sz="1800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/</a:t>
            </a:r>
            <a:r>
              <a:rPr lang="pl-PL" sz="1800" dirty="0" err="1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SkrytkaESP</a:t>
            </a:r>
            <a:endParaRPr lang="pl-PL" sz="1800" dirty="0">
              <a:solidFill>
                <a:schemeClr val="accent5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endParaRPr lang="pl-PL" sz="1600" dirty="0">
              <a:solidFill>
                <a:schemeClr val="accent5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pl-PL" sz="1400" b="1" u="sng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O zachowaniu terminu złożenia wniosku decyduje data jego wpływu do </a:t>
            </a:r>
            <a:r>
              <a:rPr lang="pl-PL" sz="1400" b="1" u="sng" dirty="0" err="1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WFOŚiGW</a:t>
            </a:r>
            <a:r>
              <a:rPr lang="pl-PL" sz="1400" b="1" u="sng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 w wersji papierowej albo na skrzynkę podawczą Funduszu znajdującą się na elektronicznej Platformie Usług Administracji Publicznej (</a:t>
            </a:r>
            <a:r>
              <a:rPr lang="pl-PL" sz="1400" b="1" u="sng" dirty="0" err="1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ePUAP</a:t>
            </a:r>
            <a:r>
              <a:rPr lang="pl-PL" sz="1400" b="1" u="sng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9786012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9DC5A77-10C9-4ECF-B7EB-8D917F3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FFE28B5-FB16-49A9-B851-3C35FAC0C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10905976" cy="16511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E806E6F2-18E1-4601-813A-2F8E74E14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754" y="1087374"/>
            <a:ext cx="8983489" cy="1000978"/>
          </a:xfrm>
        </p:spPr>
        <p:txBody>
          <a:bodyPr>
            <a:normAutofit/>
          </a:bodyPr>
          <a:lstStyle/>
          <a:p>
            <a:r>
              <a:rPr lang="pl-PL" sz="4000" b="1" dirty="0">
                <a:latin typeface="Century Gothic" panose="020B0502020202020204" pitchFamily="34" charset="0"/>
              </a:rPr>
              <a:t>Wymagane załączniki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1014442-855A-4E0F-8D09-C314661A4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4533" y="758952"/>
            <a:ext cx="1185379" cy="1651133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B1ABF09-86CF-414E-88A5-2B84CC723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" y="2526526"/>
            <a:ext cx="1169701" cy="3563378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FE91770-CDBB-4D24-94E5-AD484F36C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9019" y="2526526"/>
            <a:ext cx="10920893" cy="3563377"/>
          </a:xfrm>
          <a:prstGeom prst="rect">
            <a:avLst/>
          </a:prstGeom>
          <a:solidFill>
            <a:schemeClr val="bg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6" name="Symbol zastępczy zawartości 4">
            <a:extLst>
              <a:ext uri="{FF2B5EF4-FFF2-40B4-BE49-F238E27FC236}">
                <a16:creationId xmlns:a16="http://schemas.microsoft.com/office/drawing/2014/main" id="{A8010F17-75F5-43E3-8E63-1D3C1A4AF0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9460" y="2545601"/>
            <a:ext cx="10321102" cy="3804629"/>
          </a:xfrm>
        </p:spPr>
        <p:txBody>
          <a:bodyPr>
            <a:normAutofit fontScale="32500" lnSpcReduction="20000"/>
          </a:bodyPr>
          <a:lstStyle/>
          <a:p>
            <a:pPr marL="457200" indent="-457200" algn="just">
              <a:lnSpc>
                <a:spcPct val="120000"/>
              </a:lnSpc>
              <a:buClr>
                <a:schemeClr val="accent1">
                  <a:lumMod val="50000"/>
                </a:schemeClr>
              </a:buClr>
              <a:buAutoNum type="arabicPeriod"/>
            </a:pPr>
            <a:r>
              <a:rPr lang="pl-PL" sz="4300" b="1" dirty="0">
                <a:latin typeface="Century Gothic" panose="020B0502020202020204" pitchFamily="34" charset="0"/>
              </a:rPr>
              <a:t>Oświadczenie o osobistym prowadzeniu gospodarstwa rolnego wg wzoru AG-1 </a:t>
            </a:r>
            <a:r>
              <a:rPr lang="pl-PL" sz="4300" dirty="0">
                <a:latin typeface="Century Gothic" panose="020B0502020202020204" pitchFamily="34" charset="0"/>
              </a:rPr>
              <a:t>– dotyczy jedynie osób fizycznych prowadzących osobiście gospodarstwo rolne; </a:t>
            </a:r>
          </a:p>
          <a:p>
            <a:pPr marL="457200" indent="-457200" algn="just">
              <a:lnSpc>
                <a:spcPct val="120000"/>
              </a:lnSpc>
              <a:buClr>
                <a:schemeClr val="accent1">
                  <a:lumMod val="50000"/>
                </a:schemeClr>
              </a:buClr>
              <a:buAutoNum type="arabicPeriod"/>
            </a:pPr>
            <a:r>
              <a:rPr lang="pl-PL" sz="4300" b="1" dirty="0">
                <a:solidFill>
                  <a:schemeClr val="tx1"/>
                </a:solidFill>
                <a:latin typeface="Century Gothic" panose="020B0502020202020204" pitchFamily="34" charset="0"/>
              </a:rPr>
              <a:t>Oświadczenie dotyczące instalacji wg wzoru AG-2 </a:t>
            </a:r>
            <a:r>
              <a:rPr lang="pl-PL" sz="4300" dirty="0">
                <a:solidFill>
                  <a:schemeClr val="tx1"/>
                </a:solidFill>
                <a:latin typeface="Century Gothic" panose="020B0502020202020204" pitchFamily="34" charset="0"/>
              </a:rPr>
              <a:t>- dotyczy wszystkich Wnioskodawców;</a:t>
            </a:r>
          </a:p>
          <a:p>
            <a:pPr marL="457200" indent="-457200" algn="just">
              <a:lnSpc>
                <a:spcPct val="120000"/>
              </a:lnSpc>
              <a:buClr>
                <a:schemeClr val="accent1">
                  <a:lumMod val="50000"/>
                </a:schemeClr>
              </a:buClr>
              <a:buAutoNum type="arabicPeriod"/>
            </a:pPr>
            <a:r>
              <a:rPr lang="pl-PL" sz="4300" b="1" dirty="0">
                <a:solidFill>
                  <a:schemeClr val="tx1"/>
                </a:solidFill>
                <a:latin typeface="Century Gothic" panose="020B0502020202020204" pitchFamily="34" charset="0"/>
              </a:rPr>
              <a:t>Oświadczenie współmałżonka Wnioskodawcy o wyrażeniu zgody na zaciągnięcie przez współmałżonka zobowiązań wynikających z umowy dotacji wg wzoru AG-3</a:t>
            </a:r>
            <a:r>
              <a:rPr lang="pl-PL" sz="4300" dirty="0">
                <a:solidFill>
                  <a:schemeClr val="tx1"/>
                </a:solidFill>
                <a:latin typeface="Century Gothic" panose="020B0502020202020204" pitchFamily="34" charset="0"/>
              </a:rPr>
              <a:t> - dotyczy jedynie osób fizycznych prowadzących osobiście gospodarstwo rolne, posiadających ustawową wspólnotę majątkową małżeńską ze współmałżonkiem;</a:t>
            </a:r>
          </a:p>
          <a:p>
            <a:pPr marL="457200" indent="-457200" algn="just">
              <a:lnSpc>
                <a:spcPct val="120000"/>
              </a:lnSpc>
              <a:buClr>
                <a:schemeClr val="accent1">
                  <a:lumMod val="50000"/>
                </a:schemeClr>
              </a:buClr>
              <a:buAutoNum type="arabicPeriod"/>
            </a:pPr>
            <a:r>
              <a:rPr lang="pl-PL" sz="4300" b="1" dirty="0">
                <a:solidFill>
                  <a:schemeClr val="tx1"/>
                </a:solidFill>
                <a:latin typeface="Century Gothic" panose="020B0502020202020204" pitchFamily="34" charset="0"/>
              </a:rPr>
              <a:t>Oświadczenie współwłaściciela/współwłaścicieli nieruchomości o wyrażeniu zgody na realizację przedsięwzięcia w ramach Programu Priorytetowego „Agroenergia” wg wzoru AG4 </a:t>
            </a:r>
            <a:r>
              <a:rPr lang="pl-PL" sz="4300" dirty="0">
                <a:solidFill>
                  <a:schemeClr val="tx1"/>
                </a:solidFill>
                <a:latin typeface="Century Gothic" panose="020B0502020202020204" pitchFamily="34" charset="0"/>
              </a:rPr>
              <a:t>– dotyczy jedynie osób fizycznych prowadzących osobiście gospodarstwo rolne, będących współwłaścicielem nieruchomości;</a:t>
            </a:r>
          </a:p>
          <a:p>
            <a:pPr marL="457200" indent="-457200" algn="just">
              <a:lnSpc>
                <a:spcPct val="120000"/>
              </a:lnSpc>
              <a:buClr>
                <a:schemeClr val="accent1">
                  <a:lumMod val="50000"/>
                </a:schemeClr>
              </a:buClr>
              <a:buFont typeface="Wingdings 2" pitchFamily="18" charset="2"/>
              <a:buAutoNum type="arabicPeriod"/>
            </a:pPr>
            <a:r>
              <a:rPr lang="pl-PL" sz="4300" b="1" dirty="0">
                <a:latin typeface="Century Gothic" panose="020B0502020202020204" pitchFamily="34" charset="0"/>
              </a:rPr>
              <a:t>Zaświadczenie z gminy/gmin o wielkości gospodarstwa rolnego </a:t>
            </a:r>
            <a:r>
              <a:rPr lang="pl-PL" sz="4300" dirty="0">
                <a:latin typeface="Century Gothic" panose="020B0502020202020204" pitchFamily="34" charset="0"/>
              </a:rPr>
              <a:t>– dotyczy wszystkich Wnioskodawców (zaświadczenie powinno obejmować całe gospodarstwo rolne i potwierdzać powierzchnię użytków rolnych);</a:t>
            </a:r>
          </a:p>
          <a:p>
            <a:pPr marL="457200" indent="-457200" algn="just">
              <a:buClr>
                <a:schemeClr val="accent1">
                  <a:lumMod val="50000"/>
                </a:schemeClr>
              </a:buClr>
              <a:buAutoNum type="arabicPeriod"/>
            </a:pPr>
            <a:endParaRPr lang="pl-PL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18170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9DC5A77-10C9-4ECF-B7EB-8D917F3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FFE28B5-FB16-49A9-B851-3C35FAC0C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10905976" cy="16511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0C87BB87-3DFA-49C5-BE37-C4E06799C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754" y="1087374"/>
            <a:ext cx="8983489" cy="1000978"/>
          </a:xfrm>
        </p:spPr>
        <p:txBody>
          <a:bodyPr>
            <a:normAutofit/>
          </a:bodyPr>
          <a:lstStyle/>
          <a:p>
            <a:r>
              <a:rPr lang="pl-PL" sz="4000" b="1" dirty="0">
                <a:latin typeface="Century Gothic" panose="020B0502020202020204" pitchFamily="34" charset="0"/>
              </a:rPr>
              <a:t>Wymagane załączniki</a:t>
            </a:r>
            <a:endParaRPr lang="pl-PL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1014442-855A-4E0F-8D09-C314661A4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4533" y="758952"/>
            <a:ext cx="1185379" cy="1651133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B1ABF09-86CF-414E-88A5-2B84CC723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" y="2526526"/>
            <a:ext cx="1169701" cy="3563378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FE91770-CDBB-4D24-94E5-AD484F36C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9019" y="2526526"/>
            <a:ext cx="10920893" cy="3563377"/>
          </a:xfrm>
          <a:prstGeom prst="rect">
            <a:avLst/>
          </a:prstGeom>
          <a:solidFill>
            <a:schemeClr val="bg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90C0A293-8A0E-46C8-A459-E00E3A7BFC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753" y="2535446"/>
            <a:ext cx="9413780" cy="3554457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buClr>
                <a:schemeClr val="accent1">
                  <a:lumMod val="50000"/>
                </a:schemeClr>
              </a:buClr>
              <a:buFont typeface="+mj-lt"/>
              <a:buAutoNum type="arabicPeriod" startAt="5"/>
            </a:pPr>
            <a:endParaRPr lang="pl-PL" sz="1600" b="1" dirty="0">
              <a:latin typeface="Century Gothic" panose="020B0502020202020204" pitchFamily="34" charset="0"/>
            </a:endParaRPr>
          </a:p>
          <a:p>
            <a:pPr marL="342900" indent="-342900" algn="just">
              <a:buClr>
                <a:schemeClr val="accent1">
                  <a:lumMod val="50000"/>
                </a:schemeClr>
              </a:buClr>
              <a:buFont typeface="+mj-lt"/>
              <a:buAutoNum type="arabicPeriod" startAt="6"/>
            </a:pPr>
            <a:r>
              <a:rPr lang="pl-PL" sz="1600" b="1" dirty="0">
                <a:latin typeface="Century Gothic" panose="020B0502020202020204" pitchFamily="34" charset="0"/>
              </a:rPr>
              <a:t>W przypadku gdy wnioskowana pomoc stanowi pomoc publiczną (zaznaczono odpowiedź „NIE” w punkcie F.1 wniosku): </a:t>
            </a:r>
          </a:p>
          <a:p>
            <a:pPr marL="457200" indent="-457200" algn="just">
              <a:buClr>
                <a:schemeClr val="accent1">
                  <a:lumMod val="75000"/>
                </a:schemeClr>
              </a:buClr>
              <a:buFont typeface="+mj-lt"/>
              <a:buAutoNum type="alphaLcParenR"/>
            </a:pPr>
            <a:r>
              <a:rPr lang="pl-PL" sz="1600" dirty="0">
                <a:latin typeface="Century Gothic" panose="020B0502020202020204" pitchFamily="34" charset="0"/>
              </a:rPr>
              <a:t>Formularz informacji przedstawianych przy ubieganiu się o pomoc inną niż pomoc w rolnictwie lub rybołówstwie, pomoc de </a:t>
            </a:r>
            <a:r>
              <a:rPr lang="pl-PL" sz="1600" dirty="0" err="1">
                <a:latin typeface="Century Gothic" panose="020B0502020202020204" pitchFamily="34" charset="0"/>
              </a:rPr>
              <a:t>minimis</a:t>
            </a:r>
            <a:r>
              <a:rPr lang="pl-PL" sz="1600" dirty="0">
                <a:latin typeface="Century Gothic" panose="020B0502020202020204" pitchFamily="34" charset="0"/>
              </a:rPr>
              <a:t> lub pomoc de </a:t>
            </a:r>
            <a:r>
              <a:rPr lang="pl-PL" sz="1600" dirty="0" err="1">
                <a:latin typeface="Century Gothic" panose="020B0502020202020204" pitchFamily="34" charset="0"/>
              </a:rPr>
              <a:t>minimis</a:t>
            </a:r>
            <a:r>
              <a:rPr lang="pl-PL" sz="1600" dirty="0">
                <a:latin typeface="Century Gothic" panose="020B0502020202020204" pitchFamily="34" charset="0"/>
              </a:rPr>
              <a:t> w rolnictwie lub rybołówstwie, stanowiący załącznik do rozporządzenia Rady Ministrów z dnia 27 lipca 2020 r. zmieniającego rozporządzenie w sprawie zakresu informacji przedstawianych przez podmiot ubiegający się o pomoc inną niż pomoc de </a:t>
            </a:r>
            <a:r>
              <a:rPr lang="pl-PL" sz="1600" dirty="0" err="1">
                <a:latin typeface="Century Gothic" panose="020B0502020202020204" pitchFamily="34" charset="0"/>
              </a:rPr>
              <a:t>minimis</a:t>
            </a:r>
            <a:r>
              <a:rPr lang="pl-PL" sz="1600" dirty="0">
                <a:latin typeface="Century Gothic" panose="020B0502020202020204" pitchFamily="34" charset="0"/>
              </a:rPr>
              <a:t> lub pomoc de </a:t>
            </a:r>
            <a:r>
              <a:rPr lang="pl-PL" sz="1600" dirty="0" err="1">
                <a:latin typeface="Century Gothic" panose="020B0502020202020204" pitchFamily="34" charset="0"/>
              </a:rPr>
              <a:t>minimis</a:t>
            </a:r>
            <a:r>
              <a:rPr lang="pl-PL" sz="1600" dirty="0">
                <a:latin typeface="Century Gothic" panose="020B0502020202020204" pitchFamily="34" charset="0"/>
              </a:rPr>
              <a:t> w rolnictwie lub rybołówstwie (Dz. U., poz. 1338);</a:t>
            </a:r>
          </a:p>
          <a:p>
            <a:pPr marL="457200" indent="-457200" algn="just">
              <a:buClr>
                <a:schemeClr val="accent1">
                  <a:lumMod val="75000"/>
                </a:schemeClr>
              </a:buClr>
              <a:buFont typeface="+mj-lt"/>
              <a:buAutoNum type="alphaLcParenR"/>
            </a:pPr>
            <a:r>
              <a:rPr lang="pl-PL" sz="1600" dirty="0">
                <a:latin typeface="Century Gothic" panose="020B0502020202020204" pitchFamily="34" charset="0"/>
              </a:rPr>
              <a:t>sprawozdania finansowe (z wyjątkiem mikro i małych przedsiębiorstw) za okres ostatnich 3 lat poprzedzających dzień złożenia wniosku o dofinansowanie;</a:t>
            </a:r>
          </a:p>
          <a:p>
            <a:pPr marL="457200" indent="-457200" algn="just">
              <a:buClr>
                <a:schemeClr val="accent1">
                  <a:lumMod val="50000"/>
                </a:schemeClr>
              </a:buClr>
              <a:buFont typeface="+mj-lt"/>
              <a:buAutoNum type="arabicPeriod" startAt="7"/>
            </a:pPr>
            <a:r>
              <a:rPr lang="pl-PL" sz="1600" b="1" dirty="0">
                <a:latin typeface="Century Gothic" panose="020B0502020202020204" pitchFamily="34" charset="0"/>
              </a:rPr>
              <a:t>Audyt energetyczny, który rekomenduje zastosowanie pompy ciepła w ramach przedsięwzięcia </a:t>
            </a:r>
            <a:r>
              <a:rPr lang="pl-PL" sz="1600" dirty="0">
                <a:latin typeface="Century Gothic" panose="020B0502020202020204" pitchFamily="34" charset="0"/>
              </a:rPr>
              <a:t>– dotyczy przedsięwzięć polegających na zakupie i montażu pompy ciepła. Audyt energetyczny budynku powinien zostać wykonany zgodnie z Zaleceniami uproszczonego audytu energetycznego dla projektów dotyczących pomp ciepła realizowanych w ramach Programu priorytetowego Agroenergia;</a:t>
            </a:r>
          </a:p>
          <a:p>
            <a:pPr marL="457200" indent="-457200" algn="just">
              <a:buClr>
                <a:schemeClr val="accent1">
                  <a:lumMod val="50000"/>
                </a:schemeClr>
              </a:buClr>
              <a:buFont typeface="+mj-lt"/>
              <a:buAutoNum type="arabicPeriod" startAt="7"/>
            </a:pPr>
            <a:r>
              <a:rPr lang="pl-PL" sz="1600" b="1" dirty="0">
                <a:solidFill>
                  <a:schemeClr val="tx1"/>
                </a:solidFill>
                <a:latin typeface="Century Gothic" panose="020B0502020202020204" pitchFamily="34" charset="0"/>
              </a:rPr>
              <a:t>Kopia umowy dzierżawy potwierdzona za zgodność z oryginałem </a:t>
            </a:r>
            <a:r>
              <a:rPr lang="pl-PL" sz="1600" dirty="0">
                <a:solidFill>
                  <a:schemeClr val="tx1"/>
                </a:solidFill>
                <a:latin typeface="Century Gothic" panose="020B0502020202020204" pitchFamily="34" charset="0"/>
              </a:rPr>
              <a:t>– dotyczy dzierżawców nieruchomości rolnych.</a:t>
            </a:r>
          </a:p>
          <a:p>
            <a:pPr marL="0" indent="0" algn="just">
              <a:buClr>
                <a:schemeClr val="accent1">
                  <a:lumMod val="75000"/>
                </a:schemeClr>
              </a:buClr>
              <a:buNone/>
            </a:pPr>
            <a:endParaRPr lang="pl-PL" sz="16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pl-P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85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9DC5A77-10C9-4ECF-B7EB-8D917F3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FFE28B5-FB16-49A9-B851-3C35FAC0C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10905976" cy="16511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E4ED913-F4C7-4DE4-B49C-2DBC233F8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754" y="1087374"/>
            <a:ext cx="8983489" cy="1000978"/>
          </a:xfrm>
        </p:spPr>
        <p:txBody>
          <a:bodyPr>
            <a:normAutofit fontScale="90000"/>
          </a:bodyPr>
          <a:lstStyle/>
          <a:p>
            <a:r>
              <a:rPr lang="pl-PL" sz="4000" b="1" dirty="0">
                <a:latin typeface="Century Gothic" panose="020B0502020202020204" pitchFamily="34" charset="0"/>
              </a:rPr>
              <a:t>Wymagane załączniki – formularz dotyczący pomocy publicznej</a:t>
            </a:r>
            <a:endParaRPr lang="pl-PL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1014442-855A-4E0F-8D09-C314661A4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4533" y="758952"/>
            <a:ext cx="1185379" cy="1651133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B1ABF09-86CF-414E-88A5-2B84CC723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" y="2526526"/>
            <a:ext cx="1169701" cy="3563378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FE91770-CDBB-4D24-94E5-AD484F36C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9019" y="2526526"/>
            <a:ext cx="10920893" cy="3563377"/>
          </a:xfrm>
          <a:prstGeom prst="rect">
            <a:avLst/>
          </a:prstGeom>
          <a:solidFill>
            <a:schemeClr val="bg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3" name="Symbol zastępczy zawartości 2">
            <a:extLst>
              <a:ext uri="{FF2B5EF4-FFF2-40B4-BE49-F238E27FC236}">
                <a16:creationId xmlns:a16="http://schemas.microsoft.com/office/drawing/2014/main" id="{98B8D011-FA57-4F78-853D-1ECF26036F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41964" y="2535238"/>
            <a:ext cx="5818909" cy="3554412"/>
          </a:xfrm>
        </p:spPr>
      </p:pic>
    </p:spTree>
    <p:extLst>
      <p:ext uri="{BB962C8B-B14F-4D97-AF65-F5344CB8AC3E}">
        <p14:creationId xmlns:p14="http://schemas.microsoft.com/office/powerpoint/2010/main" val="24826610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9DC5A77-10C9-4ECF-B7EB-8D917F3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FFE28B5-FB16-49A9-B851-3C35FAC0C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10905976" cy="16511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E4ED913-F4C7-4DE4-B49C-2DBC233F8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754" y="1087374"/>
            <a:ext cx="8983489" cy="1000978"/>
          </a:xfrm>
        </p:spPr>
        <p:txBody>
          <a:bodyPr>
            <a:normAutofit fontScale="90000"/>
          </a:bodyPr>
          <a:lstStyle/>
          <a:p>
            <a:r>
              <a:rPr lang="pl-PL" sz="4000" b="1" dirty="0">
                <a:latin typeface="Century Gothic" panose="020B0502020202020204" pitchFamily="34" charset="0"/>
              </a:rPr>
              <a:t>Wymagane załączniki – formularz dotyczący pomocy publicznej</a:t>
            </a:r>
            <a:endParaRPr lang="pl-PL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1014442-855A-4E0F-8D09-C314661A4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4533" y="758952"/>
            <a:ext cx="1185379" cy="1651133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B1ABF09-86CF-414E-88A5-2B84CC723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" y="2526526"/>
            <a:ext cx="1169701" cy="3563378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FE91770-CDBB-4D24-94E5-AD484F36C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9019" y="2526526"/>
            <a:ext cx="10920893" cy="3563377"/>
          </a:xfrm>
          <a:prstGeom prst="rect">
            <a:avLst/>
          </a:prstGeom>
          <a:solidFill>
            <a:schemeClr val="bg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3" name="Symbol zastępczy zawartości 2">
            <a:extLst>
              <a:ext uri="{FF2B5EF4-FFF2-40B4-BE49-F238E27FC236}">
                <a16:creationId xmlns:a16="http://schemas.microsoft.com/office/drawing/2014/main" id="{B38142FE-A7E8-4F73-B249-0D5F1B48CB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80222" y="2607013"/>
            <a:ext cx="6752884" cy="3477428"/>
          </a:xfrm>
        </p:spPr>
      </p:pic>
    </p:spTree>
    <p:extLst>
      <p:ext uri="{BB962C8B-B14F-4D97-AF65-F5344CB8AC3E}">
        <p14:creationId xmlns:p14="http://schemas.microsoft.com/office/powerpoint/2010/main" val="24799626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9DC5A77-10C9-4ECF-B7EB-8D917F3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FFE28B5-FB16-49A9-B851-3C35FAC0C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10905976" cy="16511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E4ED913-F4C7-4DE4-B49C-2DBC233F8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754" y="1087374"/>
            <a:ext cx="8983489" cy="1000978"/>
          </a:xfrm>
        </p:spPr>
        <p:txBody>
          <a:bodyPr>
            <a:normAutofit fontScale="90000"/>
          </a:bodyPr>
          <a:lstStyle/>
          <a:p>
            <a:r>
              <a:rPr lang="pl-PL" sz="4000" b="1" dirty="0">
                <a:latin typeface="Century Gothic" panose="020B0502020202020204" pitchFamily="34" charset="0"/>
              </a:rPr>
              <a:t>Wymagane załączniki – formularz dotyczący pomocy publicznej</a:t>
            </a:r>
            <a:endParaRPr lang="pl-PL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1014442-855A-4E0F-8D09-C314661A4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4533" y="758952"/>
            <a:ext cx="1185379" cy="1651133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B1ABF09-86CF-414E-88A5-2B84CC723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" y="2526526"/>
            <a:ext cx="1169701" cy="3563378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FE91770-CDBB-4D24-94E5-AD484F36C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9019" y="2526526"/>
            <a:ext cx="10920893" cy="3563377"/>
          </a:xfrm>
          <a:prstGeom prst="rect">
            <a:avLst/>
          </a:prstGeom>
          <a:solidFill>
            <a:schemeClr val="bg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3" name="Symbol zastępczy zawartości 2">
            <a:extLst>
              <a:ext uri="{FF2B5EF4-FFF2-40B4-BE49-F238E27FC236}">
                <a16:creationId xmlns:a16="http://schemas.microsoft.com/office/drawing/2014/main" id="{6E88E489-12A1-425E-93CD-8E80C50845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7846" y="2738507"/>
            <a:ext cx="7677793" cy="3127272"/>
          </a:xfrm>
        </p:spPr>
      </p:pic>
    </p:spTree>
    <p:extLst>
      <p:ext uri="{BB962C8B-B14F-4D97-AF65-F5344CB8AC3E}">
        <p14:creationId xmlns:p14="http://schemas.microsoft.com/office/powerpoint/2010/main" val="25215709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9DC5A77-10C9-4ECF-B7EB-8D917F3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FFE28B5-FB16-49A9-B851-3C35FAC0C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10905976" cy="16511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E4ED913-F4C7-4DE4-B49C-2DBC233F8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754" y="1087374"/>
            <a:ext cx="8983489" cy="1000978"/>
          </a:xfrm>
        </p:spPr>
        <p:txBody>
          <a:bodyPr>
            <a:normAutofit fontScale="90000"/>
          </a:bodyPr>
          <a:lstStyle/>
          <a:p>
            <a:r>
              <a:rPr lang="pl-PL" sz="4000" b="1" dirty="0">
                <a:latin typeface="Century Gothic" panose="020B0502020202020204" pitchFamily="34" charset="0"/>
              </a:rPr>
              <a:t>Wymagane załączniki – formularz dotyczący pomocy publicznej</a:t>
            </a:r>
            <a:endParaRPr lang="pl-PL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1014442-855A-4E0F-8D09-C314661A4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4533" y="758952"/>
            <a:ext cx="1185379" cy="1651133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B1ABF09-86CF-414E-88A5-2B84CC723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" y="2526526"/>
            <a:ext cx="1169701" cy="3563378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FE91770-CDBB-4D24-94E5-AD484F36C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9019" y="2526526"/>
            <a:ext cx="10920893" cy="3563377"/>
          </a:xfrm>
          <a:prstGeom prst="rect">
            <a:avLst/>
          </a:prstGeom>
          <a:solidFill>
            <a:schemeClr val="bg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3" name="Symbol zastępczy zawartości 2">
            <a:extLst>
              <a:ext uri="{FF2B5EF4-FFF2-40B4-BE49-F238E27FC236}">
                <a16:creationId xmlns:a16="http://schemas.microsoft.com/office/drawing/2014/main" id="{2BCBC7B2-14FB-45B8-BBBA-A100FDF55A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79923" y="2635898"/>
            <a:ext cx="6536451" cy="3411671"/>
          </a:xfrm>
        </p:spPr>
      </p:pic>
    </p:spTree>
    <p:extLst>
      <p:ext uri="{BB962C8B-B14F-4D97-AF65-F5344CB8AC3E}">
        <p14:creationId xmlns:p14="http://schemas.microsoft.com/office/powerpoint/2010/main" val="15931909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9DC5A77-10C9-4ECF-B7EB-8D917F3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FFE28B5-FB16-49A9-B851-3C35FAC0C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10905976" cy="16511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5" name="Tytuł 4">
            <a:extLst>
              <a:ext uri="{FF2B5EF4-FFF2-40B4-BE49-F238E27FC236}">
                <a16:creationId xmlns:a16="http://schemas.microsoft.com/office/drawing/2014/main" id="{AEAADAB3-8442-46F6-97B8-2FE95C373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754" y="1087374"/>
            <a:ext cx="8983489" cy="1000978"/>
          </a:xfrm>
        </p:spPr>
        <p:txBody>
          <a:bodyPr>
            <a:normAutofit/>
          </a:bodyPr>
          <a:lstStyle/>
          <a:p>
            <a:r>
              <a:rPr lang="pl-PL" b="1" dirty="0">
                <a:latin typeface="Century Gothic" panose="020B0502020202020204" pitchFamily="34" charset="0"/>
              </a:rPr>
              <a:t>Cel programu i budżet realizacji celu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1014442-855A-4E0F-8D09-C314661A4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4533" y="758952"/>
            <a:ext cx="1185379" cy="1651133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B1ABF09-86CF-414E-88A5-2B84CC723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" y="2526526"/>
            <a:ext cx="1169701" cy="3563378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FE91770-CDBB-4D24-94E5-AD484F36C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9019" y="2526526"/>
            <a:ext cx="10920893" cy="3563377"/>
          </a:xfrm>
          <a:prstGeom prst="rect">
            <a:avLst/>
          </a:prstGeom>
          <a:solidFill>
            <a:schemeClr val="bg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1706B4F-DCDD-4D3E-A1DA-B1B0756530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753" y="2535446"/>
            <a:ext cx="8983489" cy="355445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b="1" dirty="0">
                <a:solidFill>
                  <a:schemeClr val="tx1"/>
                </a:solidFill>
                <a:latin typeface="Century Gothic" panose="020B0502020202020204" pitchFamily="34" charset="0"/>
              </a:rPr>
              <a:t>Celem programu jest zwiększenie produkcji energii ze źródeł odnawialnych w sektorze rolniczym.</a:t>
            </a:r>
          </a:p>
          <a:p>
            <a:pPr marL="0" indent="0" algn="just">
              <a:buNone/>
            </a:pPr>
            <a:endParaRPr lang="pl-PL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0" indent="0" algn="just">
              <a:buNone/>
            </a:pPr>
            <a:r>
              <a:rPr lang="pl-PL" dirty="0">
                <a:solidFill>
                  <a:schemeClr val="tx1"/>
                </a:solidFill>
                <a:latin typeface="Century Gothic" panose="020B0502020202020204" pitchFamily="34" charset="0"/>
              </a:rPr>
              <a:t>Budżet na realizację celu programu wynosi do 200 000 tys. zł, w tym:</a:t>
            </a:r>
          </a:p>
          <a:p>
            <a:pPr marL="0" indent="0" algn="just">
              <a:buNone/>
            </a:pPr>
            <a:r>
              <a:rPr lang="pl-PL" dirty="0">
                <a:solidFill>
                  <a:schemeClr val="tx1"/>
                </a:solidFill>
                <a:latin typeface="Century Gothic" panose="020B0502020202020204" pitchFamily="34" charset="0"/>
              </a:rPr>
              <a:t>1) dla bezzwrotnych form dofinansowania – do 153 400 tys. zł</a:t>
            </a:r>
          </a:p>
          <a:p>
            <a:pPr marL="0" indent="0" algn="just">
              <a:buNone/>
            </a:pPr>
            <a:r>
              <a:rPr lang="pl-PL" dirty="0">
                <a:solidFill>
                  <a:schemeClr val="tx1"/>
                </a:solidFill>
                <a:latin typeface="Century Gothic" panose="020B0502020202020204" pitchFamily="34" charset="0"/>
              </a:rPr>
              <a:t>2) dla zwrotnych form dofinansowania – do 46 600 tys. zł (nie dotyczy części Programu wdrażanego przez WFOŚiGW)</a:t>
            </a:r>
          </a:p>
        </p:txBody>
      </p:sp>
    </p:spTree>
    <p:extLst>
      <p:ext uri="{BB962C8B-B14F-4D97-AF65-F5344CB8AC3E}">
        <p14:creationId xmlns:p14="http://schemas.microsoft.com/office/powerpoint/2010/main" val="17056354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9DC5A77-10C9-4ECF-B7EB-8D917F3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FFE28B5-FB16-49A9-B851-3C35FAC0C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10905976" cy="16511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E4ED913-F4C7-4DE4-B49C-2DBC233F8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754" y="1087374"/>
            <a:ext cx="8983489" cy="1000978"/>
          </a:xfrm>
        </p:spPr>
        <p:txBody>
          <a:bodyPr>
            <a:normAutofit fontScale="90000"/>
          </a:bodyPr>
          <a:lstStyle/>
          <a:p>
            <a:r>
              <a:rPr lang="pl-PL" sz="4000" b="1" dirty="0">
                <a:latin typeface="Century Gothic" panose="020B0502020202020204" pitchFamily="34" charset="0"/>
              </a:rPr>
              <a:t>Wymagane załączniki – formularz dotyczący pomocy publicznej</a:t>
            </a:r>
            <a:endParaRPr lang="pl-PL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1014442-855A-4E0F-8D09-C314661A4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4533" y="758952"/>
            <a:ext cx="1185379" cy="1651133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B1ABF09-86CF-414E-88A5-2B84CC723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" y="2526526"/>
            <a:ext cx="1169701" cy="3563378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FE91770-CDBB-4D24-94E5-AD484F36C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9019" y="2526526"/>
            <a:ext cx="10920893" cy="3563377"/>
          </a:xfrm>
          <a:prstGeom prst="rect">
            <a:avLst/>
          </a:prstGeom>
          <a:solidFill>
            <a:schemeClr val="bg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3" name="Symbol zastępczy zawartości 2">
            <a:extLst>
              <a:ext uri="{FF2B5EF4-FFF2-40B4-BE49-F238E27FC236}">
                <a16:creationId xmlns:a16="http://schemas.microsoft.com/office/drawing/2014/main" id="{D7FC8AAB-8176-4B69-89A5-B62836A4D7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20480" y="2597285"/>
            <a:ext cx="7680102" cy="3492617"/>
          </a:xfrm>
        </p:spPr>
      </p:pic>
    </p:spTree>
    <p:extLst>
      <p:ext uri="{BB962C8B-B14F-4D97-AF65-F5344CB8AC3E}">
        <p14:creationId xmlns:p14="http://schemas.microsoft.com/office/powerpoint/2010/main" val="41166446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9DC5A77-10C9-4ECF-B7EB-8D917F3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FFE28B5-FB16-49A9-B851-3C35FAC0C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10905976" cy="16511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E4ED913-F4C7-4DE4-B49C-2DBC233F8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754" y="1087374"/>
            <a:ext cx="8983489" cy="1000978"/>
          </a:xfrm>
        </p:spPr>
        <p:txBody>
          <a:bodyPr>
            <a:normAutofit fontScale="90000"/>
          </a:bodyPr>
          <a:lstStyle/>
          <a:p>
            <a:r>
              <a:rPr lang="pl-PL" sz="4000" b="1" dirty="0">
                <a:latin typeface="Century Gothic" panose="020B0502020202020204" pitchFamily="34" charset="0"/>
              </a:rPr>
              <a:t>Wymagane załączniki – formularz dotyczący pomocy publicznej</a:t>
            </a:r>
            <a:endParaRPr lang="pl-PL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1014442-855A-4E0F-8D09-C314661A4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4533" y="758952"/>
            <a:ext cx="1185379" cy="1651133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B1ABF09-86CF-414E-88A5-2B84CC723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" y="2526526"/>
            <a:ext cx="1169701" cy="3563378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FE91770-CDBB-4D24-94E5-AD484F36C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9019" y="2526526"/>
            <a:ext cx="10920893" cy="3563377"/>
          </a:xfrm>
          <a:prstGeom prst="rect">
            <a:avLst/>
          </a:prstGeom>
          <a:solidFill>
            <a:schemeClr val="bg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3" name="Symbol zastępczy zawartości 2">
            <a:extLst>
              <a:ext uri="{FF2B5EF4-FFF2-40B4-BE49-F238E27FC236}">
                <a16:creationId xmlns:a16="http://schemas.microsoft.com/office/drawing/2014/main" id="{C1165AEC-234A-4069-A069-254D65D98A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82286" y="2928026"/>
            <a:ext cx="8681837" cy="2529192"/>
          </a:xfrm>
        </p:spPr>
      </p:pic>
    </p:spTree>
    <p:extLst>
      <p:ext uri="{BB962C8B-B14F-4D97-AF65-F5344CB8AC3E}">
        <p14:creationId xmlns:p14="http://schemas.microsoft.com/office/powerpoint/2010/main" val="6315172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9DC5A77-10C9-4ECF-B7EB-8D917F3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FFE28B5-FB16-49A9-B851-3C35FAC0C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10905976" cy="16511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E4ED913-F4C7-4DE4-B49C-2DBC233F8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754" y="1087374"/>
            <a:ext cx="8983489" cy="1000978"/>
          </a:xfrm>
        </p:spPr>
        <p:txBody>
          <a:bodyPr>
            <a:normAutofit fontScale="90000"/>
          </a:bodyPr>
          <a:lstStyle/>
          <a:p>
            <a:r>
              <a:rPr lang="pl-PL" sz="4000" b="1" dirty="0">
                <a:latin typeface="Century Gothic" panose="020B0502020202020204" pitchFamily="34" charset="0"/>
              </a:rPr>
              <a:t>Wymagane załączniki – formularz dotyczący pomocy publicznej</a:t>
            </a:r>
            <a:endParaRPr lang="pl-PL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1014442-855A-4E0F-8D09-C314661A4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4533" y="758952"/>
            <a:ext cx="1185379" cy="1651133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B1ABF09-86CF-414E-88A5-2B84CC723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" y="2526526"/>
            <a:ext cx="1169701" cy="3563378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FE91770-CDBB-4D24-94E5-AD484F36C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9019" y="2526526"/>
            <a:ext cx="10920893" cy="3563377"/>
          </a:xfrm>
          <a:prstGeom prst="rect">
            <a:avLst/>
          </a:prstGeom>
          <a:solidFill>
            <a:schemeClr val="bg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3" name="Symbol zastępczy zawartości 2">
            <a:extLst>
              <a:ext uri="{FF2B5EF4-FFF2-40B4-BE49-F238E27FC236}">
                <a16:creationId xmlns:a16="http://schemas.microsoft.com/office/drawing/2014/main" id="{199D4D5F-501B-454A-A6D4-D54853FF1D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33732" y="2526526"/>
            <a:ext cx="6517532" cy="3873189"/>
          </a:xfrm>
        </p:spPr>
      </p:pic>
    </p:spTree>
    <p:extLst>
      <p:ext uri="{BB962C8B-B14F-4D97-AF65-F5344CB8AC3E}">
        <p14:creationId xmlns:p14="http://schemas.microsoft.com/office/powerpoint/2010/main" val="23470163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9DC5A77-10C9-4ECF-B7EB-8D917F3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FFE28B5-FB16-49A9-B851-3C35FAC0C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10905976" cy="16511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E4ED913-F4C7-4DE4-B49C-2DBC233F8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754" y="1087374"/>
            <a:ext cx="8983489" cy="1000978"/>
          </a:xfrm>
        </p:spPr>
        <p:txBody>
          <a:bodyPr>
            <a:normAutofit fontScale="90000"/>
          </a:bodyPr>
          <a:lstStyle/>
          <a:p>
            <a:r>
              <a:rPr lang="pl-PL" sz="4000" b="1" dirty="0">
                <a:latin typeface="Century Gothic" panose="020B0502020202020204" pitchFamily="34" charset="0"/>
              </a:rPr>
              <a:t>Wymagane załączniki – formularz dotyczący pomocy publicznej</a:t>
            </a:r>
            <a:endParaRPr lang="pl-PL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1014442-855A-4E0F-8D09-C314661A4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4533" y="758952"/>
            <a:ext cx="1185379" cy="1651133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B1ABF09-86CF-414E-88A5-2B84CC723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" y="2526526"/>
            <a:ext cx="1169701" cy="3563378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FE91770-CDBB-4D24-94E5-AD484F36C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9019" y="2526526"/>
            <a:ext cx="10920893" cy="3563377"/>
          </a:xfrm>
          <a:prstGeom prst="rect">
            <a:avLst/>
          </a:prstGeom>
          <a:solidFill>
            <a:schemeClr val="bg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3" name="Symbol zastępczy zawartości 2">
            <a:extLst>
              <a:ext uri="{FF2B5EF4-FFF2-40B4-BE49-F238E27FC236}">
                <a16:creationId xmlns:a16="http://schemas.microsoft.com/office/drawing/2014/main" id="{B80F2B1D-767B-48C6-B95A-C707A76D41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43041" y="2465316"/>
            <a:ext cx="6482908" cy="3965199"/>
          </a:xfrm>
        </p:spPr>
      </p:pic>
    </p:spTree>
    <p:extLst>
      <p:ext uri="{BB962C8B-B14F-4D97-AF65-F5344CB8AC3E}">
        <p14:creationId xmlns:p14="http://schemas.microsoft.com/office/powerpoint/2010/main" val="27233377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9DC5A77-10C9-4ECF-B7EB-8D917F3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FFE28B5-FB16-49A9-B851-3C35FAC0C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10905976" cy="16511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E4ED913-F4C7-4DE4-B49C-2DBC233F8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754" y="1087374"/>
            <a:ext cx="8983489" cy="1000978"/>
          </a:xfrm>
        </p:spPr>
        <p:txBody>
          <a:bodyPr>
            <a:normAutofit fontScale="90000"/>
          </a:bodyPr>
          <a:lstStyle/>
          <a:p>
            <a:r>
              <a:rPr lang="pl-PL" sz="4000" b="1" dirty="0">
                <a:latin typeface="Century Gothic" panose="020B0502020202020204" pitchFamily="34" charset="0"/>
              </a:rPr>
              <a:t>Wymagane załączniki – formularz dotyczący pomocy publicznej</a:t>
            </a:r>
            <a:endParaRPr lang="pl-PL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1014442-855A-4E0F-8D09-C314661A4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4533" y="758952"/>
            <a:ext cx="1185379" cy="1651133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B1ABF09-86CF-414E-88A5-2B84CC723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" y="2526526"/>
            <a:ext cx="1169701" cy="3563378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FE91770-CDBB-4D24-94E5-AD484F36C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9019" y="2526526"/>
            <a:ext cx="10920893" cy="3563377"/>
          </a:xfrm>
          <a:prstGeom prst="rect">
            <a:avLst/>
          </a:prstGeom>
          <a:solidFill>
            <a:schemeClr val="bg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3" name="Symbol zastępczy zawartości 2">
            <a:extLst>
              <a:ext uri="{FF2B5EF4-FFF2-40B4-BE49-F238E27FC236}">
                <a16:creationId xmlns:a16="http://schemas.microsoft.com/office/drawing/2014/main" id="{3AAA5BB3-0DCE-4543-AABE-D5AA290CCD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80417" y="3169037"/>
            <a:ext cx="8203826" cy="1701031"/>
          </a:xfrm>
        </p:spPr>
      </p:pic>
    </p:spTree>
    <p:extLst>
      <p:ext uri="{BB962C8B-B14F-4D97-AF65-F5344CB8AC3E}">
        <p14:creationId xmlns:p14="http://schemas.microsoft.com/office/powerpoint/2010/main" val="17854966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9DC5A77-10C9-4ECF-B7EB-8D917F3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FFE28B5-FB16-49A9-B851-3C35FAC0C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10905976" cy="16511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E4ED913-F4C7-4DE4-B49C-2DBC233F8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754" y="1087374"/>
            <a:ext cx="8983489" cy="1000978"/>
          </a:xfrm>
        </p:spPr>
        <p:txBody>
          <a:bodyPr>
            <a:normAutofit fontScale="90000"/>
          </a:bodyPr>
          <a:lstStyle/>
          <a:p>
            <a:r>
              <a:rPr lang="pl-PL" sz="4000" b="1" dirty="0">
                <a:latin typeface="Century Gothic" panose="020B0502020202020204" pitchFamily="34" charset="0"/>
              </a:rPr>
              <a:t>Wymagane załączniki – formularz dotyczący pomocy publicznej</a:t>
            </a:r>
            <a:endParaRPr lang="pl-PL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1014442-855A-4E0F-8D09-C314661A4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4533" y="758952"/>
            <a:ext cx="1185379" cy="1651133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B1ABF09-86CF-414E-88A5-2B84CC723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" y="2526526"/>
            <a:ext cx="1169701" cy="3563378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FE91770-CDBB-4D24-94E5-AD484F36C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9019" y="2526526"/>
            <a:ext cx="10920893" cy="3563377"/>
          </a:xfrm>
          <a:prstGeom prst="rect">
            <a:avLst/>
          </a:prstGeom>
          <a:solidFill>
            <a:schemeClr val="bg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3" name="Symbol zastępczy zawartości 2">
            <a:extLst>
              <a:ext uri="{FF2B5EF4-FFF2-40B4-BE49-F238E27FC236}">
                <a16:creationId xmlns:a16="http://schemas.microsoft.com/office/drawing/2014/main" id="{9ADF1483-B744-42E2-B3FC-6CE6BA0FAE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79923" y="2807363"/>
            <a:ext cx="7005522" cy="3282540"/>
          </a:xfrm>
        </p:spPr>
      </p:pic>
    </p:spTree>
    <p:extLst>
      <p:ext uri="{BB962C8B-B14F-4D97-AF65-F5344CB8AC3E}">
        <p14:creationId xmlns:p14="http://schemas.microsoft.com/office/powerpoint/2010/main" val="31965700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9DC5A77-10C9-4ECF-B7EB-8D917F3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FFE28B5-FB16-49A9-B851-3C35FAC0C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10905976" cy="16511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E4ED913-F4C7-4DE4-B49C-2DBC233F8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754" y="1087374"/>
            <a:ext cx="8983489" cy="1000978"/>
          </a:xfrm>
        </p:spPr>
        <p:txBody>
          <a:bodyPr>
            <a:normAutofit fontScale="90000"/>
          </a:bodyPr>
          <a:lstStyle/>
          <a:p>
            <a:r>
              <a:rPr lang="pl-PL" sz="4000" b="1" dirty="0">
                <a:latin typeface="Century Gothic" panose="020B0502020202020204" pitchFamily="34" charset="0"/>
              </a:rPr>
              <a:t>Wymagane załączniki – formularz dotyczący pomocy publicznej</a:t>
            </a:r>
            <a:endParaRPr lang="pl-PL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1014442-855A-4E0F-8D09-C314661A4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4533" y="758952"/>
            <a:ext cx="1185379" cy="1651133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B1ABF09-86CF-414E-88A5-2B84CC723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" y="2526526"/>
            <a:ext cx="1169701" cy="3563378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FE91770-CDBB-4D24-94E5-AD484F36C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9019" y="2526526"/>
            <a:ext cx="10920893" cy="3563377"/>
          </a:xfrm>
          <a:prstGeom prst="rect">
            <a:avLst/>
          </a:prstGeom>
          <a:solidFill>
            <a:schemeClr val="bg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3" name="Symbol zastępczy zawartości 2">
            <a:extLst>
              <a:ext uri="{FF2B5EF4-FFF2-40B4-BE49-F238E27FC236}">
                <a16:creationId xmlns:a16="http://schemas.microsoft.com/office/drawing/2014/main" id="{8B9826EB-DAC0-4BBD-900A-AE155B61AD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95692" y="2535238"/>
            <a:ext cx="6137414" cy="3554412"/>
          </a:xfrm>
        </p:spPr>
      </p:pic>
    </p:spTree>
    <p:extLst>
      <p:ext uri="{BB962C8B-B14F-4D97-AF65-F5344CB8AC3E}">
        <p14:creationId xmlns:p14="http://schemas.microsoft.com/office/powerpoint/2010/main" val="611199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9DC5A77-10C9-4ECF-B7EB-8D917F3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FFE28B5-FB16-49A9-B851-3C35FAC0C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10905976" cy="16511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E4ED913-F4C7-4DE4-B49C-2DBC233F8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754" y="1087374"/>
            <a:ext cx="8983489" cy="1000978"/>
          </a:xfrm>
        </p:spPr>
        <p:txBody>
          <a:bodyPr>
            <a:normAutofit fontScale="90000"/>
          </a:bodyPr>
          <a:lstStyle/>
          <a:p>
            <a:r>
              <a:rPr lang="pl-PL" sz="4000" b="1" dirty="0">
                <a:latin typeface="Century Gothic" panose="020B0502020202020204" pitchFamily="34" charset="0"/>
              </a:rPr>
              <a:t>Wymagane załączniki – formularz dotyczący pomocy publicznej</a:t>
            </a:r>
            <a:endParaRPr lang="pl-PL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1014442-855A-4E0F-8D09-C314661A4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4533" y="758952"/>
            <a:ext cx="1185379" cy="1651133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B1ABF09-86CF-414E-88A5-2B84CC723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" y="2526526"/>
            <a:ext cx="1169701" cy="3563378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FE91770-CDBB-4D24-94E5-AD484F36C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9019" y="2526526"/>
            <a:ext cx="10920893" cy="3563377"/>
          </a:xfrm>
          <a:prstGeom prst="rect">
            <a:avLst/>
          </a:prstGeom>
          <a:solidFill>
            <a:schemeClr val="bg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3" name="Symbol zastępczy zawartości 2">
            <a:extLst>
              <a:ext uri="{FF2B5EF4-FFF2-40B4-BE49-F238E27FC236}">
                <a16:creationId xmlns:a16="http://schemas.microsoft.com/office/drawing/2014/main" id="{69696AE8-4A69-4343-AC20-F3C7961F1B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06485" y="2747967"/>
            <a:ext cx="6439458" cy="1076953"/>
          </a:xfr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D89CB518-4A94-4EA0-91CB-59EC5FEFAE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6485" y="4019032"/>
            <a:ext cx="6439458" cy="1630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9373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F1D7602-6D2D-46C2-A7B2-434F3678DC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5539253-EA7C-41D9-9930-0923683AA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58952"/>
            <a:ext cx="1219810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822626C-5B05-4E95-A6B4-F417C84D7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1123837"/>
            <a:ext cx="3073914" cy="4601183"/>
          </a:xfrm>
        </p:spPr>
        <p:txBody>
          <a:bodyPr>
            <a:normAutofit/>
          </a:bodyPr>
          <a:lstStyle/>
          <a:p>
            <a:pPr algn="r"/>
            <a:r>
              <a:rPr lang="pl-PL" sz="4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Kontakt</a:t>
            </a:r>
            <a:r>
              <a:rPr lang="pl-PL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D89589C-2C90-4407-A995-05EC3DD7AB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55480" y="2085681"/>
            <a:ext cx="0" cy="2686639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31F6E6D-6797-4CE8-B9D6-513C225BBA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3580" y="864108"/>
            <a:ext cx="6144367" cy="51206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600" b="1" dirty="0">
                <a:latin typeface="Century Gothic" panose="020B0502020202020204" pitchFamily="34" charset="0"/>
              </a:rPr>
              <a:t>Anna Romanowska</a:t>
            </a:r>
          </a:p>
          <a:p>
            <a:pPr marL="0" indent="0">
              <a:buNone/>
            </a:pPr>
            <a:r>
              <a:rPr lang="pl-PL" sz="1600" dirty="0">
                <a:latin typeface="Century Gothic" panose="020B0502020202020204" pitchFamily="34" charset="0"/>
              </a:rPr>
              <a:t>tel. 61 845 62 71</a:t>
            </a:r>
          </a:p>
          <a:p>
            <a:pPr marL="0" indent="0">
              <a:buNone/>
            </a:pPr>
            <a:r>
              <a:rPr lang="pl-PL" sz="1600" dirty="0">
                <a:latin typeface="Century Gothic" panose="020B0502020202020204" pitchFamily="34" charset="0"/>
              </a:rPr>
              <a:t>aromanowska@wfosgw.poznan.pl</a:t>
            </a:r>
          </a:p>
          <a:p>
            <a:pPr marL="0" indent="0">
              <a:buNone/>
            </a:pPr>
            <a:endParaRPr lang="pl-PL" sz="16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pl-PL" sz="1600" b="1" dirty="0">
                <a:latin typeface="Century Gothic" panose="020B0502020202020204" pitchFamily="34" charset="0"/>
              </a:rPr>
              <a:t>Agnieszka Chatłas</a:t>
            </a:r>
          </a:p>
          <a:p>
            <a:pPr marL="0" indent="0">
              <a:buNone/>
            </a:pPr>
            <a:r>
              <a:rPr lang="pl-PL" sz="1600" dirty="0">
                <a:latin typeface="Century Gothic" panose="020B0502020202020204" pitchFamily="34" charset="0"/>
              </a:rPr>
              <a:t>tel. 61 845 62 96</a:t>
            </a:r>
          </a:p>
          <a:p>
            <a:pPr marL="0" indent="0">
              <a:buNone/>
            </a:pPr>
            <a:r>
              <a:rPr lang="pl-PL" sz="1600" dirty="0">
                <a:latin typeface="Century Gothic" panose="020B0502020202020204" pitchFamily="34" charset="0"/>
              </a:rPr>
              <a:t>agnieszka.chatlas@wfosgw.poznan.pl</a:t>
            </a:r>
          </a:p>
          <a:p>
            <a:pPr marL="0" indent="0">
              <a:buNone/>
            </a:pPr>
            <a:endParaRPr lang="pl-PL" sz="16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pl-PL" sz="1600" b="1" dirty="0">
                <a:latin typeface="Century Gothic" panose="020B0502020202020204" pitchFamily="34" charset="0"/>
              </a:rPr>
              <a:t>Paweł Stanek</a:t>
            </a:r>
          </a:p>
          <a:p>
            <a:pPr marL="0" indent="0">
              <a:buNone/>
            </a:pPr>
            <a:r>
              <a:rPr lang="pl-PL" sz="1600" dirty="0">
                <a:latin typeface="Century Gothic" panose="020B0502020202020204" pitchFamily="34" charset="0"/>
              </a:rPr>
              <a:t>tel. 61 845 62 16</a:t>
            </a:r>
          </a:p>
          <a:p>
            <a:pPr marL="0" indent="0">
              <a:buNone/>
            </a:pPr>
            <a:r>
              <a:rPr lang="pl-PL" sz="1600" dirty="0">
                <a:latin typeface="Century Gothic" panose="020B0502020202020204" pitchFamily="34" charset="0"/>
              </a:rPr>
              <a:t>pawel.stanek@wfosgw.poznan.pl</a:t>
            </a:r>
          </a:p>
        </p:txBody>
      </p:sp>
    </p:spTree>
    <p:extLst>
      <p:ext uri="{BB962C8B-B14F-4D97-AF65-F5344CB8AC3E}">
        <p14:creationId xmlns:p14="http://schemas.microsoft.com/office/powerpoint/2010/main" val="34213429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4F56BFEC-E043-44A7-96FC-2E5054AFBE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FA68C2E-132E-4499-B9C7-21491AEAD6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7552943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620430E3-498B-43D2-AEC9-097B3C1265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6068070" cy="3255264"/>
          </a:xfrm>
        </p:spPr>
        <p:txBody>
          <a:bodyPr>
            <a:normAutofit/>
          </a:bodyPr>
          <a:lstStyle/>
          <a:p>
            <a:r>
              <a:rPr lang="pl-PL" sz="4400" b="1" dirty="0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cs typeface="Calibri" panose="020F0502020204030204" pitchFamily="34" charset="0"/>
              </a:rPr>
              <a:t>NABÓR WNIOSKÓW NA PRZEDSIĘWZIĘCIA</a:t>
            </a:r>
            <a:br>
              <a:rPr lang="pl-PL" sz="4400" b="1" dirty="0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cs typeface="Calibri" panose="020F0502020204030204" pitchFamily="34" charset="0"/>
              </a:rPr>
            </a:br>
            <a:r>
              <a:rPr lang="pl-PL" sz="4400" b="1" dirty="0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cs typeface="Calibri" panose="020F0502020204030204" pitchFamily="34" charset="0"/>
              </a:rPr>
              <a:t>Z ZAKRESU OZE </a:t>
            </a:r>
            <a:br>
              <a:rPr lang="pl-PL" sz="4400" b="1" dirty="0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cs typeface="Calibri" panose="020F0502020204030204" pitchFamily="34" charset="0"/>
              </a:rPr>
            </a:br>
            <a:r>
              <a:rPr lang="pl-PL" sz="4400" b="1" dirty="0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cs typeface="Calibri" panose="020F0502020204030204" pitchFamily="34" charset="0"/>
              </a:rPr>
              <a:t>I ELEKTROMOBILNOŚCI</a:t>
            </a:r>
            <a:endParaRPr lang="pl-PL" sz="4400" dirty="0">
              <a:latin typeface="Century Gothic" panose="020B0502020202020204" pitchFamily="34" charset="0"/>
            </a:endParaRP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AA66EBA6-0779-4B07-B6C6-940FE0D5B9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37574" y="2508488"/>
            <a:ext cx="3458249" cy="1832872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4B2962F9-31F1-4BD2-8159-B23ECF727C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2262146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11">
            <a:extLst>
              <a:ext uri="{FF2B5EF4-FFF2-40B4-BE49-F238E27FC236}">
                <a16:creationId xmlns:a16="http://schemas.microsoft.com/office/drawing/2014/main" id="{29DC5A77-10C9-4ECF-B7EB-8D917F3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2FFE28B5-FB16-49A9-B851-3C35FAC0C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10905976" cy="16511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6" name="Tytuł 5">
            <a:extLst>
              <a:ext uri="{FF2B5EF4-FFF2-40B4-BE49-F238E27FC236}">
                <a16:creationId xmlns:a16="http://schemas.microsoft.com/office/drawing/2014/main" id="{13146E88-8E50-4378-867C-3EECF429C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754" y="1087374"/>
            <a:ext cx="8983489" cy="1000978"/>
          </a:xfrm>
        </p:spPr>
        <p:txBody>
          <a:bodyPr>
            <a:normAutofit/>
          </a:bodyPr>
          <a:lstStyle/>
          <a:p>
            <a:r>
              <a:rPr lang="pl-PL" sz="4000" b="1" dirty="0">
                <a:latin typeface="Century Gothic" panose="020B0502020202020204" pitchFamily="34" charset="0"/>
              </a:rPr>
              <a:t>Beneficjenci programu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1014442-855A-4E0F-8D09-C314661A4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4533" y="758952"/>
            <a:ext cx="1185379" cy="1651133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B1ABF09-86CF-414E-88A5-2B84CC723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" y="2526526"/>
            <a:ext cx="1169701" cy="3563378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FE91770-CDBB-4D24-94E5-AD484F36C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9019" y="2526526"/>
            <a:ext cx="10920893" cy="3563377"/>
          </a:xfrm>
          <a:prstGeom prst="rect">
            <a:avLst/>
          </a:prstGeom>
          <a:solidFill>
            <a:schemeClr val="bg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7" name="Symbol zastępczy zawartości 6">
            <a:extLst>
              <a:ext uri="{FF2B5EF4-FFF2-40B4-BE49-F238E27FC236}">
                <a16:creationId xmlns:a16="http://schemas.microsoft.com/office/drawing/2014/main" id="{227D4C93-0124-477C-8D8E-6EB05FBCD2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753" y="2535446"/>
            <a:ext cx="8983489" cy="35544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500" b="1" dirty="0">
                <a:solidFill>
                  <a:schemeClr val="tx1"/>
                </a:solidFill>
                <a:latin typeface="Century Gothic" panose="020B0502020202020204" pitchFamily="34" charset="0"/>
              </a:rPr>
              <a:t>Beneficjentem końcowym programu jest:</a:t>
            </a:r>
          </a:p>
          <a:p>
            <a:pPr marL="0" indent="0" algn="just">
              <a:buNone/>
            </a:pPr>
            <a:r>
              <a:rPr lang="pl-PL" sz="1500" b="1" dirty="0">
                <a:solidFill>
                  <a:schemeClr val="tx1"/>
                </a:solidFill>
                <a:latin typeface="Century Gothic" panose="020B0502020202020204" pitchFamily="34" charset="0"/>
              </a:rPr>
              <a:t>a) </a:t>
            </a:r>
            <a:r>
              <a:rPr lang="pl-PL" sz="1500" dirty="0">
                <a:solidFill>
                  <a:schemeClr val="tx1"/>
                </a:solidFill>
                <a:latin typeface="Century Gothic" panose="020B0502020202020204" pitchFamily="34" charset="0"/>
              </a:rPr>
              <a:t>Osoba fizyczna będąca właścicielem lub dzierżawcą nieruchomości rolnych, których łączna powierzchnia użytków rolnych zawiera się w przedziale od 1 ha do 300 ha oraz co najmniej rok przed złożeniem wniosku prowadząca osobiście gospodarstwo rolne.</a:t>
            </a:r>
          </a:p>
          <a:p>
            <a:pPr marL="0" indent="0" algn="just">
              <a:buNone/>
            </a:pPr>
            <a:r>
              <a:rPr lang="pl-PL" sz="1500" b="1" dirty="0">
                <a:solidFill>
                  <a:schemeClr val="tx1"/>
                </a:solidFill>
                <a:latin typeface="Century Gothic" panose="020B0502020202020204" pitchFamily="34" charset="0"/>
              </a:rPr>
              <a:t>b) </a:t>
            </a:r>
            <a:r>
              <a:rPr lang="pl-PL" sz="1500" dirty="0">
                <a:solidFill>
                  <a:schemeClr val="tx1"/>
                </a:solidFill>
                <a:latin typeface="Century Gothic" panose="020B0502020202020204" pitchFamily="34" charset="0"/>
              </a:rPr>
              <a:t>Osoba prawna będąca właścicielem lub dzierżawcą nieruchomości rolnych, których łączna powierzchnia użytków rolnych zawiera się w przedziale od 1 ha do 300 ha oraz co najmniej rok przed złożeniem wniosku o udzielenie dofinansowania prowadząca działalność rolniczą lub działalność gospodarczą w zakresie usług rolniczych (główny przedmiot działalności wnioskodawcy wskazany w odpowiednim rejestrze przedmiot działalności przedsiębiorstwa stanowi kod PKD: 01.61.Z, 01.62.Z (z wyłączeniem prowadzenia schronisk dla zwierząt gospodarskich oraz podkuwania koni) lub 01.63.Z).</a:t>
            </a:r>
          </a:p>
        </p:txBody>
      </p:sp>
    </p:spTree>
    <p:extLst>
      <p:ext uri="{BB962C8B-B14F-4D97-AF65-F5344CB8AC3E}">
        <p14:creationId xmlns:p14="http://schemas.microsoft.com/office/powerpoint/2010/main" val="21821690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9DC5A77-10C9-4ECF-B7EB-8D917F3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FE28B5-FB16-49A9-B851-3C35FAC0C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10905976" cy="16511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F2ED810-2174-4705-90F2-78DE6AF0D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754" y="1087374"/>
            <a:ext cx="8983489" cy="1000978"/>
          </a:xfrm>
        </p:spPr>
        <p:txBody>
          <a:bodyPr>
            <a:normAutofit/>
          </a:bodyPr>
          <a:lstStyle/>
          <a:p>
            <a:r>
              <a:rPr lang="pl-PL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Wnioskodawcy</a:t>
            </a:r>
            <a:endParaRPr lang="pl-PL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1014442-855A-4E0F-8D09-C314661A4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4533" y="758952"/>
            <a:ext cx="1185379" cy="1651133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B1ABF09-86CF-414E-88A5-2B84CC723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" y="2526526"/>
            <a:ext cx="1169701" cy="3563378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FE91770-CDBB-4D24-94E5-AD484F36C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9019" y="2526526"/>
            <a:ext cx="10920893" cy="3563377"/>
          </a:xfrm>
          <a:prstGeom prst="rect">
            <a:avLst/>
          </a:prstGeom>
          <a:solidFill>
            <a:schemeClr val="bg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F0F5009-C3EB-4C0D-BFB8-0B1F67B23F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753" y="2535446"/>
            <a:ext cx="8983489" cy="355445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1800" b="1" u="sng" dirty="0">
                <a:latin typeface="Century Gothic" panose="020B0502020202020204" pitchFamily="34" charset="0"/>
              </a:rPr>
              <a:t>Nabór adresowany jest do: </a:t>
            </a:r>
          </a:p>
          <a:p>
            <a:pPr marL="514350" indent="-514350" algn="just">
              <a:buAutoNum type="arabicParenR"/>
            </a:pPr>
            <a:r>
              <a:rPr lang="pl-PL" sz="1800" dirty="0">
                <a:latin typeface="Century Gothic" panose="020B0502020202020204" pitchFamily="34" charset="0"/>
              </a:rPr>
              <a:t>jednostek samorządu terytorialnego i ich związków,</a:t>
            </a:r>
          </a:p>
          <a:p>
            <a:pPr marL="514350" indent="-514350" algn="just">
              <a:buAutoNum type="arabicParenR"/>
            </a:pPr>
            <a:r>
              <a:rPr lang="pl-PL" sz="1800" dirty="0">
                <a:latin typeface="Century Gothic" panose="020B0502020202020204" pitchFamily="34" charset="0"/>
              </a:rPr>
              <a:t>podmiotów posiadających osobowość prawną,</a:t>
            </a:r>
          </a:p>
          <a:p>
            <a:pPr marL="0" indent="0" algn="just">
              <a:buNone/>
            </a:pPr>
            <a:r>
              <a:rPr lang="pl-PL" sz="1800" dirty="0">
                <a:latin typeface="Century Gothic" panose="020B0502020202020204" pitchFamily="34" charset="0"/>
              </a:rPr>
              <a:t>zwanych dalej „Wnioskodawcami”, ubiegających się o pomoc finansową dla przedsięwzięć realizowanych w roku 2022 oraz w latach następnych na terenie województwa wielkopolskiego.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04A657B-CA8E-F29E-7404-CF389349D8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6845" y="459494"/>
            <a:ext cx="2075952" cy="2075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8631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9DC5A77-10C9-4ECF-B7EB-8D917F3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FE28B5-FB16-49A9-B851-3C35FAC0C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10905976" cy="16511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AE7C5038-92FA-416B-A333-B64AF4167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754" y="1087374"/>
            <a:ext cx="8983489" cy="1000978"/>
          </a:xfrm>
        </p:spPr>
        <p:txBody>
          <a:bodyPr>
            <a:normAutofit/>
          </a:bodyPr>
          <a:lstStyle/>
          <a:p>
            <a:r>
              <a:rPr lang="pl-PL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Postanowienia ogólne</a:t>
            </a:r>
            <a:endParaRPr lang="pl-PL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1014442-855A-4E0F-8D09-C314661A4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4533" y="758952"/>
            <a:ext cx="1185379" cy="1651133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B1ABF09-86CF-414E-88A5-2B84CC723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" y="2526526"/>
            <a:ext cx="1169701" cy="3563378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FE91770-CDBB-4D24-94E5-AD484F36C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9019" y="2526526"/>
            <a:ext cx="10920893" cy="3563377"/>
          </a:xfrm>
          <a:prstGeom prst="rect">
            <a:avLst/>
          </a:prstGeom>
          <a:solidFill>
            <a:schemeClr val="bg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934EA05-B9F6-497C-87AE-B6E3A48CF8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9018" y="2535446"/>
            <a:ext cx="9305225" cy="355445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1800" b="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Nabór Wniosków o pomoc finansową ze środków Funduszu, dotyczy przedsięwzięć związanych z efektywnością energetyczną i ochroną powietrza, zgodnych z Listą Przedsięwzięć Priorytetowych: </a:t>
            </a:r>
          </a:p>
          <a:p>
            <a:pPr marL="0" indent="0" algn="just">
              <a:buNone/>
            </a:pPr>
            <a:r>
              <a:rPr lang="pl-PL" sz="1800" b="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III.2. Zwiększanie udziału energii pozyskiwanej z odnawialnych źródeł w bilansie energetycznym regionu oraz wspieranie systemów magazynowania energii; </a:t>
            </a:r>
          </a:p>
          <a:p>
            <a:pPr marL="0" indent="0" algn="just">
              <a:buNone/>
            </a:pPr>
            <a:r>
              <a:rPr lang="pl-PL" sz="1800" b="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III.3. Wdrażanie działań w zakresie oszczędności energii i poprawy efektywności energetycznej oraz wspieranie ekologicznych form transportu. </a:t>
            </a:r>
            <a:endParaRPr lang="pl-PL" sz="1800" dirty="0">
              <a:latin typeface="Century Gothic" panose="020B050202020202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pl-PL" sz="2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9645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9DC5A77-10C9-4ECF-B7EB-8D917F3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FE28B5-FB16-49A9-B851-3C35FAC0C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10905976" cy="16511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AE7C5038-92FA-416B-A333-B64AF4167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754" y="1087374"/>
            <a:ext cx="8983489" cy="1000978"/>
          </a:xfrm>
        </p:spPr>
        <p:txBody>
          <a:bodyPr>
            <a:normAutofit fontScale="90000"/>
          </a:bodyPr>
          <a:lstStyle/>
          <a:p>
            <a:r>
              <a:rPr lang="pl-PL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Pomoc finansowa może być udzielona wyłącznie na przedsięwzięcie, które:</a:t>
            </a:r>
            <a:endParaRPr lang="pl-PL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1014442-855A-4E0F-8D09-C314661A4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4533" y="758952"/>
            <a:ext cx="1185379" cy="1651133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B1ABF09-86CF-414E-88A5-2B84CC723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" y="2526526"/>
            <a:ext cx="1169701" cy="3563378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FE91770-CDBB-4D24-94E5-AD484F36C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9019" y="2526526"/>
            <a:ext cx="10920893" cy="3563377"/>
          </a:xfrm>
          <a:prstGeom prst="rect">
            <a:avLst/>
          </a:prstGeom>
          <a:solidFill>
            <a:schemeClr val="bg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graphicFrame>
        <p:nvGraphicFramePr>
          <p:cNvPr id="12" name="Symbol zastępczy zawartości 2">
            <a:extLst>
              <a:ext uri="{FF2B5EF4-FFF2-40B4-BE49-F238E27FC236}">
                <a16:creationId xmlns:a16="http://schemas.microsoft.com/office/drawing/2014/main" id="{133B3C8F-5683-D69E-1079-C190C28F547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8891746"/>
              </p:ext>
            </p:extLst>
          </p:nvPr>
        </p:nvGraphicFramePr>
        <p:xfrm>
          <a:off x="1279018" y="2526526"/>
          <a:ext cx="9305225" cy="35725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610733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6BAED5F-8A9B-330B-16AF-F064C7A7D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Postanowienia ogólne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4926167-1B38-E7D7-272C-148694F4F3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pl-PL" sz="1700" dirty="0">
              <a:latin typeface="Century Gothic" panose="020B0502020202020204" pitchFamily="3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pl-PL" sz="1700" b="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Beneficjent zobowiązany jest do zapewnienia trwałości przedsięwzięcia rozumianej jako utrzymanie przedsięwzięcia oraz niepoddanie go istotnej modyfikacji mogącej wpłynąć negatywnie na Efekt ekologiczny przez okres wskazany w Umowie, jednak nie krótszy niż 3 lata od daty potwierdzenia osiągnięcia Efektu ekologicznego.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l-PL" sz="1700" b="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Dokument potwierdzający uzyskanie Efektu ekologicznego należy dostarczyć Funduszowi w ciągu 2 lat od zakończenia przedsięwzięcia, rozumianego jako osiągnięcie Efektu rzeczowego, potwierdzonego protokołem odbioru końcowego lub równoważnym dokumentem. </a:t>
            </a:r>
            <a:endParaRPr lang="pl-PL" sz="1700" dirty="0">
              <a:latin typeface="Century Gothic" panose="020B0502020202020204" pitchFamily="3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pl-PL" sz="1700" b="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Za zakończenie przedsięwzięcia rozumie się zakończenie zakresu rzeczowego przedsięwzięcia, potwierdzone protokołem odbioru lub równoważnym dokumentem. 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778170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AD0F2A4-AAC9-48B4-B4D5-719CA519E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Zakres finansowania</a:t>
            </a:r>
            <a:endParaRPr lang="pl-PL" sz="3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755C316-5F3F-40AA-A0FD-A96172A2A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7" y="655782"/>
            <a:ext cx="7371387" cy="532896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500" b="1" i="0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1. </a:t>
            </a:r>
            <a:r>
              <a:rPr lang="pl-PL" sz="1500" b="0" i="0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Fundusz finansuje wyłącznie koszty kwalifikowane poniesione (zapłacone) po dacie złożenia Wniosku.</a:t>
            </a:r>
          </a:p>
          <a:p>
            <a:pPr marL="0" indent="0" algn="just">
              <a:buNone/>
            </a:pPr>
            <a:endParaRPr lang="pl-PL" sz="1500" b="0" i="0" strike="noStrike" baseline="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marL="0" indent="0" algn="just">
              <a:buNone/>
            </a:pPr>
            <a:r>
              <a:rPr lang="pl-PL" sz="15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2.</a:t>
            </a:r>
            <a:r>
              <a:rPr lang="pl-PL" sz="1500" b="1" i="0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pl-PL" sz="1500" b="0" i="0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Podatek od towarów i usług (VAT) stanowi koszt kwalifikowany przedsięwzięcia wyłącznie w sytuacji, gdy Wnioskodawca nie ma prawnej możliwości jego odliczenia lub odzyskania.</a:t>
            </a:r>
          </a:p>
          <a:p>
            <a:pPr marL="0" indent="0" algn="just">
              <a:buNone/>
            </a:pPr>
            <a:endParaRPr lang="pl-PL" sz="1500" b="0" i="0" strike="noStrike" baseline="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marL="0" indent="0" algn="just">
              <a:buNone/>
            </a:pPr>
            <a:r>
              <a:rPr lang="pl-PL" sz="15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3</a:t>
            </a:r>
            <a:r>
              <a:rPr lang="pl-PL" sz="1500" b="1" i="0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. </a:t>
            </a:r>
            <a:r>
              <a:rPr lang="pl-PL" sz="1500" b="0" i="0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Fundusz nie finansuje: podatku od towarów i usług (VAT) z zastrzeżeniem ust. 3 (punkt 2 powyżej), leasingu, odsetek i prowizji od kredytów i pożyczek, prowizji z tytułu poręczeń i gwarancji w okresie realizacji przedsięwzięcia, odsetek, w tym odsetek za opóźnienie, kosztów wynikających z ustanowienia i ze zwolnienia prawnego zabezpieczenia spłaty pożyczki.</a:t>
            </a:r>
          </a:p>
          <a:p>
            <a:pPr marL="0" indent="0" algn="just">
              <a:buNone/>
            </a:pPr>
            <a:endParaRPr lang="pl-PL" sz="1400" b="0" i="0" u="sng" strike="noStrike" baseline="0" dirty="0">
              <a:solidFill>
                <a:srgbClr val="00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07810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20000"/>
                <a:lumOff val="80000"/>
              </a:schemeClr>
            </a:gs>
            <a:gs pos="34000">
              <a:schemeClr val="accent5">
                <a:lumMod val="60000"/>
                <a:lumOff val="40000"/>
              </a:schemeClr>
            </a:gs>
            <a:gs pos="71000">
              <a:schemeClr val="accent6">
                <a:lumMod val="60000"/>
                <a:lumOff val="40000"/>
              </a:schemeClr>
            </a:gs>
            <a:gs pos="100000">
              <a:schemeClr val="accent6">
                <a:lumMod val="7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" name="Diagram 32">
            <a:extLst>
              <a:ext uri="{FF2B5EF4-FFF2-40B4-BE49-F238E27FC236}">
                <a16:creationId xmlns:a16="http://schemas.microsoft.com/office/drawing/2014/main" id="{C2ABD469-31EE-4A5F-9703-0BD79CCCAD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79647985"/>
              </p:ext>
            </p:extLst>
          </p:nvPr>
        </p:nvGraphicFramePr>
        <p:xfrm>
          <a:off x="431123" y="68094"/>
          <a:ext cx="11329754" cy="6380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798316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AD0F2A4-AAC9-48B4-B4D5-719CA519E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Zakres finansowania</a:t>
            </a:r>
            <a:endParaRPr lang="pl-PL" sz="3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755C316-5F3F-40AA-A0FD-A96172A2A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7" y="655782"/>
            <a:ext cx="7371387" cy="532896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400" b="1" i="0" u="sng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4. </a:t>
            </a:r>
            <a:r>
              <a:rPr lang="pl-PL" sz="1400" b="0" i="0" u="sng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Do kosztów niekwalifikowanych zalicza się koszty niewymienione w ust. 2, w szczególności:</a:t>
            </a:r>
          </a:p>
          <a:p>
            <a:pPr marL="0" indent="0" algn="just">
              <a:buNone/>
            </a:pPr>
            <a:r>
              <a:rPr lang="pl-PL" sz="1400" b="0" i="0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1) utrzymania i organizacji biura Wnioskodawcy;</a:t>
            </a:r>
          </a:p>
          <a:p>
            <a:pPr marL="0" indent="0" algn="just">
              <a:buNone/>
            </a:pPr>
            <a:r>
              <a:rPr lang="pl-PL" sz="1400" b="0" i="0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2) przygotowania Wniosku i dokumentów;</a:t>
            </a:r>
          </a:p>
          <a:p>
            <a:pPr marL="0" indent="0" algn="just">
              <a:buNone/>
            </a:pPr>
            <a:r>
              <a:rPr lang="pl-PL" sz="1400" b="0" i="0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3) koordynacji przedsięwzięcia;</a:t>
            </a:r>
          </a:p>
          <a:p>
            <a:pPr marL="0" indent="0" algn="just">
              <a:buNone/>
            </a:pPr>
            <a:r>
              <a:rPr lang="pl-PL" sz="1400" b="0" i="0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4) obsługi finansowo-księgowej przedsięwzięcia;</a:t>
            </a:r>
          </a:p>
          <a:p>
            <a:pPr marL="0" indent="0" algn="just">
              <a:buNone/>
            </a:pPr>
            <a:r>
              <a:rPr lang="pl-PL" sz="1400" b="0" i="0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5) podatków bezpośrednich, zobowiązań publicznoprawnych związanych z wynagrodzeniami;</a:t>
            </a:r>
          </a:p>
          <a:p>
            <a:pPr marL="0" indent="0" algn="just">
              <a:buNone/>
            </a:pPr>
            <a:r>
              <a:rPr lang="pl-PL" sz="1400" b="0" i="0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6) koszty i opłaty związane z uzyskaniem decyzji administracyjnych;</a:t>
            </a:r>
          </a:p>
          <a:p>
            <a:pPr marL="0" indent="0" algn="just">
              <a:buNone/>
            </a:pPr>
            <a:r>
              <a:rPr lang="pl-PL" sz="1400" b="0" i="0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7) nadzoru inwestorskiego;</a:t>
            </a:r>
          </a:p>
          <a:p>
            <a:pPr marL="0" indent="0" algn="just">
              <a:buNone/>
            </a:pPr>
            <a:r>
              <a:rPr lang="pl-PL" sz="1400" b="0" i="0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8) opracowania dokumentacji projektowej przedsięwzięcia;</a:t>
            </a:r>
          </a:p>
          <a:p>
            <a:pPr marL="0" indent="0" algn="just">
              <a:buNone/>
            </a:pPr>
            <a:r>
              <a:rPr lang="pl-PL" sz="1400" b="0" i="0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9) zakupu gruntów (pozyskanie terenu pod przedsięwzięcie);</a:t>
            </a:r>
          </a:p>
          <a:p>
            <a:pPr marL="0" indent="0" algn="just">
              <a:buNone/>
            </a:pPr>
            <a:r>
              <a:rPr lang="pl-PL" sz="1400" b="0" i="0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10) promocji przedsięwzięcia.</a:t>
            </a:r>
          </a:p>
        </p:txBody>
      </p:sp>
    </p:spTree>
    <p:extLst>
      <p:ext uri="{BB962C8B-B14F-4D97-AF65-F5344CB8AC3E}">
        <p14:creationId xmlns:p14="http://schemas.microsoft.com/office/powerpoint/2010/main" val="36564907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AD0F2A4-AAC9-48B4-B4D5-719CA519E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Warunki udzielenia pomocy finansowej</a:t>
            </a:r>
            <a:endParaRPr lang="pl-PL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755C316-5F3F-40AA-A0FD-A96172A2A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7" y="655782"/>
            <a:ext cx="7371387" cy="5328966"/>
          </a:xfrm>
        </p:spPr>
        <p:txBody>
          <a:bodyPr>
            <a:no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pl-PL" sz="1400" b="1" u="sng" dirty="0">
                <a:latin typeface="Century Gothic" panose="020B0502020202020204" pitchFamily="34" charset="0"/>
              </a:rPr>
              <a:t>Fundusz udziela pomocy finansowej na realizację przedsięwzięć w formie oprocentowanych pożyczek na następujących warunkach:</a:t>
            </a:r>
          </a:p>
          <a:p>
            <a:pPr marL="0" indent="0" algn="just">
              <a:buNone/>
            </a:pPr>
            <a:r>
              <a:rPr lang="pl-PL" sz="1400" b="1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    1) </a:t>
            </a:r>
            <a:r>
              <a:rPr lang="pl-PL" sz="1400" b="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finansowanie do 100% kosztów kwalifikowanych przedsięwzięcia; </a:t>
            </a:r>
          </a:p>
          <a:p>
            <a:pPr marL="0" indent="0" algn="just">
              <a:buNone/>
            </a:pPr>
            <a:r>
              <a:rPr lang="pl-PL" sz="1400" b="1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    2) </a:t>
            </a:r>
            <a:r>
              <a:rPr lang="pl-PL" sz="1400" b="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pożyczka udzielona przez Fundusz może być umorzona do wysokości: </a:t>
            </a:r>
          </a:p>
          <a:p>
            <a:pPr marL="0" indent="0" algn="just">
              <a:buNone/>
            </a:pPr>
            <a:r>
              <a:rPr lang="pl-PL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	</a:t>
            </a:r>
            <a:r>
              <a:rPr lang="pl-PL" sz="1400" b="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a) 20% udzielonej kwoty, z zastrzeżeniem lit. b) – c) poniżej; </a:t>
            </a:r>
          </a:p>
          <a:p>
            <a:pPr marL="0" indent="0" algn="just">
              <a:buNone/>
            </a:pPr>
            <a:r>
              <a:rPr lang="pl-PL" sz="1400" b="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	b) 30% udzielonej kwoty na przedsięwzięcia realizowane przez: - jednostki 	samorządu terytorialnego, - spółki prawa handlowego, w których Skarb 	Państwa lub jednostki samorządu terytorialnego </a:t>
            </a:r>
            <a:r>
              <a:rPr lang="pl-PL" sz="1400" b="0" i="0" u="none" strike="noStrike" baseline="0" dirty="0">
                <a:latin typeface="Century Gothic" panose="020B0502020202020204" pitchFamily="34" charset="0"/>
              </a:rPr>
              <a:t>lub ich związki posiadają 	co najmniej 51% udziałów lub akcji w kapitale zakładowym, - osoby 	prawne kościołów i innych związków wyznaniowych, - samodzielne 	publiczne zakłady opieki zdrowotnej, z zastrzeżeniem lit c) poniżej; </a:t>
            </a:r>
          </a:p>
          <a:p>
            <a:pPr marL="0" indent="0" algn="just">
              <a:buNone/>
            </a:pPr>
            <a:r>
              <a:rPr lang="pl-PL" sz="1400" b="0" i="0" u="none" strike="noStrike" baseline="0" dirty="0">
                <a:latin typeface="Century Gothic" panose="020B0502020202020204" pitchFamily="34" charset="0"/>
              </a:rPr>
              <a:t>	c) Łączna kwota umorzenia dla jednego przedsięwzięcia nie może 	przekroczyć kwoty 800 000,00 zł (słownie: osiemset tysięcy zł 00/100). Dla 	przedsięwzięć objętych pomocą publiczną, umorzenie pożyczki zostanie 	udzielone jako pomoc de </a:t>
            </a:r>
            <a:r>
              <a:rPr lang="pl-PL" sz="1400" b="0" i="0" u="none" strike="noStrike" baseline="0" dirty="0" err="1">
                <a:latin typeface="Century Gothic" panose="020B0502020202020204" pitchFamily="34" charset="0"/>
              </a:rPr>
              <a:t>minimis</a:t>
            </a:r>
            <a:r>
              <a:rPr lang="pl-PL" sz="1400" b="0" i="0" u="none" strike="noStrike" baseline="0" dirty="0">
                <a:latin typeface="Century Gothic" panose="020B0502020202020204" pitchFamily="34" charset="0"/>
              </a:rPr>
              <a:t>, zgodnie z limitami wynikającymi z 	właściwych unijnych aktów prawnych. Dniem udzielenia pomocy 	publicznej z tytułu umorzenia pożyczki będzie dzień podjęcia Uchwały 	Zarządu o umorzeniu pożyczki; </a:t>
            </a:r>
          </a:p>
        </p:txBody>
      </p:sp>
    </p:spTree>
    <p:extLst>
      <p:ext uri="{BB962C8B-B14F-4D97-AF65-F5344CB8AC3E}">
        <p14:creationId xmlns:p14="http://schemas.microsoft.com/office/powerpoint/2010/main" val="13397302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AD0F2A4-AAC9-48B4-B4D5-719CA519E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Warunki udzielenia pomocy finansowej</a:t>
            </a:r>
            <a:endParaRPr lang="pl-PL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755C316-5F3F-40AA-A0FD-A96172A2A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7" y="655782"/>
            <a:ext cx="7371387" cy="5328966"/>
          </a:xfrm>
        </p:spPr>
        <p:txBody>
          <a:bodyPr>
            <a:noAutofit/>
          </a:bodyPr>
          <a:lstStyle/>
          <a:p>
            <a:pPr marL="502920" lvl="1" indent="0" algn="just">
              <a:buNone/>
            </a:pPr>
            <a:r>
              <a:rPr lang="pl-PL" sz="1400" b="1" i="0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3) </a:t>
            </a:r>
            <a:r>
              <a:rPr lang="pl-PL" sz="1400" i="0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oprocentowanie liczone jest od niespłaconych kwot kapitału w wysokości WIBOR 1Y (jednoroczny) + 50 punktów bazowych, nie mniej niż 2,5 % rocznie, przy czym ustalenie wysokości oprocentowania następuje na podstawie wysokości stawki WIBOR 1Y z ostatniego dnia roboczego poprzedniego roku;</a:t>
            </a:r>
          </a:p>
          <a:p>
            <a:pPr marL="502920" lvl="1" indent="0" algn="just">
              <a:buNone/>
            </a:pPr>
            <a:r>
              <a:rPr lang="pl-PL" sz="1400" b="1" i="0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4) </a:t>
            </a:r>
            <a:r>
              <a:rPr lang="pl-PL" sz="1400" i="0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karencja (zwłoka) w spłacie rat kapitałowych pożyczki nie może być dłuższa niż 1 rok od daty zakończenia przedsięwzięcia określonej w Umowie;</a:t>
            </a:r>
          </a:p>
          <a:p>
            <a:pPr marL="502920" lvl="1" indent="0" algn="just">
              <a:buNone/>
            </a:pPr>
            <a:r>
              <a:rPr lang="pl-PL" sz="1400" b="1" i="0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5) </a:t>
            </a:r>
            <a:r>
              <a:rPr lang="pl-PL" sz="1400" i="0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maksymalny okres trwania Umowy liczony jest od daty jej zawarcia i wynosi 15 lat;</a:t>
            </a:r>
          </a:p>
          <a:p>
            <a:pPr marL="502920" lvl="1" indent="0" algn="just">
              <a:buNone/>
            </a:pPr>
            <a:r>
              <a:rPr lang="pl-PL" sz="1400" b="1" i="0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6) </a:t>
            </a:r>
            <a:r>
              <a:rPr lang="pl-PL" sz="1400" i="0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inne wynikające z Umowy.</a:t>
            </a:r>
          </a:p>
          <a:p>
            <a:pPr marL="0" indent="0" algn="just">
              <a:buNone/>
            </a:pPr>
            <a:endParaRPr lang="pl-PL" sz="160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marL="342900" indent="-342900" algn="just">
              <a:buFont typeface="+mj-lt"/>
              <a:buAutoNum type="arabicPeriod" startAt="2"/>
            </a:pPr>
            <a:r>
              <a:rPr lang="pl-PL" sz="1600" b="1" i="0" u="sng" strike="noStrike" baseline="0" dirty="0">
                <a:latin typeface="Century Gothic" panose="020B0502020202020204" pitchFamily="34" charset="0"/>
              </a:rPr>
              <a:t>Pożyczki oprocentowane są od dnia uruchomienia środków przez Fundusz.</a:t>
            </a:r>
          </a:p>
          <a:p>
            <a:pPr marL="342900" indent="-342900" algn="just">
              <a:buFont typeface="+mj-lt"/>
              <a:buAutoNum type="arabicPeriod" startAt="3"/>
            </a:pPr>
            <a:r>
              <a:rPr lang="pl-PL" sz="1600" b="1" i="0" u="sng" strike="noStrike" baseline="0" dirty="0">
                <a:latin typeface="Century Gothic" panose="020B0502020202020204" pitchFamily="34" charset="0"/>
              </a:rPr>
              <a:t>Rozpoczęcie spłaty rat kapitałowych pożyczki następuje po uruchomieniu całej kwoty.</a:t>
            </a:r>
          </a:p>
        </p:txBody>
      </p:sp>
    </p:spTree>
    <p:extLst>
      <p:ext uri="{BB962C8B-B14F-4D97-AF65-F5344CB8AC3E}">
        <p14:creationId xmlns:p14="http://schemas.microsoft.com/office/powerpoint/2010/main" val="24786647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AD0F2A4-AAC9-48B4-B4D5-719CA519E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Warunki udzielenia pomocy finansowej</a:t>
            </a:r>
            <a:endParaRPr lang="pl-PL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755C316-5F3F-40AA-A0FD-A96172A2A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7" y="655782"/>
            <a:ext cx="7371387" cy="5328966"/>
          </a:xfrm>
        </p:spPr>
        <p:txBody>
          <a:bodyPr>
            <a:noAutofit/>
          </a:bodyPr>
          <a:lstStyle/>
          <a:p>
            <a:pPr marL="342900" indent="-342900" algn="just">
              <a:buFont typeface="+mj-lt"/>
              <a:buAutoNum type="arabicPeriod" startAt="4"/>
            </a:pPr>
            <a:r>
              <a:rPr lang="pl-PL" sz="1800" b="1" i="0" u="sng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Pożyczki, mogą być na wniosek Beneficjenta częściowo umorzone po spełnieniu warunków określonych poniżej:</a:t>
            </a:r>
          </a:p>
          <a:p>
            <a:pPr marL="0" indent="0" algn="just">
              <a:buNone/>
            </a:pPr>
            <a:r>
              <a:rPr lang="pl-PL" sz="1800" i="0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	a) terminowego zakończenie przedsięwzięcia,</a:t>
            </a:r>
          </a:p>
          <a:p>
            <a:pPr marL="0" indent="0" algn="just">
              <a:buNone/>
            </a:pPr>
            <a:r>
              <a:rPr lang="pl-PL" sz="1800" i="0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	b) osiągnięcia efektu ekologicznego,</a:t>
            </a:r>
          </a:p>
          <a:p>
            <a:pPr marL="0" indent="0" algn="just">
              <a:buNone/>
            </a:pPr>
            <a:r>
              <a:rPr lang="pl-PL" sz="1800" i="0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	c) zatwierdzenia końcowego rozliczenia pożyczki,</a:t>
            </a:r>
          </a:p>
          <a:p>
            <a:pPr marL="0" indent="0" algn="just">
              <a:buNone/>
            </a:pPr>
            <a:r>
              <a:rPr lang="pl-PL" sz="1800" i="0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	d) terminowej spłaty rat kapitałowych i odsetek z tytułu 	oprocentowania określonych w Umowie, z 	zastrzeżeniem, że 	łączne opóźnienie w spłacie 	rat kapitałowych i odsetek w 	okresie spłaty pożyczki 	nie dłuższym niż 6 lat nie przekroczyło 30 	dni lub w 	przypadku, gdy okres spłaty był dłuższy – nie 	przekroczyło 40 dni,</a:t>
            </a:r>
          </a:p>
          <a:p>
            <a:pPr marL="0" indent="0" algn="just">
              <a:buNone/>
            </a:pPr>
            <a:r>
              <a:rPr lang="pl-PL" sz="1800" i="0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	e) innych wynikających z Umowy.</a:t>
            </a:r>
            <a:endParaRPr lang="pl-PL" sz="1800" i="0" u="sng" strike="noStrike" baseline="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47870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5DB23C2B-2054-4D8B-9E98-9190F8E05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797B5BC-9873-45F9-97D6-298FB5AF08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0" y="762000"/>
            <a:ext cx="4208489" cy="5334001"/>
          </a:xfrm>
          <a:custGeom>
            <a:avLst/>
            <a:gdLst>
              <a:gd name="connsiteX0" fmla="*/ 1015642 w 4208489"/>
              <a:gd name="connsiteY0" fmla="*/ 0 h 5334001"/>
              <a:gd name="connsiteX1" fmla="*/ 4208489 w 4208489"/>
              <a:gd name="connsiteY1" fmla="*/ 0 h 5334001"/>
              <a:gd name="connsiteX2" fmla="*/ 4208489 w 4208489"/>
              <a:gd name="connsiteY2" fmla="*/ 5334001 h 5334001"/>
              <a:gd name="connsiteX3" fmla="*/ 0 w 4208489"/>
              <a:gd name="connsiteY3" fmla="*/ 5334001 h 5334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8489" h="5334001">
                <a:moveTo>
                  <a:pt x="1015642" y="0"/>
                </a:moveTo>
                <a:lnTo>
                  <a:pt x="4208489" y="0"/>
                </a:lnTo>
                <a:lnTo>
                  <a:pt x="4208489" y="5334001"/>
                </a:lnTo>
                <a:lnTo>
                  <a:pt x="0" y="533400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63EBAC4-E6EB-4BE4-AA42-52FDBD4F1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260" y="1683144"/>
            <a:ext cx="2774922" cy="3491712"/>
          </a:xfrm>
        </p:spPr>
        <p:txBody>
          <a:bodyPr>
            <a:normAutofit/>
          </a:bodyPr>
          <a:lstStyle/>
          <a:p>
            <a:pPr algn="ctr"/>
            <a:r>
              <a:rPr lang="pl-PL" sz="3200" b="1" dirty="0">
                <a:latin typeface="Century Gothic" panose="020B0502020202020204" pitchFamily="34" charset="0"/>
              </a:rPr>
              <a:t>Okres wdrażania programu oraz termin naboru wniosków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9AA9B02-0686-4D71-8149-482F756223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1606" y="762000"/>
            <a:ext cx="6627377" cy="533400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b="1" dirty="0">
                <a:latin typeface="Century Gothic" panose="020B0502020202020204" pitchFamily="34" charset="0"/>
              </a:rPr>
              <a:t>Program realizowany będzie do 2027 roku, przy czym:</a:t>
            </a:r>
          </a:p>
          <a:p>
            <a:pPr marL="0" indent="0" algn="just">
              <a:buNone/>
            </a:pPr>
            <a:r>
              <a:rPr lang="pl-PL" b="1" dirty="0">
                <a:latin typeface="Century Gothic" panose="020B0502020202020204" pitchFamily="34" charset="0"/>
              </a:rPr>
              <a:t>1) </a:t>
            </a:r>
            <a:r>
              <a:rPr lang="pl-PL" dirty="0">
                <a:latin typeface="Century Gothic" panose="020B0502020202020204" pitchFamily="34" charset="0"/>
              </a:rPr>
              <a:t>podpisywanie umów realizowane będzie do 31.12.2025 r.,</a:t>
            </a:r>
          </a:p>
          <a:p>
            <a:pPr marL="0" indent="0" algn="just">
              <a:buNone/>
            </a:pPr>
            <a:r>
              <a:rPr lang="pl-PL" b="1" dirty="0">
                <a:latin typeface="Century Gothic" panose="020B0502020202020204" pitchFamily="34" charset="0"/>
              </a:rPr>
              <a:t>2) </a:t>
            </a:r>
            <a:r>
              <a:rPr lang="pl-PL" dirty="0">
                <a:latin typeface="Century Gothic" panose="020B0502020202020204" pitchFamily="34" charset="0"/>
              </a:rPr>
              <a:t>środki (na rzecz Beneficjentów końcowych) wydatkowane będą do 30.09.2027 r.</a:t>
            </a:r>
          </a:p>
          <a:p>
            <a:pPr marL="0" indent="0" algn="just">
              <a:buNone/>
            </a:pPr>
            <a:r>
              <a:rPr lang="pl-PL" b="1" dirty="0">
                <a:latin typeface="Century Gothic" panose="020B0502020202020204" pitchFamily="34" charset="0"/>
              </a:rPr>
              <a:t>Nabór wniosków odbywa się w trybie ciągłym od dnia 01.10.2021 r. do czasu rozdysponowania puli środków.</a:t>
            </a:r>
          </a:p>
          <a:p>
            <a:pPr marL="0" indent="0">
              <a:buNone/>
            </a:pPr>
            <a:r>
              <a:rPr lang="pl-PL" b="1" dirty="0">
                <a:latin typeface="Century Gothic" panose="020B0502020202020204" pitchFamily="34" charset="0"/>
              </a:rPr>
              <a:t>Nabór wniosków może zostać zakończony albo wstrzymany, o czym będą Państwo informowani poprzez portal beneficjenta oraz stronę internetową WFOŚiGW w Poznaniu: </a:t>
            </a:r>
            <a:r>
              <a:rPr lang="pl-PL" b="1" dirty="0">
                <a:solidFill>
                  <a:srgbClr val="0070C0"/>
                </a:solidFill>
                <a:latin typeface="Century Gothic" panose="020B0502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https://www.wfosgw.poznan.pl/</a:t>
            </a:r>
            <a:endParaRPr lang="pl-PL" b="1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algn="l"/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665C2FCD-09A4-4B4B-AA73-F330DFE91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1190517" y="1056875"/>
            <a:ext cx="1001483" cy="4744251"/>
          </a:xfrm>
          <a:custGeom>
            <a:avLst/>
            <a:gdLst>
              <a:gd name="connsiteX0" fmla="*/ 0 w 1001483"/>
              <a:gd name="connsiteY0" fmla="*/ 0 h 4744251"/>
              <a:gd name="connsiteX1" fmla="*/ 1001483 w 1001483"/>
              <a:gd name="connsiteY1" fmla="*/ 0 h 4744251"/>
              <a:gd name="connsiteX2" fmla="*/ 0 w 1001483"/>
              <a:gd name="connsiteY2" fmla="*/ 4744251 h 4744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01483" h="4744251">
                <a:moveTo>
                  <a:pt x="0" y="0"/>
                </a:moveTo>
                <a:lnTo>
                  <a:pt x="1001483" y="0"/>
                </a:lnTo>
                <a:lnTo>
                  <a:pt x="0" y="474425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218601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AD0F2A4-AAC9-48B4-B4D5-719CA519E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Warunki udzielenia pomocy finansowej</a:t>
            </a:r>
            <a:endParaRPr lang="pl-PL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755C316-5F3F-40AA-A0FD-A96172A2A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7" y="655782"/>
            <a:ext cx="7371387" cy="5328966"/>
          </a:xfrm>
        </p:spPr>
        <p:txBody>
          <a:bodyPr>
            <a:noAutofit/>
          </a:bodyPr>
          <a:lstStyle/>
          <a:p>
            <a:pPr marL="342900" indent="-342900" algn="just">
              <a:buFont typeface="+mj-lt"/>
              <a:buAutoNum type="arabicPeriod" startAt="5"/>
            </a:pPr>
            <a:r>
              <a:rPr lang="pl-PL" sz="1800" i="0" strike="noStrike" baseline="0" dirty="0">
                <a:latin typeface="Century Gothic" panose="020B0502020202020204" pitchFamily="34" charset="0"/>
              </a:rPr>
              <a:t>Umorzeniu nie podlegają pożyczki o okresie spłaty krótszym niż okres trwałości przedsięwzięcia wskazany w Umowie.</a:t>
            </a:r>
          </a:p>
          <a:p>
            <a:pPr marL="0" indent="0" algn="just">
              <a:buNone/>
            </a:pPr>
            <a:endParaRPr lang="pl-PL" sz="1800" i="0" strike="noStrike" baseline="0" dirty="0">
              <a:latin typeface="Century Gothic" panose="020B0502020202020204" pitchFamily="34" charset="0"/>
            </a:endParaRPr>
          </a:p>
          <a:p>
            <a:pPr marL="342900" indent="-342900" algn="just">
              <a:buFont typeface="+mj-lt"/>
              <a:buAutoNum type="arabicPeriod" startAt="6"/>
            </a:pPr>
            <a:r>
              <a:rPr lang="pl-PL" sz="1800" i="0" strike="noStrike" baseline="0" dirty="0">
                <a:latin typeface="Century Gothic" panose="020B0502020202020204" pitchFamily="34" charset="0"/>
              </a:rPr>
              <a:t>Jeżeli opóźnienie w spłacie rat kapitałowych i odsetek przekroczyło odpowiednio 30 dni lub 40 dni, wysokość umorzenia określona wskaźnikiem procentowym ulega zmniejszeniu o 50 punktów bazowych za każdy dzień opóźnienia powyżej odpowiednio 30 lub 40 dni; do wskazanych okresów opóźnień nie wlicza się opóźnienia w spłacie odsetek uiszczonych po terminie określonym w Umowie, jeżeli łączna kwota spłaconych z opóźnieniem odsetek nie jest wyższa niż 10% kwoty należnych.</a:t>
            </a:r>
          </a:p>
          <a:p>
            <a:pPr marL="0" indent="0" algn="just">
              <a:buNone/>
            </a:pPr>
            <a:endParaRPr lang="pl-PL" sz="1800" i="0" strike="noStrike" baseline="0" dirty="0">
              <a:latin typeface="Century Gothic" panose="020B0502020202020204" pitchFamily="34" charset="0"/>
            </a:endParaRPr>
          </a:p>
          <a:p>
            <a:pPr marL="342900" indent="-342900" algn="just">
              <a:buFont typeface="+mj-lt"/>
              <a:buAutoNum type="arabicPeriod" startAt="7"/>
            </a:pPr>
            <a:r>
              <a:rPr lang="pl-PL" sz="1800" i="0" strike="noStrike" baseline="0" dirty="0">
                <a:latin typeface="Century Gothic" panose="020B0502020202020204" pitchFamily="34" charset="0"/>
              </a:rPr>
              <a:t>Wnioskodawca zobowiązany jest zrealizować cały zakres rzeczowy przedsięwzięcia, bez względu na poziom pomocy finansowej udzielonej przez Fundusz.</a:t>
            </a:r>
          </a:p>
        </p:txBody>
      </p:sp>
    </p:spTree>
    <p:extLst>
      <p:ext uri="{BB962C8B-B14F-4D97-AF65-F5344CB8AC3E}">
        <p14:creationId xmlns:p14="http://schemas.microsoft.com/office/powerpoint/2010/main" val="10165256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DB23C2B-2054-4D8B-9E98-9190F8E05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797B5BC-9873-45F9-97D6-298FB5AF08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0" y="762000"/>
            <a:ext cx="4208489" cy="5334001"/>
          </a:xfrm>
          <a:custGeom>
            <a:avLst/>
            <a:gdLst>
              <a:gd name="connsiteX0" fmla="*/ 1015642 w 4208489"/>
              <a:gd name="connsiteY0" fmla="*/ 0 h 5334001"/>
              <a:gd name="connsiteX1" fmla="*/ 4208489 w 4208489"/>
              <a:gd name="connsiteY1" fmla="*/ 0 h 5334001"/>
              <a:gd name="connsiteX2" fmla="*/ 4208489 w 4208489"/>
              <a:gd name="connsiteY2" fmla="*/ 5334001 h 5334001"/>
              <a:gd name="connsiteX3" fmla="*/ 0 w 4208489"/>
              <a:gd name="connsiteY3" fmla="*/ 5334001 h 5334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8489" h="5334001">
                <a:moveTo>
                  <a:pt x="1015642" y="0"/>
                </a:moveTo>
                <a:lnTo>
                  <a:pt x="4208489" y="0"/>
                </a:lnTo>
                <a:lnTo>
                  <a:pt x="4208489" y="5334001"/>
                </a:lnTo>
                <a:lnTo>
                  <a:pt x="0" y="533400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A7E1649C-006E-4BF1-AA57-16FCDFD37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260" y="1683144"/>
            <a:ext cx="2774922" cy="3491712"/>
          </a:xfrm>
        </p:spPr>
        <p:txBody>
          <a:bodyPr>
            <a:normAutofit/>
          </a:bodyPr>
          <a:lstStyle/>
          <a:p>
            <a:r>
              <a:rPr lang="pl-PL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Składanie wniosku</a:t>
            </a:r>
            <a:endParaRPr lang="pl-PL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27" name="Symbol zastępczy zawartości 3">
            <a:extLst>
              <a:ext uri="{FF2B5EF4-FFF2-40B4-BE49-F238E27FC236}">
                <a16:creationId xmlns:a16="http://schemas.microsoft.com/office/drawing/2014/main" id="{061A97D9-AF8C-460E-B5CA-0184D3E5A3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057" y="1683144"/>
            <a:ext cx="7598812" cy="349171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pl-PL" dirty="0">
                <a:latin typeface="Century Gothic" panose="020B0502020202020204" pitchFamily="34" charset="0"/>
                <a:cs typeface="Calibri" panose="020F0502020204030204" pitchFamily="34" charset="0"/>
              </a:rPr>
              <a:t>1.    Wniosek wypełnia się przy użyciu Generatora Wniosków, który jest dostępny na stronie internetowej </a:t>
            </a:r>
            <a:r>
              <a:rPr lang="pl-PL" dirty="0" err="1">
                <a:latin typeface="Century Gothic" panose="020B0502020202020204" pitchFamily="34" charset="0"/>
                <a:cs typeface="Calibri" panose="020F0502020204030204" pitchFamily="34" charset="0"/>
              </a:rPr>
              <a:t>WFOŚiGW</a:t>
            </a:r>
            <a:r>
              <a:rPr lang="pl-PL" dirty="0">
                <a:latin typeface="Century Gothic" panose="020B0502020202020204" pitchFamily="34" charset="0"/>
                <a:cs typeface="Calibri" panose="020F0502020204030204" pitchFamily="34" charset="0"/>
              </a:rPr>
              <a:t> w Poznaniu: </a:t>
            </a:r>
            <a:r>
              <a:rPr lang="pl-PL" u="sng" dirty="0">
                <a:solidFill>
                  <a:srgbClr val="00B050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https://wnioski.wfosgw.poznan.pl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pl-PL" dirty="0">
                <a:latin typeface="Century Gothic" panose="020B0502020202020204" pitchFamily="34" charset="0"/>
                <a:cs typeface="Calibri" panose="020F0502020204030204" pitchFamily="34" charset="0"/>
              </a:rPr>
              <a:t>2. Przed przystąpieniem do wypełniania formularza należy zapoznać się z „Instrukcją przygotowania wniosku wraz z załącznikami” dostępną pod adresem: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pl-PL" u="sng" dirty="0">
                <a:solidFill>
                  <a:srgbClr val="00B050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https://www.wfosgw.poznan.pl/programy/oze-i-elektromobilnosc-2022/</a:t>
            </a:r>
            <a:endParaRPr lang="pl-PL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665C2FCD-09A4-4B4B-AA73-F330DFE91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1190517" y="1056875"/>
            <a:ext cx="1001483" cy="4744251"/>
          </a:xfrm>
          <a:custGeom>
            <a:avLst/>
            <a:gdLst>
              <a:gd name="connsiteX0" fmla="*/ 0 w 1001483"/>
              <a:gd name="connsiteY0" fmla="*/ 0 h 4744251"/>
              <a:gd name="connsiteX1" fmla="*/ 1001483 w 1001483"/>
              <a:gd name="connsiteY1" fmla="*/ 0 h 4744251"/>
              <a:gd name="connsiteX2" fmla="*/ 0 w 1001483"/>
              <a:gd name="connsiteY2" fmla="*/ 4744251 h 4744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01483" h="4744251">
                <a:moveTo>
                  <a:pt x="0" y="0"/>
                </a:moveTo>
                <a:lnTo>
                  <a:pt x="1001483" y="0"/>
                </a:lnTo>
                <a:lnTo>
                  <a:pt x="0" y="474425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810375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6D56025-432C-47A6-AE3E-5E57DF3E0B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2D1A8B8-7523-49FA-B7DD-AE0B2271C7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4F56BFEC-E043-44A7-96FC-2E5054AFBE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FA68C2E-132E-4499-B9C7-21491AEAD6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7552943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C4A9C097-880A-4024-BDFD-4486E4B78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1298448"/>
            <a:ext cx="6068070" cy="325526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 sz="59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1. Zarejestruj się na stronie: </a:t>
            </a:r>
            <a:r>
              <a:rPr lang="pl-PL" sz="2800" b="1" u="sng" spc="-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wnioski.wfosgw.poznan.pl</a:t>
            </a:r>
            <a:endParaRPr lang="en-US" sz="2800" b="1" u="sng" spc="-1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A8E2C583-DED7-4EDA-BA6C-4425F7A65D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0830" y="759599"/>
            <a:ext cx="3171736" cy="533065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4B2962F9-31F1-4BD2-8159-B23ECF727C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418125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9">
            <a:extLst>
              <a:ext uri="{FF2B5EF4-FFF2-40B4-BE49-F238E27FC236}">
                <a16:creationId xmlns:a16="http://schemas.microsoft.com/office/drawing/2014/main" id="{46D56025-432C-47A6-AE3E-5E57DF3E0B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11">
            <a:extLst>
              <a:ext uri="{FF2B5EF4-FFF2-40B4-BE49-F238E27FC236}">
                <a16:creationId xmlns:a16="http://schemas.microsoft.com/office/drawing/2014/main" id="{72D1A8B8-7523-49FA-B7DD-AE0B2271C7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22" name="Rectangle 13">
            <a:extLst>
              <a:ext uri="{FF2B5EF4-FFF2-40B4-BE49-F238E27FC236}">
                <a16:creationId xmlns:a16="http://schemas.microsoft.com/office/drawing/2014/main" id="{4F56BFEC-E043-44A7-96FC-2E5054AFBE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3" name="Rectangle 15">
            <a:extLst>
              <a:ext uri="{FF2B5EF4-FFF2-40B4-BE49-F238E27FC236}">
                <a16:creationId xmlns:a16="http://schemas.microsoft.com/office/drawing/2014/main" id="{EFA68C2E-132E-4499-B9C7-21491AEAD6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7552943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A9C414CB-E900-483A-A65C-7BD6F1AF27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1298448"/>
            <a:ext cx="6068070" cy="325526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4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2. Wpisz swój adres e-mail, z którego korzystasz na co dzień.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C9C70306-A58F-43D4-BB73-5489ABC23F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7574" y="936976"/>
            <a:ext cx="3458249" cy="4975896"/>
          </a:xfrm>
          <a:prstGeom prst="rect">
            <a:avLst/>
          </a:prstGeom>
        </p:spPr>
      </p:pic>
      <p:sp>
        <p:nvSpPr>
          <p:cNvPr id="24" name="Rectangle 17">
            <a:extLst>
              <a:ext uri="{FF2B5EF4-FFF2-40B4-BE49-F238E27FC236}">
                <a16:creationId xmlns:a16="http://schemas.microsoft.com/office/drawing/2014/main" id="{4B2962F9-31F1-4BD2-8159-B23ECF727C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96829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6D56025-432C-47A6-AE3E-5E57DF3E0B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72D1A8B8-7523-49FA-B7DD-AE0B2271C7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CCB9108-8128-4753-8168-AE3D26D6B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7" y="1298448"/>
            <a:ext cx="7665753" cy="325526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just"/>
            <a:r>
              <a:rPr lang="pl-PL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3</a:t>
            </a:r>
            <a:r>
              <a:rPr lang="en-US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. </a:t>
            </a:r>
            <a:r>
              <a:rPr lang="pl-PL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Pojawi</a:t>
            </a:r>
            <a:r>
              <a:rPr lang="en-US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się komunikat o prawidłowej rejestracji. Na wskazany adres e-mail otrzymasz link aktywacyjny do swojego konta. </a:t>
            </a:r>
            <a:br>
              <a:rPr lang="pl-PL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</a:br>
            <a:r>
              <a:rPr lang="en-US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Wejdź na skrzynkę e-mail i kliknij w otrzymany link. </a:t>
            </a:r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326C7EA8-E0A9-4CD0-B27D-44D62552A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34668" y="0"/>
            <a:ext cx="305733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5" name="Symbol zastępczy zawartości 4" descr="Obraz zawierający tekst&#10;&#10;Opis wygenerowany automatycznie">
            <a:extLst>
              <a:ext uri="{FF2B5EF4-FFF2-40B4-BE49-F238E27FC236}">
                <a16:creationId xmlns:a16="http://schemas.microsoft.com/office/drawing/2014/main" id="{F633E3B9-9366-4978-92C2-D596033A7B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152" y="762000"/>
            <a:ext cx="249678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130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6D56025-432C-47A6-AE3E-5E57DF3E0B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2D1A8B8-7523-49FA-B7DD-AE0B2271C7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9EC89C1-0723-4A9E-8538-85182AE15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246" y="827108"/>
            <a:ext cx="7936176" cy="325526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just"/>
            <a:r>
              <a:rPr lang="en-US" sz="37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Po aktywacji konta na swoją skrzynkę e-mail otrzymasz tymczasowe hasło dostępu do konta. </a:t>
            </a:r>
            <a:r>
              <a:rPr lang="en-US" sz="37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Zaloguj</a:t>
            </a:r>
            <a:r>
              <a:rPr lang="en-US" sz="37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się </a:t>
            </a:r>
            <a:r>
              <a:rPr lang="en-US" sz="37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wpisując</a:t>
            </a:r>
            <a:r>
              <a:rPr lang="en-US" sz="37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swój adres e-mail </a:t>
            </a:r>
            <a:r>
              <a:rPr lang="en-US" sz="37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oraz</a:t>
            </a:r>
            <a:r>
              <a:rPr lang="en-US" sz="37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7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otrzymane</a:t>
            </a:r>
            <a:r>
              <a:rPr lang="en-US" sz="37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hasło. </a:t>
            </a:r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326C7EA8-E0A9-4CD0-B27D-44D62552A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34668" y="0"/>
            <a:ext cx="305733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5" name="Symbol zastępczy zawartości 4" descr="Obraz zawierający tekst&#10;&#10;Opis wygenerowany automatycznie">
            <a:extLst>
              <a:ext uri="{FF2B5EF4-FFF2-40B4-BE49-F238E27FC236}">
                <a16:creationId xmlns:a16="http://schemas.microsoft.com/office/drawing/2014/main" id="{1698A8C8-5993-4A41-920C-4C2F670094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9028" y="759599"/>
            <a:ext cx="2385465" cy="533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9836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42">
            <a:extLst>
              <a:ext uri="{FF2B5EF4-FFF2-40B4-BE49-F238E27FC236}">
                <a16:creationId xmlns:a16="http://schemas.microsoft.com/office/drawing/2014/main" id="{46D56025-432C-47A6-AE3E-5E57DF3E0B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2" name="Rectangle 44">
            <a:extLst>
              <a:ext uri="{FF2B5EF4-FFF2-40B4-BE49-F238E27FC236}">
                <a16:creationId xmlns:a16="http://schemas.microsoft.com/office/drawing/2014/main" id="{72D1A8B8-7523-49FA-B7DD-AE0B2271C7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53" name="Rectangle 46">
            <a:extLst>
              <a:ext uri="{FF2B5EF4-FFF2-40B4-BE49-F238E27FC236}">
                <a16:creationId xmlns:a16="http://schemas.microsoft.com/office/drawing/2014/main" id="{FF1DECD9-B209-40D3-86B5-F589B8502E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4" name="Rectangle 48">
            <a:extLst>
              <a:ext uri="{FF2B5EF4-FFF2-40B4-BE49-F238E27FC236}">
                <a16:creationId xmlns:a16="http://schemas.microsoft.com/office/drawing/2014/main" id="{B427809D-EC2A-421F-A150-A5A350FE4B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557974"/>
            <a:ext cx="11707367" cy="25380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04D8079-5E24-4475-AB62-4C6C08CB3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3908245"/>
            <a:ext cx="10210862" cy="1326227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just"/>
            <a:r>
              <a:rPr lang="en-US" sz="32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5. Po zalogowaniu zmień hasło tymczasowe na takie, które zapamiętasz. W </a:t>
            </a:r>
            <a:r>
              <a:rPr lang="en-US" sz="32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polu</a:t>
            </a:r>
            <a:r>
              <a:rPr lang="en-US" sz="32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US" sz="32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aktualne</a:t>
            </a:r>
            <a:r>
              <a:rPr lang="en-US" sz="32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hasło </a:t>
            </a:r>
            <a:r>
              <a:rPr lang="en-US" sz="32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wpisz</a:t>
            </a:r>
            <a:r>
              <a:rPr lang="en-US" sz="32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to, które </a:t>
            </a:r>
            <a:r>
              <a:rPr lang="en-US" sz="32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otrzymałeś</a:t>
            </a:r>
            <a:r>
              <a:rPr lang="en-US" sz="32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/</a:t>
            </a:r>
            <a:r>
              <a:rPr lang="en-US" sz="32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łaś</a:t>
            </a:r>
            <a:r>
              <a:rPr lang="en-US" sz="32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na skrzynkę e-mail. </a:t>
            </a:r>
          </a:p>
        </p:txBody>
      </p:sp>
      <p:pic>
        <p:nvPicPr>
          <p:cNvPr id="38" name="Symbol zastępczy zawartości 37">
            <a:extLst>
              <a:ext uri="{FF2B5EF4-FFF2-40B4-BE49-F238E27FC236}">
                <a16:creationId xmlns:a16="http://schemas.microsoft.com/office/drawing/2014/main" id="{E0D929F3-842B-434E-9348-72711FA3F4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649" y="772969"/>
            <a:ext cx="10759717" cy="2205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5331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9">
            <a:extLst>
              <a:ext uri="{FF2B5EF4-FFF2-40B4-BE49-F238E27FC236}">
                <a16:creationId xmlns:a16="http://schemas.microsoft.com/office/drawing/2014/main" id="{46D56025-432C-47A6-AE3E-5E57DF3E0B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id="{72D1A8B8-7523-49FA-B7DD-AE0B2271C7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20" name="Rectangle 13">
            <a:extLst>
              <a:ext uri="{FF2B5EF4-FFF2-40B4-BE49-F238E27FC236}">
                <a16:creationId xmlns:a16="http://schemas.microsoft.com/office/drawing/2014/main" id="{FF1DECD9-B209-40D3-86B5-F589B8502E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1" name="Rectangle 15">
            <a:extLst>
              <a:ext uri="{FF2B5EF4-FFF2-40B4-BE49-F238E27FC236}">
                <a16:creationId xmlns:a16="http://schemas.microsoft.com/office/drawing/2014/main" id="{B427809D-EC2A-421F-A150-A5A350FE4B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557974"/>
            <a:ext cx="11707367" cy="25380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C43B0F4E-9F9B-4FED-AB63-9DCBA1DC7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3908245"/>
            <a:ext cx="10210862" cy="132622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8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6. Na </a:t>
            </a:r>
            <a:r>
              <a:rPr lang="en-US" sz="28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stronie</a:t>
            </a:r>
            <a:r>
              <a:rPr lang="en-US" sz="28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US" sz="28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głównej</a:t>
            </a:r>
            <a:r>
              <a:rPr lang="en-US" sz="28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US" sz="28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wyświetli</a:t>
            </a:r>
            <a:r>
              <a:rPr lang="en-US" sz="28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się panel z </a:t>
            </a:r>
            <a:r>
              <a:rPr lang="en-US" sz="28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aktualnie</a:t>
            </a:r>
            <a:r>
              <a:rPr lang="en-US" sz="28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US" sz="28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otwartymi</a:t>
            </a:r>
            <a:r>
              <a:rPr lang="en-US" sz="28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US" sz="28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naborami</a:t>
            </a:r>
            <a:r>
              <a:rPr lang="en-US" sz="28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. </a:t>
            </a:r>
            <a:r>
              <a:rPr lang="en-US" sz="2800" b="1" spc="-1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Wybierz</a:t>
            </a:r>
            <a:r>
              <a:rPr lang="en-US" sz="2800" b="1" spc="-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US" sz="2800" b="1" spc="-1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Nabór</a:t>
            </a:r>
            <a:r>
              <a:rPr lang="en-US" sz="2800" b="1" spc="-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- OZE </a:t>
            </a:r>
            <a:r>
              <a:rPr lang="en-US" sz="2800" b="1" spc="-1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i</a:t>
            </a:r>
            <a:r>
              <a:rPr lang="en-US" sz="2800" b="1" spc="-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US" sz="2800" b="1" spc="-1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elektromobilność</a:t>
            </a:r>
            <a:r>
              <a:rPr lang="pl-PL" sz="2800" b="1" spc="-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.</a:t>
            </a:r>
            <a:endParaRPr lang="en-US" sz="2800" b="1" spc="-1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7" name="Symbol zastępczy zawartości 6" descr="Obraz zawierający tekst&#10;&#10;Opis wygenerowany automatycznie">
            <a:extLst>
              <a:ext uri="{FF2B5EF4-FFF2-40B4-BE49-F238E27FC236}">
                <a16:creationId xmlns:a16="http://schemas.microsoft.com/office/drawing/2014/main" id="{15CCA4B8-28D6-20A3-4EF4-17EE2D5372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848" y="257723"/>
            <a:ext cx="10428132" cy="3171276"/>
          </a:xfrm>
        </p:spPr>
      </p:pic>
    </p:spTree>
    <p:extLst>
      <p:ext uri="{BB962C8B-B14F-4D97-AF65-F5344CB8AC3E}">
        <p14:creationId xmlns:p14="http://schemas.microsoft.com/office/powerpoint/2010/main" val="31021183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6D56025-432C-47A6-AE3E-5E57DF3E0B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2D1A8B8-7523-49FA-B7DD-AE0B2271C7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03072D6-06FB-4FD1-AF2E-CAC73C6923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610A26E-D82C-4CF8-AD4B-F4C4CABE30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367639"/>
            <a:ext cx="11707367" cy="18521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BE762AD-D09C-4AF1-89D3-32A44724A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590661"/>
            <a:ext cx="10210862" cy="1065690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24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7. </a:t>
            </a:r>
            <a:r>
              <a:rPr lang="en-US" sz="24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Uzupełnij</a:t>
            </a:r>
            <a:r>
              <a:rPr lang="en-US" sz="24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US" sz="24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wniosek</a:t>
            </a:r>
            <a:r>
              <a:rPr lang="en-US" sz="24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US" sz="24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korzystając</a:t>
            </a:r>
            <a:r>
              <a:rPr lang="en-US" sz="24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z </a:t>
            </a:r>
            <a:r>
              <a:rPr lang="en-US" sz="24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instrukcji</a:t>
            </a:r>
            <a:r>
              <a:rPr lang="en-US" sz="24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, </a:t>
            </a:r>
            <a:r>
              <a:rPr lang="en-US" sz="24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która</a:t>
            </a:r>
            <a:r>
              <a:rPr lang="en-US" sz="24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US" sz="24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znajduje</a:t>
            </a:r>
            <a:r>
              <a:rPr lang="en-US" sz="24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się na </a:t>
            </a:r>
            <a:r>
              <a:rPr lang="en-US" sz="24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stronie</a:t>
            </a:r>
            <a:r>
              <a:rPr lang="en-US" sz="24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US" sz="24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WFOŚiGW</a:t>
            </a:r>
            <a:r>
              <a:rPr lang="en-US" sz="24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w </a:t>
            </a:r>
            <a:r>
              <a:rPr lang="en-US" sz="24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Poznaniu</a:t>
            </a:r>
            <a:r>
              <a:rPr lang="en-US" sz="24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. </a:t>
            </a:r>
            <a:r>
              <a:rPr lang="en-US" sz="24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Następnie</a:t>
            </a:r>
            <a:r>
              <a:rPr lang="en-US" sz="24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US" sz="24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sprawdź</a:t>
            </a:r>
            <a:r>
              <a:rPr lang="en-US" sz="24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US" sz="24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poprawność</a:t>
            </a:r>
            <a:r>
              <a:rPr lang="en-US" sz="24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US" sz="24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wniosku</a:t>
            </a:r>
            <a:r>
              <a:rPr lang="en-US" sz="24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i </a:t>
            </a:r>
            <a:r>
              <a:rPr lang="en-US" sz="24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zapisz</a:t>
            </a:r>
            <a:r>
              <a:rPr lang="en-US" sz="24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go</a:t>
            </a:r>
            <a:r>
              <a:rPr lang="pl-PL" sz="24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(zielone przyciski u góry formularza). </a:t>
            </a:r>
            <a:endParaRPr lang="en-US" sz="2400" b="1" spc="-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5" name="Symbol zastępczy zawartości 4" descr="Obraz zawierający tekst&#10;&#10;Opis wygenerowany automatycznie">
            <a:extLst>
              <a:ext uri="{FF2B5EF4-FFF2-40B4-BE49-F238E27FC236}">
                <a16:creationId xmlns:a16="http://schemas.microsoft.com/office/drawing/2014/main" id="{08DED260-2913-4C3B-AE59-28037BC4B8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847" y="484632"/>
            <a:ext cx="10162157" cy="3556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3880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6D56025-432C-47A6-AE3E-5E57DF3E0B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2D1A8B8-7523-49FA-B7DD-AE0B2271C7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03072D6-06FB-4FD1-AF2E-CAC73C6923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610A26E-D82C-4CF8-AD4B-F4C4CABE30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367639"/>
            <a:ext cx="11707367" cy="18521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B2CBDDB4-4335-4D50-9015-DC80B50D8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477" y="4760887"/>
            <a:ext cx="10648412" cy="1065690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sz="28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8. </a:t>
            </a:r>
            <a:r>
              <a:rPr lang="en-US" sz="28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Instrukcja</a:t>
            </a:r>
            <a:r>
              <a:rPr lang="en-US" sz="28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US" sz="28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wypełnienia</a:t>
            </a:r>
            <a:r>
              <a:rPr lang="en-US" sz="28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US" sz="28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wniosku</a:t>
            </a:r>
            <a:r>
              <a:rPr lang="en-US" sz="28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US" sz="28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znajduje</a:t>
            </a:r>
            <a:r>
              <a:rPr lang="en-US" sz="28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się pod </a:t>
            </a:r>
            <a:r>
              <a:rPr lang="en-US" sz="28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adresem</a:t>
            </a:r>
            <a:r>
              <a:rPr lang="en-US" sz="28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:</a:t>
            </a:r>
            <a:br>
              <a:rPr lang="pl-PL" sz="28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</a:br>
            <a:br>
              <a:rPr lang="pl-PL" sz="28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</a:br>
            <a:r>
              <a:rPr lang="en-US" sz="2400" b="1" spc="-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https://www.wfosgw.poznan.pl/programy/oze-i-elektromobilnosc-2022/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7CDADE3E-040F-451D-9EC9-5E8F9FAF24AE}"/>
              </a:ext>
            </a:extLst>
          </p:cNvPr>
          <p:cNvSpPr txBox="1"/>
          <p:nvPr/>
        </p:nvSpPr>
        <p:spPr>
          <a:xfrm>
            <a:off x="8093682" y="1159697"/>
            <a:ext cx="339759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U dołu strony znajdują się „dokumenty do wniosku”, gdzie możesz pobrać instrukcję wypełniania wniosku. </a:t>
            </a: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749D0252-B3A2-D6C6-EDBC-3D749C1FB1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670" y="179675"/>
            <a:ext cx="6479274" cy="4064139"/>
          </a:xfrm>
        </p:spPr>
      </p:pic>
    </p:spTree>
    <p:extLst>
      <p:ext uri="{BB962C8B-B14F-4D97-AF65-F5344CB8AC3E}">
        <p14:creationId xmlns:p14="http://schemas.microsoft.com/office/powerpoint/2010/main" val="31979307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9">
            <a:extLst>
              <a:ext uri="{FF2B5EF4-FFF2-40B4-BE49-F238E27FC236}">
                <a16:creationId xmlns:a16="http://schemas.microsoft.com/office/drawing/2014/main" id="{5DB23C2B-2054-4D8B-9E98-9190F8E05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11">
            <a:extLst>
              <a:ext uri="{FF2B5EF4-FFF2-40B4-BE49-F238E27FC236}">
                <a16:creationId xmlns:a16="http://schemas.microsoft.com/office/drawing/2014/main" id="{665C2FCD-09A4-4B4B-AA73-F330DFE91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582" y="752748"/>
            <a:ext cx="1001483" cy="4744251"/>
          </a:xfrm>
          <a:custGeom>
            <a:avLst/>
            <a:gdLst>
              <a:gd name="connsiteX0" fmla="*/ 0 w 1001483"/>
              <a:gd name="connsiteY0" fmla="*/ 0 h 4744251"/>
              <a:gd name="connsiteX1" fmla="*/ 1001483 w 1001483"/>
              <a:gd name="connsiteY1" fmla="*/ 0 h 4744251"/>
              <a:gd name="connsiteX2" fmla="*/ 0 w 1001483"/>
              <a:gd name="connsiteY2" fmla="*/ 4744251 h 4744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01483" h="4744251">
                <a:moveTo>
                  <a:pt x="0" y="0"/>
                </a:moveTo>
                <a:lnTo>
                  <a:pt x="1001483" y="0"/>
                </a:lnTo>
                <a:lnTo>
                  <a:pt x="0" y="474425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EDD53AAB-4B6D-450C-9013-114F7A86DE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4841" y="752748"/>
            <a:ext cx="6928505" cy="534325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300" b="1" dirty="0">
                <a:latin typeface="Century Gothic" panose="020B0502020202020204" pitchFamily="34" charset="0"/>
              </a:rPr>
              <a:t>1. Wsparciem finansowym objęte są przedsięwzięcia polegające na zakupie i montażu:</a:t>
            </a:r>
          </a:p>
          <a:p>
            <a:pPr marL="457200" indent="-457200" algn="just">
              <a:buClr>
                <a:schemeClr val="tx1"/>
              </a:buClr>
              <a:buFont typeface="+mj-lt"/>
              <a:buAutoNum type="alphaLcParenR"/>
            </a:pPr>
            <a:r>
              <a:rPr lang="pl-PL" sz="1300" dirty="0">
                <a:latin typeface="Century Gothic" panose="020B0502020202020204" pitchFamily="34" charset="0"/>
              </a:rPr>
              <a:t>instalacji fotowoltaicznych o zainstalowanej mocy elektrycznej: 10 &lt; kW ≤ 50,</a:t>
            </a:r>
          </a:p>
          <a:p>
            <a:pPr marL="457200" indent="-457200" algn="just">
              <a:buClr>
                <a:schemeClr val="tx1"/>
              </a:buClr>
              <a:buFont typeface="+mj-lt"/>
              <a:buAutoNum type="alphaLcParenR"/>
            </a:pPr>
            <a:r>
              <a:rPr lang="pl-PL" sz="1300" dirty="0">
                <a:latin typeface="Century Gothic" panose="020B0502020202020204" pitchFamily="34" charset="0"/>
              </a:rPr>
              <a:t>instalacji wiatrowych o zainstalowanej mocy elektrycznej: 10 &lt; kW ≤ 50,</a:t>
            </a:r>
          </a:p>
          <a:p>
            <a:pPr marL="457200" indent="-457200" algn="just">
              <a:buClr>
                <a:schemeClr val="tx1"/>
              </a:buClr>
              <a:buFont typeface="+mj-lt"/>
              <a:buAutoNum type="alphaLcParenR"/>
            </a:pPr>
            <a:r>
              <a:rPr lang="pl-PL" sz="1300" dirty="0">
                <a:latin typeface="Century Gothic" panose="020B0502020202020204" pitchFamily="34" charset="0"/>
              </a:rPr>
              <a:t>pomp ciepła o mocy: 10 &lt; kW ≤ 50, przy czym złożenie wniosku jest uwarunkowane wcześniejszym przeprowadzeniem audytu energetycznego, który rekomenduje wnioskowany zakres przedsięwzięcia,</a:t>
            </a:r>
          </a:p>
          <a:p>
            <a:pPr marL="457200" indent="-457200" algn="just">
              <a:buClr>
                <a:schemeClr val="tx1"/>
              </a:buClr>
              <a:buFont typeface="+mj-lt"/>
              <a:buAutoNum type="alphaLcParenR"/>
            </a:pPr>
            <a:r>
              <a:rPr lang="pl-PL" sz="1300" dirty="0">
                <a:latin typeface="Century Gothic" panose="020B0502020202020204" pitchFamily="34" charset="0"/>
              </a:rPr>
              <a:t>instalacji hybrydowej, tj.: </a:t>
            </a:r>
            <a:r>
              <a:rPr lang="pl-PL" sz="1300" dirty="0" err="1">
                <a:latin typeface="Century Gothic" panose="020B0502020202020204" pitchFamily="34" charset="0"/>
              </a:rPr>
              <a:t>fotowoltaika</a:t>
            </a:r>
            <a:r>
              <a:rPr lang="pl-PL" sz="1300" dirty="0">
                <a:latin typeface="Century Gothic" panose="020B0502020202020204" pitchFamily="34" charset="0"/>
              </a:rPr>
              <a:t> wraz z pompą ciepła lub elektrownia wiatrowa wraz z pompą ciepła, sprzężone w jeden układ, przy czym złożenie wniosku jest uwarunkowane wcześniejszym przeprowadzeniem audytu energetycznego, który rekomenduje zastosowanie pompy ciepła, służących zaspokajaniu własnych potrzeb energetycznych Wnioskodawcy w miejscu prowadzenia działalności rolniczej.</a:t>
            </a:r>
          </a:p>
          <a:p>
            <a:pPr marL="0" indent="0" algn="just">
              <a:buNone/>
            </a:pPr>
            <a:r>
              <a:rPr lang="pl-PL" sz="1300" b="1" dirty="0">
                <a:latin typeface="Century Gothic" panose="020B0502020202020204" pitchFamily="34" charset="0"/>
              </a:rPr>
              <a:t>2. Zakup i montaż towarzyszących magazynów energii dla instalacji z pkt. 1) lit. a, b oraz d. Warunkiem dofinansowania jest obligatoryjna realizacja inwestycji dotyczącej zakresu przedsięwzięć określonych w pkt. 1).</a:t>
            </a:r>
          </a:p>
          <a:p>
            <a:pPr marL="0" indent="0" algn="just">
              <a:buNone/>
            </a:pPr>
            <a:r>
              <a:rPr lang="pl-PL" sz="13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3. Nie podlegają dofinansowaniu projekty polegające na zwiększeniu mocy już istniejącej instalacji (decyduje Punkt Poboru Energii).</a:t>
            </a:r>
          </a:p>
        </p:txBody>
      </p:sp>
      <p:sp>
        <p:nvSpPr>
          <p:cNvPr id="22" name="Freeform: Shape 13">
            <a:extLst>
              <a:ext uri="{FF2B5EF4-FFF2-40B4-BE49-F238E27FC236}">
                <a16:creationId xmlns:a16="http://schemas.microsoft.com/office/drawing/2014/main" id="{8797B5BC-9873-45F9-97D6-298FB5AF08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87094" y="761999"/>
            <a:ext cx="4208489" cy="5334001"/>
          </a:xfrm>
          <a:custGeom>
            <a:avLst/>
            <a:gdLst>
              <a:gd name="connsiteX0" fmla="*/ 1015642 w 4208489"/>
              <a:gd name="connsiteY0" fmla="*/ 0 h 5334001"/>
              <a:gd name="connsiteX1" fmla="*/ 4208489 w 4208489"/>
              <a:gd name="connsiteY1" fmla="*/ 0 h 5334001"/>
              <a:gd name="connsiteX2" fmla="*/ 4208489 w 4208489"/>
              <a:gd name="connsiteY2" fmla="*/ 5334001 h 5334001"/>
              <a:gd name="connsiteX3" fmla="*/ 0 w 4208489"/>
              <a:gd name="connsiteY3" fmla="*/ 5334001 h 5334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8489" h="5334001">
                <a:moveTo>
                  <a:pt x="1015642" y="0"/>
                </a:moveTo>
                <a:lnTo>
                  <a:pt x="4208489" y="0"/>
                </a:lnTo>
                <a:lnTo>
                  <a:pt x="4208489" y="5334001"/>
                </a:lnTo>
                <a:lnTo>
                  <a:pt x="0" y="533400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FC664D03-31B3-496B-947C-08018F14D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4897" y="1865740"/>
            <a:ext cx="3085390" cy="3126520"/>
          </a:xfrm>
        </p:spPr>
        <p:txBody>
          <a:bodyPr>
            <a:normAutofit/>
          </a:bodyPr>
          <a:lstStyle/>
          <a:p>
            <a:pPr algn="ctr"/>
            <a:r>
              <a:rPr lang="pl-PL" b="1" dirty="0">
                <a:latin typeface="Century Gothic" panose="020B0502020202020204" pitchFamily="34" charset="0"/>
              </a:rPr>
              <a:t>Zakres finansowania</a:t>
            </a:r>
          </a:p>
        </p:txBody>
      </p:sp>
    </p:spTree>
    <p:extLst>
      <p:ext uri="{BB962C8B-B14F-4D97-AF65-F5344CB8AC3E}">
        <p14:creationId xmlns:p14="http://schemas.microsoft.com/office/powerpoint/2010/main" val="8199696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9DC5A77-10C9-4ECF-B7EB-8D917F3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FFE28B5-FB16-49A9-B851-3C35FAC0C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10905976" cy="16511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D58CB8D-4E22-478D-822E-BEB63763E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754" y="1087374"/>
            <a:ext cx="8983489" cy="1000978"/>
          </a:xfrm>
        </p:spPr>
        <p:txBody>
          <a:bodyPr>
            <a:normAutofit/>
          </a:bodyPr>
          <a:lstStyle/>
          <a:p>
            <a:r>
              <a:rPr lang="pl-PL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Zabezpieczenia pożyczki</a:t>
            </a:r>
            <a:endParaRPr lang="pl-PL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1014442-855A-4E0F-8D09-C314661A4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4533" y="758952"/>
            <a:ext cx="1185379" cy="1651133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B1ABF09-86CF-414E-88A5-2B84CC723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" y="2526526"/>
            <a:ext cx="1169701" cy="3563378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FE91770-CDBB-4D24-94E5-AD484F36C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9019" y="2526526"/>
            <a:ext cx="10920893" cy="3563377"/>
          </a:xfrm>
          <a:prstGeom prst="rect">
            <a:avLst/>
          </a:prstGeom>
          <a:solidFill>
            <a:schemeClr val="bg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314356C3-1C20-4634-B9C1-112838525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753" y="2088352"/>
            <a:ext cx="9305224" cy="43745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pl-PL" sz="19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342900" indent="-342900" algn="just">
              <a:lnSpc>
                <a:spcPct val="120000"/>
              </a:lnSpc>
              <a:buFont typeface="+mj-lt"/>
              <a:buAutoNum type="arabicPeriod"/>
            </a:pPr>
            <a:r>
              <a:rPr lang="pl-PL" sz="1300" dirty="0">
                <a:solidFill>
                  <a:schemeClr val="tx1"/>
                </a:solidFill>
                <a:latin typeface="Century Gothic" panose="020B0502020202020204" pitchFamily="34" charset="0"/>
              </a:rPr>
              <a:t>Fundusz uzależnia udzielenie pożyczki od zdolności kredytowej Wnioskodawcy oraz ustanowienia przez Wnioskodawcę zabezpieczenia zapłaty wszelkich należności.</a:t>
            </a:r>
          </a:p>
          <a:p>
            <a:pPr marL="342900" indent="-342900" algn="just">
              <a:lnSpc>
                <a:spcPct val="120000"/>
              </a:lnSpc>
              <a:buFont typeface="+mj-lt"/>
              <a:buAutoNum type="arabicPeriod"/>
            </a:pPr>
            <a:r>
              <a:rPr lang="pl-PL" sz="1300" dirty="0">
                <a:solidFill>
                  <a:schemeClr val="tx1"/>
                </a:solidFill>
                <a:latin typeface="Century Gothic" panose="020B0502020202020204" pitchFamily="34" charset="0"/>
              </a:rPr>
              <a:t>Na zabezpieczenie zapłaty wszelkich należności Wnioskodawcy na kwotę nieprzekraczającą 100 000,00 zł, Wnioskodawca jest zobowiązany wystawić weksel in blanco wraz z deklaracją wekslową oraz dostarczyć instrument wzmacniający skuteczność dochodzenia wierzytelności z tytułu pożyczki tj. oświadczenie o poddaniu się egzekucji na podstawie art. 777 § 1 pkt. 5 Kodeksu postępowania cywilnego o wartości minimalnej równej kwocie pożyczki powiększonej o 30%. </a:t>
            </a:r>
          </a:p>
        </p:txBody>
      </p:sp>
    </p:spTree>
    <p:extLst>
      <p:ext uri="{BB962C8B-B14F-4D97-AF65-F5344CB8AC3E}">
        <p14:creationId xmlns:p14="http://schemas.microsoft.com/office/powerpoint/2010/main" val="29827404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9DC5A77-10C9-4ECF-B7EB-8D917F3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FE28B5-FB16-49A9-B851-3C35FAC0C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10905976" cy="16511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9334DA57-4B79-401D-9940-DE24998C5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754" y="1087374"/>
            <a:ext cx="8983489" cy="1000978"/>
          </a:xfrm>
        </p:spPr>
        <p:txBody>
          <a:bodyPr>
            <a:normAutofit/>
          </a:bodyPr>
          <a:lstStyle/>
          <a:p>
            <a:r>
              <a:rPr lang="pl-PL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Zabezpieczenia pożyczki</a:t>
            </a:r>
            <a:endParaRPr lang="pl-PL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1014442-855A-4E0F-8D09-C314661A4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4533" y="758952"/>
            <a:ext cx="1185379" cy="1651133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B1ABF09-86CF-414E-88A5-2B84CC723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" y="2526526"/>
            <a:ext cx="1169701" cy="3563378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FE91770-CDBB-4D24-94E5-AD484F36C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9019" y="2526526"/>
            <a:ext cx="10920893" cy="3563377"/>
          </a:xfrm>
          <a:prstGeom prst="rect">
            <a:avLst/>
          </a:prstGeom>
          <a:solidFill>
            <a:schemeClr val="bg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086E7F56-60E3-48CB-8942-EC2EEBD75756}"/>
              </a:ext>
            </a:extLst>
          </p:cNvPr>
          <p:cNvSpPr txBox="1"/>
          <p:nvPr/>
        </p:nvSpPr>
        <p:spPr>
          <a:xfrm>
            <a:off x="1332674" y="2528745"/>
            <a:ext cx="957330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Clr>
                <a:schemeClr val="accent1">
                  <a:lumMod val="75000"/>
                </a:schemeClr>
              </a:buClr>
              <a:buFont typeface="+mj-lt"/>
              <a:buAutoNum type="arabicPeriod" startAt="3"/>
            </a:pPr>
            <a:r>
              <a:rPr lang="pl-PL" sz="1500" dirty="0">
                <a:latin typeface="Century Gothic" panose="020B0502020202020204" pitchFamily="34" charset="0"/>
              </a:rPr>
              <a:t>Na zabezpieczenie zapłaty wszelkich należności Wnioskodawcy na kwotę przekraczającą           100 000,00 zł, Wnioskodawca jest zobowiązany wystawić weksel in blanco wraz z deklaracją wekslową oraz ustanowić dodatkowe zabezpieczenie w jednej z poniższych form:</a:t>
            </a:r>
          </a:p>
        </p:txBody>
      </p:sp>
      <p:graphicFrame>
        <p:nvGraphicFramePr>
          <p:cNvPr id="12" name="Symbol zastępczy zawartości 2">
            <a:extLst>
              <a:ext uri="{FF2B5EF4-FFF2-40B4-BE49-F238E27FC236}">
                <a16:creationId xmlns:a16="http://schemas.microsoft.com/office/drawing/2014/main" id="{2EEFCF97-A1D3-4061-8AD4-E7B05F90229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332674" y="3146160"/>
          <a:ext cx="9573303" cy="34035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95644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9DC5A77-10C9-4ECF-B7EB-8D917F3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FFE28B5-FB16-49A9-B851-3C35FAC0C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10905976" cy="16511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D58CB8D-4E22-478D-822E-BEB63763E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754" y="1087374"/>
            <a:ext cx="8983489" cy="1000978"/>
          </a:xfrm>
        </p:spPr>
        <p:txBody>
          <a:bodyPr>
            <a:normAutofit/>
          </a:bodyPr>
          <a:lstStyle/>
          <a:p>
            <a:r>
              <a:rPr lang="pl-PL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Zabezpieczenia pożyczki</a:t>
            </a:r>
            <a:endParaRPr lang="pl-PL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1014442-855A-4E0F-8D09-C314661A4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4533" y="758952"/>
            <a:ext cx="1185379" cy="1651133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B1ABF09-86CF-414E-88A5-2B84CC723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" y="2526526"/>
            <a:ext cx="1169701" cy="3563378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FE91770-CDBB-4D24-94E5-AD484F36C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9019" y="2526526"/>
            <a:ext cx="10920893" cy="3563377"/>
          </a:xfrm>
          <a:prstGeom prst="rect">
            <a:avLst/>
          </a:prstGeom>
          <a:solidFill>
            <a:schemeClr val="bg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314356C3-1C20-4634-B9C1-112838525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753" y="2088352"/>
            <a:ext cx="9305224" cy="43745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pl-PL" sz="19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342900" indent="-342900" algn="just">
              <a:lnSpc>
                <a:spcPct val="120000"/>
              </a:lnSpc>
              <a:buFont typeface="+mj-lt"/>
              <a:buAutoNum type="arabicPeriod" startAt="4"/>
            </a:pPr>
            <a:r>
              <a:rPr lang="pl-PL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Fundusz może stosować instrumenty wzmacniające skuteczność dochodzenia wierzytelności z tytułu pożyczki, np. oświadczenie o poddaniu się egzekucji na podstawie art. 777 § 1 pkt. 4, 5 lub 6 Kodeksu postępowania cywilnego.</a:t>
            </a:r>
          </a:p>
          <a:p>
            <a:pPr marL="342900" indent="-342900" algn="just">
              <a:lnSpc>
                <a:spcPct val="120000"/>
              </a:lnSpc>
              <a:buFont typeface="+mj-lt"/>
              <a:buAutoNum type="arabicPeriod" startAt="4"/>
            </a:pPr>
            <a:r>
              <a:rPr lang="pl-PL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Beneficjent jest zobowiązany udzielić co najmniej dwóch zabezpieczeń pożyczki (dotyczy pożyczki o wartości przekraczającej 100 000 zł), przy czym wartość minimalna zabezpieczenia innego niż weksel powinna być równa kwocie pożyczki powiększonej o 30%.</a:t>
            </a:r>
          </a:p>
        </p:txBody>
      </p:sp>
    </p:spTree>
    <p:extLst>
      <p:ext uri="{BB962C8B-B14F-4D97-AF65-F5344CB8AC3E}">
        <p14:creationId xmlns:p14="http://schemas.microsoft.com/office/powerpoint/2010/main" val="5749643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9DC5A77-10C9-4ECF-B7EB-8D917F3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FFE28B5-FB16-49A9-B851-3C35FAC0C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10905976" cy="16511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D58CB8D-4E22-478D-822E-BEB63763E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754" y="1087374"/>
            <a:ext cx="8983489" cy="1000978"/>
          </a:xfrm>
        </p:spPr>
        <p:txBody>
          <a:bodyPr>
            <a:normAutofit/>
          </a:bodyPr>
          <a:lstStyle/>
          <a:p>
            <a:r>
              <a:rPr lang="pl-PL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Zabezpieczenia pożyczki</a:t>
            </a:r>
            <a:endParaRPr lang="pl-PL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1014442-855A-4E0F-8D09-C314661A4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4533" y="758952"/>
            <a:ext cx="1185379" cy="1651133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B1ABF09-86CF-414E-88A5-2B84CC723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" y="2526526"/>
            <a:ext cx="1169701" cy="3563378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FE91770-CDBB-4D24-94E5-AD484F36C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9019" y="2526526"/>
            <a:ext cx="10920893" cy="3563377"/>
          </a:xfrm>
          <a:prstGeom prst="rect">
            <a:avLst/>
          </a:prstGeom>
          <a:solidFill>
            <a:schemeClr val="bg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314356C3-1C20-4634-B9C1-112838525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753" y="2088352"/>
            <a:ext cx="9305224" cy="4374592"/>
          </a:xfrm>
        </p:spPr>
        <p:txBody>
          <a:bodyPr>
            <a:normAutofit/>
          </a:bodyPr>
          <a:lstStyle/>
          <a:p>
            <a:pPr marL="228600" indent="-228600" algn="just">
              <a:buFont typeface="+mj-lt"/>
              <a:buAutoNum type="arabicPeriod" startAt="7"/>
            </a:pPr>
            <a:r>
              <a:rPr lang="pl-PL" sz="1200" u="sng" dirty="0">
                <a:solidFill>
                  <a:schemeClr val="tx1"/>
                </a:solidFill>
                <a:latin typeface="Century Gothic" panose="020B0502020202020204" pitchFamily="34" charset="0"/>
              </a:rPr>
              <a:t>Złożenie dodatkowego zabezpieczenia nie dotyczy:</a:t>
            </a:r>
          </a:p>
          <a:p>
            <a:pPr marL="0" indent="0" algn="just">
              <a:buNone/>
            </a:pPr>
            <a:r>
              <a:rPr lang="pl-PL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	1) jednostek samorządu terytorialnego lub ich związków;</a:t>
            </a:r>
          </a:p>
          <a:p>
            <a:pPr marL="0" indent="0" algn="just">
              <a:buNone/>
            </a:pPr>
            <a:r>
              <a:rPr lang="pl-PL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	2) spółek prawa handlowego, w których Skarb Państwa lub jednostki samorządu terytorialnego lub ich związki 	posiadają co najmniej 51% udziałów lub akcji w kapitale zakładowym;</a:t>
            </a:r>
          </a:p>
          <a:p>
            <a:pPr marL="0" indent="0" algn="just">
              <a:buNone/>
            </a:pPr>
            <a:r>
              <a:rPr lang="pl-PL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Od tych podmiotów jako zabezpieczenie pożyczki wymagane jest wystawienie weksla in blanco.</a:t>
            </a:r>
          </a:p>
          <a:p>
            <a:pPr marL="228600" indent="-228600" algn="just">
              <a:buFont typeface="+mj-lt"/>
              <a:buAutoNum type="arabicPeriod" startAt="8"/>
            </a:pPr>
            <a:r>
              <a:rPr lang="pl-PL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Sposoby zabezpieczenia spłaty pożyczki i okres spłaty ustala Zarząd.</a:t>
            </a:r>
          </a:p>
          <a:p>
            <a:pPr marL="228600" indent="-228600" algn="just">
              <a:buFont typeface="+mj-lt"/>
              <a:buAutoNum type="arabicPeriod" startAt="9"/>
            </a:pPr>
            <a:r>
              <a:rPr lang="pl-PL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W przypadku nieprzedstawienia lub braku akceptacji zaproponowanego zabezpieczenia pożyczki Zarząd ma prawo odmówienia podpisania umowy o dofinansowanie.</a:t>
            </a:r>
          </a:p>
          <a:p>
            <a:pPr marL="228600" indent="-228600" algn="just">
              <a:buFont typeface="+mj-lt"/>
              <a:buAutoNum type="arabicPeriod" startAt="10"/>
            </a:pPr>
            <a:r>
              <a:rPr lang="pl-PL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W przypadku jeśli w danym Naborze, Wnioskodawca złoży więcej niż 1 Wniosek i zawarta zostanie więcej niż 1 Umowa, wartość dofinansowania sumuje się i w momencie przekroczenia wartości 100.000 zł, dla każdej kolejnej Umowy powodującej to przekroczenie, stosowane jest zabezpieczenie jak dla pożyczki o wartości przekraczającej 100.000 zł.</a:t>
            </a:r>
          </a:p>
        </p:txBody>
      </p:sp>
    </p:spTree>
    <p:extLst>
      <p:ext uri="{BB962C8B-B14F-4D97-AF65-F5344CB8AC3E}">
        <p14:creationId xmlns:p14="http://schemas.microsoft.com/office/powerpoint/2010/main" val="28290031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DB23C2B-2054-4D8B-9E98-9190F8E05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797B5BC-9873-45F9-97D6-298FB5AF08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0" y="762000"/>
            <a:ext cx="4208489" cy="5334001"/>
          </a:xfrm>
          <a:custGeom>
            <a:avLst/>
            <a:gdLst>
              <a:gd name="connsiteX0" fmla="*/ 1015642 w 4208489"/>
              <a:gd name="connsiteY0" fmla="*/ 0 h 5334001"/>
              <a:gd name="connsiteX1" fmla="*/ 4208489 w 4208489"/>
              <a:gd name="connsiteY1" fmla="*/ 0 h 5334001"/>
              <a:gd name="connsiteX2" fmla="*/ 4208489 w 4208489"/>
              <a:gd name="connsiteY2" fmla="*/ 5334001 h 5334001"/>
              <a:gd name="connsiteX3" fmla="*/ 0 w 4208489"/>
              <a:gd name="connsiteY3" fmla="*/ 5334001 h 5334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8489" h="5334001">
                <a:moveTo>
                  <a:pt x="1015642" y="0"/>
                </a:moveTo>
                <a:lnTo>
                  <a:pt x="4208489" y="0"/>
                </a:lnTo>
                <a:lnTo>
                  <a:pt x="4208489" y="5334001"/>
                </a:lnTo>
                <a:lnTo>
                  <a:pt x="0" y="533400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A7E1649C-006E-4BF1-AA57-16FCDFD37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260" y="1683144"/>
            <a:ext cx="2774922" cy="3491712"/>
          </a:xfrm>
        </p:spPr>
        <p:txBody>
          <a:bodyPr>
            <a:normAutofit/>
          </a:bodyPr>
          <a:lstStyle/>
          <a:p>
            <a:r>
              <a:rPr lang="pl-PL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Pomoc publiczna</a:t>
            </a:r>
            <a:endParaRPr lang="pl-PL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27" name="Symbol zastępczy zawartości 3">
            <a:extLst>
              <a:ext uri="{FF2B5EF4-FFF2-40B4-BE49-F238E27FC236}">
                <a16:creationId xmlns:a16="http://schemas.microsoft.com/office/drawing/2014/main" id="{061A97D9-AF8C-460E-B5CA-0184D3E5A3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8489" y="762000"/>
            <a:ext cx="6982028" cy="5039126"/>
          </a:xfrm>
        </p:spPr>
        <p:txBody>
          <a:bodyPr>
            <a:normAutofit/>
          </a:bodyPr>
          <a:lstStyle/>
          <a:p>
            <a:pPr marL="342900" indent="-342900" algn="just">
              <a:lnSpc>
                <a:spcPct val="100000"/>
              </a:lnSpc>
              <a:buAutoNum type="arabicPeriod"/>
            </a:pPr>
            <a:r>
              <a:rPr lang="pl-PL" sz="1500" dirty="0">
                <a:latin typeface="Century Gothic" panose="020B0502020202020204" pitchFamily="34" charset="0"/>
              </a:rPr>
              <a:t>W ramach oceny spełnienia kryterium dostępu wskazanego w § 7 ust. 2 punkt 1.9 (Czy wnioskowane dofinansowanie spełnia warunki pomocy publicznej?) Fundusz weryfikuje występowanie pomocy publicznej.</a:t>
            </a:r>
          </a:p>
          <a:p>
            <a:pPr marL="342900" indent="-342900" algn="just">
              <a:lnSpc>
                <a:spcPct val="100000"/>
              </a:lnSpc>
              <a:buAutoNum type="arabicPeriod"/>
            </a:pPr>
            <a:endParaRPr lang="pl-PL" sz="1500" dirty="0">
              <a:latin typeface="Century Gothic" panose="020B0502020202020204" pitchFamily="34" charset="0"/>
            </a:endParaRPr>
          </a:p>
          <a:p>
            <a:pPr marL="342900" indent="-342900" algn="just">
              <a:lnSpc>
                <a:spcPct val="100000"/>
              </a:lnSpc>
              <a:buAutoNum type="arabicPeriod"/>
            </a:pPr>
            <a:r>
              <a:rPr lang="pl-PL" sz="1500" dirty="0">
                <a:latin typeface="Century Gothic" panose="020B0502020202020204" pitchFamily="34" charset="0"/>
              </a:rPr>
              <a:t>Dla Wnioskodawcy, który jest Beneficjentem końcowym wsparcie może stanowić pomoc de </a:t>
            </a:r>
            <a:r>
              <a:rPr lang="pl-PL" sz="1500" dirty="0" err="1">
                <a:latin typeface="Century Gothic" panose="020B0502020202020204" pitchFamily="34" charset="0"/>
              </a:rPr>
              <a:t>minimis</a:t>
            </a:r>
            <a:r>
              <a:rPr lang="pl-PL" sz="1500" dirty="0">
                <a:latin typeface="Century Gothic" panose="020B0502020202020204" pitchFamily="34" charset="0"/>
              </a:rPr>
              <a:t> / pomoc de </a:t>
            </a:r>
            <a:r>
              <a:rPr lang="pl-PL" sz="1500" dirty="0" err="1">
                <a:latin typeface="Century Gothic" panose="020B0502020202020204" pitchFamily="34" charset="0"/>
              </a:rPr>
              <a:t>minimis</a:t>
            </a:r>
            <a:r>
              <a:rPr lang="pl-PL" sz="1500" dirty="0">
                <a:latin typeface="Century Gothic" panose="020B0502020202020204" pitchFamily="34" charset="0"/>
              </a:rPr>
              <a:t> w rolnictwie lub rybołówstwie/ pomoc inwestycyjną regionalną/ pomoc inwestycyjną horyzontalną na ochronę środowiska, pomoc stanowiącą rekompensatę za realizację usług świadczonych w ogólnym interesie gospodarczym, która podlega ustawie o postępowaniu w sprawach dotyczących pomocy publicznej i musi spełniać warunki określone w aktach prawnych wskazanych w § 1 Regulaminu.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665C2FCD-09A4-4B4B-AA73-F330DFE91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1190517" y="1056875"/>
            <a:ext cx="1001483" cy="4744251"/>
          </a:xfrm>
          <a:custGeom>
            <a:avLst/>
            <a:gdLst>
              <a:gd name="connsiteX0" fmla="*/ 0 w 1001483"/>
              <a:gd name="connsiteY0" fmla="*/ 0 h 4744251"/>
              <a:gd name="connsiteX1" fmla="*/ 1001483 w 1001483"/>
              <a:gd name="connsiteY1" fmla="*/ 0 h 4744251"/>
              <a:gd name="connsiteX2" fmla="*/ 0 w 1001483"/>
              <a:gd name="connsiteY2" fmla="*/ 4744251 h 4744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01483" h="4744251">
                <a:moveTo>
                  <a:pt x="0" y="0"/>
                </a:moveTo>
                <a:lnTo>
                  <a:pt x="1001483" y="0"/>
                </a:lnTo>
                <a:lnTo>
                  <a:pt x="0" y="474425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253821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DB23C2B-2054-4D8B-9E98-9190F8E05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797B5BC-9873-45F9-97D6-298FB5AF08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0" y="762000"/>
            <a:ext cx="4208489" cy="5334001"/>
          </a:xfrm>
          <a:custGeom>
            <a:avLst/>
            <a:gdLst>
              <a:gd name="connsiteX0" fmla="*/ 1015642 w 4208489"/>
              <a:gd name="connsiteY0" fmla="*/ 0 h 5334001"/>
              <a:gd name="connsiteX1" fmla="*/ 4208489 w 4208489"/>
              <a:gd name="connsiteY1" fmla="*/ 0 h 5334001"/>
              <a:gd name="connsiteX2" fmla="*/ 4208489 w 4208489"/>
              <a:gd name="connsiteY2" fmla="*/ 5334001 h 5334001"/>
              <a:gd name="connsiteX3" fmla="*/ 0 w 4208489"/>
              <a:gd name="connsiteY3" fmla="*/ 5334001 h 5334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8489" h="5334001">
                <a:moveTo>
                  <a:pt x="1015642" y="0"/>
                </a:moveTo>
                <a:lnTo>
                  <a:pt x="4208489" y="0"/>
                </a:lnTo>
                <a:lnTo>
                  <a:pt x="4208489" y="5334001"/>
                </a:lnTo>
                <a:lnTo>
                  <a:pt x="0" y="533400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A7E1649C-006E-4BF1-AA57-16FCDFD37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260" y="1683144"/>
            <a:ext cx="2774922" cy="3491712"/>
          </a:xfrm>
        </p:spPr>
        <p:txBody>
          <a:bodyPr>
            <a:normAutofit/>
          </a:bodyPr>
          <a:lstStyle/>
          <a:p>
            <a:r>
              <a:rPr lang="pl-PL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Pomoc publiczna</a:t>
            </a:r>
            <a:endParaRPr lang="pl-PL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27" name="Symbol zastępczy zawartości 3">
            <a:extLst>
              <a:ext uri="{FF2B5EF4-FFF2-40B4-BE49-F238E27FC236}">
                <a16:creationId xmlns:a16="http://schemas.microsoft.com/office/drawing/2014/main" id="{061A97D9-AF8C-460E-B5CA-0184D3E5A3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8489" y="762000"/>
            <a:ext cx="6982028" cy="5039126"/>
          </a:xfrm>
        </p:spPr>
        <p:txBody>
          <a:bodyPr>
            <a:normAutofit/>
          </a:bodyPr>
          <a:lstStyle/>
          <a:p>
            <a:pPr marL="342900" indent="-342900" algn="just">
              <a:lnSpc>
                <a:spcPct val="100000"/>
              </a:lnSpc>
              <a:buFont typeface="+mj-lt"/>
              <a:buAutoNum type="arabicPeriod" startAt="3"/>
            </a:pPr>
            <a:r>
              <a:rPr lang="pl-PL" sz="1500" dirty="0">
                <a:latin typeface="Century Gothic" panose="020B0502020202020204" pitchFamily="34" charset="0"/>
              </a:rPr>
              <a:t>W przypadku, gdy Wnioskodawca nie jest Beneficjentem końcowym pomocy to udzielone wsparcie może stanowić pomoc pośrednią, a po podpisaniu Umowy Wnioskodawca przejmuje obowiązki podmiotu udzielającego pomocy de </a:t>
            </a:r>
            <a:r>
              <a:rPr lang="pl-PL" sz="1500" dirty="0" err="1">
                <a:latin typeface="Century Gothic" panose="020B0502020202020204" pitchFamily="34" charset="0"/>
              </a:rPr>
              <a:t>minimis</a:t>
            </a:r>
            <a:r>
              <a:rPr lang="pl-PL" sz="1500" dirty="0">
                <a:latin typeface="Century Gothic" panose="020B0502020202020204" pitchFamily="34" charset="0"/>
              </a:rPr>
              <a:t>/ pomocy de </a:t>
            </a:r>
            <a:r>
              <a:rPr lang="pl-PL" sz="1500" dirty="0" err="1">
                <a:latin typeface="Century Gothic" panose="020B0502020202020204" pitchFamily="34" charset="0"/>
              </a:rPr>
              <a:t>minimis</a:t>
            </a:r>
            <a:r>
              <a:rPr lang="pl-PL" sz="1500" dirty="0">
                <a:latin typeface="Century Gothic" panose="020B0502020202020204" pitchFamily="34" charset="0"/>
              </a:rPr>
              <a:t> w rolnictwie lub rybołówstwie/ pomocy inwestycyjnej regionalnej/ pomocy inwestycyjnej horyzontalnej na ochronę środowiska, pomocy stanowiącej rekompensatę za realizację usług świadczonych w ogólnym interesie gospodarczym, zgodnie z ustawą o postępowaniu w sprawach dotyczących pomocy publicznej i musi spełniać warunki określone w aktach prawnych wskazanych w § 1 Regulaminu.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pl-PL" sz="1500" dirty="0">
              <a:latin typeface="Century Gothic" panose="020B0502020202020204" pitchFamily="34" charset="0"/>
            </a:endParaRPr>
          </a:p>
          <a:p>
            <a:pPr marL="342900" indent="-342900" algn="just">
              <a:lnSpc>
                <a:spcPct val="100000"/>
              </a:lnSpc>
              <a:buFont typeface="+mj-lt"/>
              <a:buAutoNum type="arabicPeriod" startAt="4"/>
            </a:pPr>
            <a:r>
              <a:rPr lang="pl-PL" sz="1500" dirty="0">
                <a:latin typeface="Century Gothic" panose="020B0502020202020204" pitchFamily="34" charset="0"/>
              </a:rPr>
              <a:t>Dniem udzielenia pomocy jest dzień podpisania Umowy z Funduszem.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665C2FCD-09A4-4B4B-AA73-F330DFE91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1190517" y="1056875"/>
            <a:ext cx="1001483" cy="4744251"/>
          </a:xfrm>
          <a:custGeom>
            <a:avLst/>
            <a:gdLst>
              <a:gd name="connsiteX0" fmla="*/ 0 w 1001483"/>
              <a:gd name="connsiteY0" fmla="*/ 0 h 4744251"/>
              <a:gd name="connsiteX1" fmla="*/ 1001483 w 1001483"/>
              <a:gd name="connsiteY1" fmla="*/ 0 h 4744251"/>
              <a:gd name="connsiteX2" fmla="*/ 0 w 1001483"/>
              <a:gd name="connsiteY2" fmla="*/ 4744251 h 4744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01483" h="4744251">
                <a:moveTo>
                  <a:pt x="0" y="0"/>
                </a:moveTo>
                <a:lnTo>
                  <a:pt x="1001483" y="0"/>
                </a:lnTo>
                <a:lnTo>
                  <a:pt x="0" y="474425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970253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F1D7602-6D2D-46C2-A7B2-434F3678DC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5539253-EA7C-41D9-9930-0923683AA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58952"/>
            <a:ext cx="1219810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822626C-5B05-4E95-A6B4-F417C84D7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1123837"/>
            <a:ext cx="3073914" cy="4601183"/>
          </a:xfrm>
        </p:spPr>
        <p:txBody>
          <a:bodyPr>
            <a:normAutofit/>
          </a:bodyPr>
          <a:lstStyle/>
          <a:p>
            <a:pPr algn="r"/>
            <a:r>
              <a:rPr lang="pl-PL" sz="4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Kontakt</a:t>
            </a:r>
            <a:r>
              <a:rPr lang="pl-PL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D89589C-2C90-4407-A995-05EC3DD7AB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55480" y="2085681"/>
            <a:ext cx="0" cy="2686639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31F6E6D-6797-4CE8-B9D6-513C225BBA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3580" y="1123836"/>
            <a:ext cx="6144367" cy="486091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sz="1600" dirty="0">
              <a:latin typeface="Century Gothic" panose="020B0502020202020204" pitchFamily="34" charset="0"/>
            </a:endParaRPr>
          </a:p>
          <a:p>
            <a:pPr marL="0" indent="0" algn="l">
              <a:buNone/>
            </a:pPr>
            <a:r>
              <a:rPr lang="pl-PL" sz="1350" b="0" i="0" dirty="0">
                <a:solidFill>
                  <a:srgbClr val="151515"/>
                </a:solidFill>
                <a:effectLst/>
                <a:latin typeface="Century Gothic" panose="020B0502020202020204" pitchFamily="34" charset="0"/>
              </a:rPr>
              <a:t>Anna Malanowska, tel. 61 845 62  37, </a:t>
            </a:r>
            <a:r>
              <a:rPr lang="pl-PL" sz="1350" b="0" i="0" u="sng" dirty="0">
                <a:solidFill>
                  <a:srgbClr val="151515"/>
                </a:solidFill>
                <a:effectLst/>
                <a:latin typeface="Century Gothic" panose="020B0502020202020204" pitchFamily="34" charset="0"/>
              </a:rPr>
              <a:t>amalanowska@wfosgw.poznan.pl</a:t>
            </a:r>
            <a:endParaRPr lang="pl-PL" sz="1350" b="0" i="0" dirty="0">
              <a:solidFill>
                <a:srgbClr val="151515"/>
              </a:solidFill>
              <a:effectLst/>
              <a:latin typeface="Century Gothic" panose="020B0502020202020204" pitchFamily="34" charset="0"/>
            </a:endParaRPr>
          </a:p>
          <a:p>
            <a:pPr marL="0" indent="0" algn="l">
              <a:buNone/>
            </a:pPr>
            <a:r>
              <a:rPr lang="pl-PL" sz="1400" b="0" i="0" dirty="0">
                <a:solidFill>
                  <a:srgbClr val="151515"/>
                </a:solidFill>
                <a:effectLst/>
                <a:latin typeface="Century Gothic" panose="020B0502020202020204" pitchFamily="34" charset="0"/>
              </a:rPr>
              <a:t>Paweł Stanek, tel. 61 845 62 16, </a:t>
            </a:r>
            <a:r>
              <a:rPr lang="pl-PL" sz="1400" b="0" i="0" u="sng" dirty="0">
                <a:solidFill>
                  <a:srgbClr val="151515"/>
                </a:solidFill>
                <a:effectLst/>
                <a:latin typeface="Century Gothic" panose="020B0502020202020204" pitchFamily="34" charset="0"/>
              </a:rPr>
              <a:t>pawel.stanek@wfosgw.poznan.pl</a:t>
            </a:r>
            <a:endParaRPr lang="pl-PL" sz="1400" b="0" i="0" dirty="0">
              <a:solidFill>
                <a:srgbClr val="151515"/>
              </a:solidFill>
              <a:effectLst/>
              <a:latin typeface="Century Gothic" panose="020B0502020202020204" pitchFamily="34" charset="0"/>
            </a:endParaRPr>
          </a:p>
          <a:p>
            <a:pPr marL="0" indent="0" algn="l">
              <a:buNone/>
            </a:pPr>
            <a:r>
              <a:rPr lang="pl-PL" sz="1400" b="1" i="0" dirty="0">
                <a:solidFill>
                  <a:srgbClr val="151515"/>
                </a:solidFill>
                <a:effectLst/>
                <a:latin typeface="Century Gothic" panose="020B0502020202020204" pitchFamily="34" charset="0"/>
              </a:rPr>
              <a:t> </a:t>
            </a:r>
            <a:endParaRPr lang="pl-PL" sz="1400" b="0" i="0" dirty="0">
              <a:solidFill>
                <a:srgbClr val="151515"/>
              </a:solidFill>
              <a:effectLst/>
              <a:latin typeface="Century Gothic" panose="020B0502020202020204" pitchFamily="34" charset="0"/>
            </a:endParaRPr>
          </a:p>
          <a:p>
            <a:pPr marL="0" indent="0" algn="l">
              <a:buNone/>
            </a:pPr>
            <a:r>
              <a:rPr lang="pl-PL" sz="1400" b="1" i="0" dirty="0">
                <a:solidFill>
                  <a:srgbClr val="151515"/>
                </a:solidFill>
                <a:effectLst/>
                <a:latin typeface="Century Gothic" panose="020B0502020202020204" pitchFamily="34" charset="0"/>
              </a:rPr>
              <a:t>W zakresie analizy zdolności kredytowej i dokumentów finansowych:</a:t>
            </a:r>
            <a:endParaRPr lang="pl-PL" sz="1400" b="0" i="0" dirty="0">
              <a:solidFill>
                <a:srgbClr val="151515"/>
              </a:solidFill>
              <a:effectLst/>
              <a:latin typeface="Century Gothic" panose="020B0502020202020204" pitchFamily="34" charset="0"/>
            </a:endParaRPr>
          </a:p>
          <a:p>
            <a:pPr marL="0" indent="0" algn="l">
              <a:buNone/>
            </a:pPr>
            <a:r>
              <a:rPr lang="pl-PL" sz="1400" b="0" i="0" dirty="0">
                <a:solidFill>
                  <a:srgbClr val="151515"/>
                </a:solidFill>
                <a:effectLst/>
                <a:latin typeface="Century Gothic" panose="020B0502020202020204" pitchFamily="34" charset="0"/>
              </a:rPr>
              <a:t>Beata Rempińska, tel. 61 845 62 39, </a:t>
            </a:r>
            <a:r>
              <a:rPr lang="pl-PL" sz="1400" b="1" i="0" u="none" strike="noStrike" dirty="0">
                <a:solidFill>
                  <a:srgbClr val="151515"/>
                </a:solidFill>
                <a:effectLst/>
                <a:latin typeface="Century Gothic" panose="020B0502020202020204" pitchFamily="34" charset="0"/>
                <a:hlinkClick r:id="rId2"/>
              </a:rPr>
              <a:t>brempinska@wfosgw.poznan.pl</a:t>
            </a:r>
            <a:endParaRPr lang="pl-PL" sz="1400" b="0" i="0" dirty="0">
              <a:solidFill>
                <a:srgbClr val="151515"/>
              </a:solidFill>
              <a:effectLst/>
              <a:latin typeface="Century Gothic" panose="020B0502020202020204" pitchFamily="34" charset="0"/>
            </a:endParaRPr>
          </a:p>
          <a:p>
            <a:pPr marL="0" indent="0" algn="l">
              <a:buNone/>
            </a:pPr>
            <a:r>
              <a:rPr lang="pl-PL" sz="1400" b="0" i="0" dirty="0">
                <a:solidFill>
                  <a:srgbClr val="151515"/>
                </a:solidFill>
                <a:effectLst/>
                <a:latin typeface="Century Gothic" panose="020B0502020202020204" pitchFamily="34" charset="0"/>
              </a:rPr>
              <a:t>Anna Pałczyńska, tel. 61 449 92 56, </a:t>
            </a:r>
            <a:r>
              <a:rPr lang="pl-PL" sz="1400" b="1" i="0" u="none" strike="noStrike" dirty="0">
                <a:solidFill>
                  <a:srgbClr val="151515"/>
                </a:solidFill>
                <a:effectLst/>
                <a:latin typeface="Century Gothic" panose="020B0502020202020204" pitchFamily="34" charset="0"/>
                <a:hlinkClick r:id="rId3"/>
              </a:rPr>
              <a:t>apalczynska@wfosgw.poznan.pl </a:t>
            </a:r>
            <a:r>
              <a:rPr lang="pl-PL" sz="1400" b="1" i="0" dirty="0">
                <a:solidFill>
                  <a:srgbClr val="151515"/>
                </a:solidFill>
                <a:effectLst/>
                <a:latin typeface="Century Gothic" panose="020B0502020202020204" pitchFamily="34" charset="0"/>
              </a:rPr>
              <a:t> </a:t>
            </a:r>
            <a:endParaRPr lang="pl-PL" sz="1400" b="0" i="0" dirty="0">
              <a:solidFill>
                <a:srgbClr val="151515"/>
              </a:solidFill>
              <a:effectLst/>
              <a:latin typeface="Century Gothic" panose="020B0502020202020204" pitchFamily="34" charset="0"/>
            </a:endParaRPr>
          </a:p>
          <a:p>
            <a:pPr marL="0" indent="0" algn="l">
              <a:buNone/>
            </a:pPr>
            <a:r>
              <a:rPr lang="pl-PL" sz="1400" b="1" i="0" dirty="0">
                <a:solidFill>
                  <a:srgbClr val="151515"/>
                </a:solidFill>
                <a:effectLst/>
                <a:latin typeface="Century Gothic" panose="020B0502020202020204" pitchFamily="34" charset="0"/>
              </a:rPr>
              <a:t> </a:t>
            </a:r>
            <a:endParaRPr lang="pl-PL" sz="1400" b="0" i="0" dirty="0">
              <a:solidFill>
                <a:srgbClr val="151515"/>
              </a:solidFill>
              <a:effectLst/>
              <a:latin typeface="Century Gothic" panose="020B0502020202020204" pitchFamily="34" charset="0"/>
            </a:endParaRPr>
          </a:p>
          <a:p>
            <a:pPr marL="0" indent="0" algn="l">
              <a:buNone/>
            </a:pPr>
            <a:r>
              <a:rPr lang="pl-PL" sz="1400" b="1" i="0" dirty="0">
                <a:solidFill>
                  <a:srgbClr val="151515"/>
                </a:solidFill>
                <a:effectLst/>
                <a:latin typeface="Century Gothic" panose="020B0502020202020204" pitchFamily="34" charset="0"/>
              </a:rPr>
              <a:t>W zakresie pomocy publicznej:</a:t>
            </a:r>
            <a:endParaRPr lang="pl-PL" sz="1400" b="0" i="0" dirty="0">
              <a:solidFill>
                <a:srgbClr val="151515"/>
              </a:solidFill>
              <a:effectLst/>
              <a:latin typeface="Century Gothic" panose="020B0502020202020204" pitchFamily="34" charset="0"/>
            </a:endParaRPr>
          </a:p>
          <a:p>
            <a:pPr marL="0" indent="0" algn="l">
              <a:buNone/>
            </a:pPr>
            <a:r>
              <a:rPr lang="pl-PL" sz="1300" b="0" i="0" dirty="0">
                <a:solidFill>
                  <a:srgbClr val="151515"/>
                </a:solidFill>
                <a:effectLst/>
                <a:latin typeface="Century Gothic" panose="020B0502020202020204" pitchFamily="34" charset="0"/>
              </a:rPr>
              <a:t>Anna Romanowska, tel. 61 845 62 71, </a:t>
            </a:r>
            <a:r>
              <a:rPr lang="pl-PL" sz="1300" b="0" i="0" u="sng" dirty="0">
                <a:solidFill>
                  <a:srgbClr val="151515"/>
                </a:solidFill>
                <a:effectLst/>
                <a:latin typeface="Century Gothic" panose="020B0502020202020204" pitchFamily="34" charset="0"/>
              </a:rPr>
              <a:t>aromanowska@wfosgw.poznan.pl</a:t>
            </a:r>
            <a:endParaRPr lang="pl-PL" sz="1300" b="0" i="0" dirty="0">
              <a:solidFill>
                <a:srgbClr val="151515"/>
              </a:solidFill>
              <a:effectLst/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pl-PL" sz="16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pl-PL" sz="16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64609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827C386B-FBEE-434F-B519-2A935AF42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D308C412-EAE2-463E-9C09-61E2E0235D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7794" y="1639387"/>
            <a:ext cx="6597678" cy="384038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b="1" spc="-100" dirty="0">
                <a:solidFill>
                  <a:schemeClr val="tx1"/>
                </a:solidFill>
                <a:latin typeface="Century Gothic" panose="020B0502020202020204" pitchFamily="34" charset="0"/>
              </a:rPr>
              <a:t>Dziękuję za uwagę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6085C62-ADF2-4CC0-B14D-F4B678F116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72832"/>
            <a:ext cx="1194619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34EF5D1-2322-4C79-BA38-EDD477732A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16784" y="758952"/>
            <a:ext cx="2783126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9" name="Obraz 28">
            <a:extLst>
              <a:ext uri="{FF2B5EF4-FFF2-40B4-BE49-F238E27FC236}">
                <a16:creationId xmlns:a16="http://schemas.microsoft.com/office/drawing/2014/main" id="{65E2C41C-90EB-4E97-A392-AF421CD8AE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5513" y="5449494"/>
            <a:ext cx="1609485" cy="71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3339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9DC5A77-10C9-4ECF-B7EB-8D917F3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FFE28B5-FB16-49A9-B851-3C35FAC0C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10905976" cy="16511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3AADAC22-1D27-4C0C-81A7-EB2C8C03B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754" y="1087374"/>
            <a:ext cx="8983489" cy="1000978"/>
          </a:xfrm>
        </p:spPr>
        <p:txBody>
          <a:bodyPr>
            <a:normAutofit/>
          </a:bodyPr>
          <a:lstStyle/>
          <a:p>
            <a:r>
              <a:rPr lang="pl-PL" b="1" dirty="0">
                <a:latin typeface="Century Gothic" panose="020B0502020202020204" pitchFamily="34" charset="0"/>
              </a:rPr>
              <a:t>Wysokość dofinansowania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1014442-855A-4E0F-8D09-C314661A4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4533" y="758952"/>
            <a:ext cx="1185379" cy="1651133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B1ABF09-86CF-414E-88A5-2B84CC723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" y="2526526"/>
            <a:ext cx="1169701" cy="3563378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FE91770-CDBB-4D24-94E5-AD484F36C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9019" y="2526526"/>
            <a:ext cx="10920893" cy="3563377"/>
          </a:xfrm>
          <a:prstGeom prst="rect">
            <a:avLst/>
          </a:prstGeom>
          <a:solidFill>
            <a:schemeClr val="bg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9" name="Symbol zastępczy zawartości 8">
            <a:extLst>
              <a:ext uri="{FF2B5EF4-FFF2-40B4-BE49-F238E27FC236}">
                <a16:creationId xmlns:a16="http://schemas.microsoft.com/office/drawing/2014/main" id="{405B6FCC-849D-4997-A2B7-2CDEB61D3F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0754" y="2536934"/>
            <a:ext cx="6714304" cy="2218029"/>
          </a:xfrm>
        </p:spPr>
      </p:pic>
      <p:sp>
        <p:nvSpPr>
          <p:cNvPr id="17" name="Strzałka: wygięta w górę 16">
            <a:extLst>
              <a:ext uri="{FF2B5EF4-FFF2-40B4-BE49-F238E27FC236}">
                <a16:creationId xmlns:a16="http://schemas.microsoft.com/office/drawing/2014/main" id="{02603170-AE49-421F-9C99-A1052D6DF0A5}"/>
              </a:ext>
            </a:extLst>
          </p:cNvPr>
          <p:cNvSpPr/>
          <p:nvPr/>
        </p:nvSpPr>
        <p:spPr>
          <a:xfrm rot="5400000">
            <a:off x="1618235" y="4878513"/>
            <a:ext cx="811850" cy="692209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AE9C9CFE-57C2-4579-9D1E-F3396858367A}"/>
              </a:ext>
            </a:extLst>
          </p:cNvPr>
          <p:cNvSpPr txBox="1"/>
          <p:nvPr/>
        </p:nvSpPr>
        <p:spPr>
          <a:xfrm>
            <a:off x="2478820" y="5261211"/>
            <a:ext cx="4572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>
                <a:latin typeface="Century Gothic" panose="020B0502020202020204" pitchFamily="34" charset="0"/>
              </a:rPr>
              <a:t>+ pompa ciepła = dodatkowe 10 tys. zł</a:t>
            </a: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9EFCF39F-C4CF-48C4-A29A-2555DCAB0FB4}"/>
              </a:ext>
            </a:extLst>
          </p:cNvPr>
          <p:cNvSpPr txBox="1"/>
          <p:nvPr/>
        </p:nvSpPr>
        <p:spPr>
          <a:xfrm>
            <a:off x="8491515" y="2628781"/>
            <a:ext cx="339568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400" i="0" dirty="0">
                <a:solidFill>
                  <a:schemeClr val="accent5">
                    <a:lumMod val="50000"/>
                  </a:schemeClr>
                </a:solidFill>
                <a:effectLst/>
                <a:latin typeface="Century Gothic" panose="020B0502020202020204" pitchFamily="34" charset="0"/>
              </a:rPr>
              <a:t>Dla towarzyszących magazynów energii dofinansowanie może zostać udzielone do </a:t>
            </a:r>
            <a:r>
              <a:rPr lang="pl-PL" sz="1400" b="1" i="0" dirty="0">
                <a:solidFill>
                  <a:schemeClr val="accent5">
                    <a:lumMod val="50000"/>
                  </a:schemeClr>
                </a:solidFill>
                <a:effectLst/>
                <a:latin typeface="Century Gothic" panose="020B0502020202020204" pitchFamily="34" charset="0"/>
              </a:rPr>
              <a:t>20% </a:t>
            </a:r>
            <a:r>
              <a:rPr lang="pl-PL" sz="1400" i="0" dirty="0">
                <a:solidFill>
                  <a:schemeClr val="accent5">
                    <a:lumMod val="50000"/>
                  </a:schemeClr>
                </a:solidFill>
                <a:effectLst/>
                <a:latin typeface="Century Gothic" panose="020B0502020202020204" pitchFamily="34" charset="0"/>
              </a:rPr>
              <a:t>kosztów kwalifikowanych, przy czym koszt kwalifikowany nie może wynieść więcej niż </a:t>
            </a:r>
            <a:r>
              <a:rPr lang="pl-PL" sz="1400" b="1" i="0" dirty="0">
                <a:solidFill>
                  <a:schemeClr val="accent5">
                    <a:lumMod val="50000"/>
                  </a:schemeClr>
                </a:solidFill>
                <a:effectLst/>
                <a:latin typeface="Century Gothic" panose="020B0502020202020204" pitchFamily="34" charset="0"/>
              </a:rPr>
              <a:t>50% </a:t>
            </a:r>
            <a:r>
              <a:rPr lang="pl-PL" sz="1400" i="0" dirty="0">
                <a:solidFill>
                  <a:schemeClr val="accent5">
                    <a:lumMod val="50000"/>
                  </a:schemeClr>
                </a:solidFill>
                <a:effectLst/>
                <a:latin typeface="Century Gothic" panose="020B0502020202020204" pitchFamily="34" charset="0"/>
              </a:rPr>
              <a:t>kosztów źródła wytwarzania energii.</a:t>
            </a:r>
            <a:endParaRPr lang="pl-PL" sz="1400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89232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8BB01FC-658F-4C75-96D0-5DCE944F4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763" y="2424521"/>
            <a:ext cx="2970633" cy="617901"/>
          </a:xfrm>
        </p:spPr>
        <p:txBody>
          <a:bodyPr>
            <a:normAutofit fontScale="90000"/>
          </a:bodyPr>
          <a:lstStyle/>
          <a:p>
            <a:pPr algn="ctr"/>
            <a:r>
              <a:rPr lang="pl-PL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Warunki dofinansowania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8EECACAB-AB95-427A-9ADD-3914EFE009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79983" y="454559"/>
            <a:ext cx="8268671" cy="5948882"/>
          </a:xfrm>
        </p:spPr>
        <p:txBody>
          <a:bodyPr>
            <a:noAutofit/>
          </a:bodyPr>
          <a:lstStyle/>
          <a:p>
            <a:pPr algn="l"/>
            <a:endParaRPr lang="pl-PL" sz="11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 algn="just">
              <a:buClr>
                <a:schemeClr val="tx2"/>
              </a:buClr>
              <a:buNone/>
            </a:pPr>
            <a:r>
              <a:rPr lang="pl-PL" sz="1300" b="1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1. </a:t>
            </a:r>
            <a:r>
              <a:rPr lang="pl-PL" sz="130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W przypadku, gdy dofinansowanie stanowi pomoc publiczną, stosuje się do niego przepisy rozporządzenia Ministra Środowiska z dnia 21 grudnia 2015 r. w sprawie szczegółowych warunków udzielania horyzontalnej pomocy publicznej na cele z zakresu ochrony środowiska (Dz. U. poz. 2250) dotyczące pomocy na inwestycje służące wytwarzaniu energii z odnawialnych źródeł energii. </a:t>
            </a:r>
          </a:p>
          <a:p>
            <a:pPr marL="0" indent="0" algn="just">
              <a:buClr>
                <a:schemeClr val="tx2"/>
              </a:buClr>
              <a:buNone/>
            </a:pPr>
            <a:r>
              <a:rPr lang="pl-PL" sz="1300" b="1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2</a:t>
            </a:r>
            <a:r>
              <a:rPr lang="pl-PL" sz="1300" b="1" i="0" u="none" strike="noStrike" baseline="0" dirty="0">
                <a:solidFill>
                  <a:schemeClr val="tx1"/>
                </a:solidFill>
                <a:latin typeface="Century Gothic" panose="020B0502020202020204" pitchFamily="34" charset="0"/>
              </a:rPr>
              <a:t>.</a:t>
            </a:r>
            <a:r>
              <a:rPr lang="pl-PL" sz="1300" b="1" i="0" u="none" strike="noStrike" baseline="0" dirty="0">
                <a:solidFill>
                  <a:srgbClr val="FF0000"/>
                </a:solidFill>
                <a:latin typeface="Century Gothic" panose="020B0502020202020204" pitchFamily="34" charset="0"/>
              </a:rPr>
              <a:t> Przedsięwzięcie nie może być rozpoczęte przed dniem złożenia wniosku o dofinansowanie. </a:t>
            </a:r>
            <a:r>
              <a:rPr lang="pl-PL" sz="130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Przez rozpoczęcie przedsięwzięcia należy rozumieć zamówienie lub zakup urządzeń (pomp ciepła, magazynów i innych instalacji wymienionych w części 7.5 programu, których dotyczy wniosek o dofinansowanie), a także zawarcie umowy na ich montaż lub zlecenie tego montażu w innej formie </a:t>
            </a:r>
            <a:r>
              <a:rPr lang="pl-PL" sz="1300" b="1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(Koszty poniesione przed dniem złożenia wniosku o dofinasowanie przez Beneficjenta końcowego nie stanowią kosztu kwalifikowanego).</a:t>
            </a:r>
          </a:p>
          <a:p>
            <a:pPr marL="0" indent="0" algn="just">
              <a:buClr>
                <a:schemeClr val="tx2"/>
              </a:buClr>
              <a:buNone/>
            </a:pPr>
            <a:r>
              <a:rPr lang="pl-PL" sz="13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3. </a:t>
            </a:r>
            <a:r>
              <a:rPr lang="pl-PL" sz="130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Dofinansowanie wypłacane jest w formie refundacji po zakończeniu inwestycji. </a:t>
            </a:r>
          </a:p>
          <a:p>
            <a:pPr marL="0" indent="0" algn="just">
              <a:buClr>
                <a:schemeClr val="tx2"/>
              </a:buClr>
              <a:buNone/>
            </a:pPr>
            <a:r>
              <a:rPr lang="pl-PL" sz="1300" b="1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4. </a:t>
            </a:r>
            <a:r>
              <a:rPr lang="pl-PL" sz="130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Zakończenie przedsięwzięcia rozumiane jest jako przyłączenie </a:t>
            </a:r>
            <a:r>
              <a:rPr lang="pl-PL" sz="1300" i="0" u="none" strike="noStrike" baseline="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mikroinstalacji</a:t>
            </a:r>
            <a:r>
              <a:rPr lang="pl-PL" sz="130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 do sieci elektroenergetycznej oraz zawarcie umowy kompleksowej z Przedsiębiorstwem energetycznym, a w przypadku przedsięwzięć dot. pompy ciepła, magazynów energii oraz systemów off-</a:t>
            </a:r>
            <a:r>
              <a:rPr lang="pl-PL" sz="1300" i="0" u="none" strike="noStrike" baseline="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grid</a:t>
            </a:r>
            <a:r>
              <a:rPr lang="pl-PL" sz="130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, poprzez uzyskanie protokołu odbioru. </a:t>
            </a:r>
          </a:p>
          <a:p>
            <a:pPr marL="0" indent="0" algn="just">
              <a:buClr>
                <a:schemeClr val="tx2"/>
              </a:buClr>
              <a:buNone/>
            </a:pPr>
            <a:r>
              <a:rPr lang="pl-PL" sz="1300" b="1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5. </a:t>
            </a:r>
            <a:r>
              <a:rPr lang="pl-PL" sz="130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Urządzenia muszą być instalowane jako nowe, wyprodukowane w ciągu 24 miesięcy przed montażem. </a:t>
            </a:r>
          </a:p>
          <a:p>
            <a:pPr marL="0" indent="0" algn="just">
              <a:buClr>
                <a:schemeClr val="tx2"/>
              </a:buClr>
              <a:buNone/>
            </a:pPr>
            <a:r>
              <a:rPr lang="pl-PL" sz="13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6. </a:t>
            </a:r>
            <a:r>
              <a:rPr lang="pl-PL" sz="130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Beneficjent zobowiązany jest do eksploatacji instalacji (wskazanej we wniosku lokalizacji) przez co najmniej 3 lata od dnia zakończenia przedsięwzięcia. </a:t>
            </a:r>
          </a:p>
          <a:p>
            <a:pPr marL="0" indent="0" algn="just">
              <a:buClr>
                <a:schemeClr val="tx2"/>
              </a:buClr>
              <a:buNone/>
            </a:pPr>
            <a:r>
              <a:rPr lang="pl-PL" sz="13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7. </a:t>
            </a:r>
            <a:r>
              <a:rPr lang="pl-PL" sz="130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Dofinansowanie nie może być udzielone na instalacje sfinansowane lub realizowane z innych środków publicznych, z wyłączeniem środków zwrotnych z </a:t>
            </a:r>
            <a:r>
              <a:rPr lang="pl-PL" sz="1300" i="0" u="none" strike="noStrike" baseline="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WFOŚiGW</a:t>
            </a:r>
            <a:r>
              <a:rPr lang="pl-PL" sz="130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. </a:t>
            </a:r>
          </a:p>
          <a:p>
            <a:pPr marL="0" indent="0" algn="just">
              <a:buClr>
                <a:schemeClr val="tx2"/>
              </a:buClr>
              <a:buNone/>
            </a:pPr>
            <a:r>
              <a:rPr lang="pl-PL" sz="13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8. </a:t>
            </a:r>
            <a:r>
              <a:rPr lang="pl-PL" sz="130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W przypadku przedstawienia kosztu zakupu i montażu instalacji dofinansowanej ze środków Programu priorytetowego „</a:t>
            </a:r>
            <a:r>
              <a:rPr lang="pl-PL" sz="1300" i="0" u="none" strike="noStrike" baseline="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Agroenergia</a:t>
            </a:r>
            <a:r>
              <a:rPr lang="pl-PL" sz="130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” do rozliczenia w ramach ulgi termomodernizacyjnej, kwota przedstawiona do odliczenia od podatku będzie pomniejszona o kwotę otrzymanego dofinansowania. </a:t>
            </a:r>
          </a:p>
          <a:p>
            <a:pPr marL="0" indent="0">
              <a:buNone/>
            </a:pPr>
            <a:endParaRPr lang="pl-PL" sz="1100" dirty="0"/>
          </a:p>
        </p:txBody>
      </p:sp>
    </p:spTree>
    <p:extLst>
      <p:ext uri="{BB962C8B-B14F-4D97-AF65-F5344CB8AC3E}">
        <p14:creationId xmlns:p14="http://schemas.microsoft.com/office/powerpoint/2010/main" val="10352749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162DF2A-64D1-4AA9-BA42-8A4063EAD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D7C1373-63AF-4A75-909E-990E05356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F4AD318-2FB6-4C6E-931E-58E404FA18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A118E35-1CBF-4863-8497-F4DF1A166D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582" y="752748"/>
            <a:ext cx="1001483" cy="4744251"/>
          </a:xfrm>
          <a:custGeom>
            <a:avLst/>
            <a:gdLst>
              <a:gd name="connsiteX0" fmla="*/ 0 w 1001483"/>
              <a:gd name="connsiteY0" fmla="*/ 0 h 4744251"/>
              <a:gd name="connsiteX1" fmla="*/ 1001483 w 1001483"/>
              <a:gd name="connsiteY1" fmla="*/ 0 h 4744251"/>
              <a:gd name="connsiteX2" fmla="*/ 0 w 1001483"/>
              <a:gd name="connsiteY2" fmla="*/ 4744251 h 4744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01483" h="4744251">
                <a:moveTo>
                  <a:pt x="0" y="0"/>
                </a:moveTo>
                <a:lnTo>
                  <a:pt x="1001483" y="0"/>
                </a:lnTo>
                <a:lnTo>
                  <a:pt x="0" y="474425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6E187274-5DC2-4BE0-AF99-925D6D9735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87094" y="761999"/>
            <a:ext cx="4208489" cy="5334001"/>
          </a:xfrm>
          <a:custGeom>
            <a:avLst/>
            <a:gdLst>
              <a:gd name="connsiteX0" fmla="*/ 1015642 w 4208489"/>
              <a:gd name="connsiteY0" fmla="*/ 0 h 5334001"/>
              <a:gd name="connsiteX1" fmla="*/ 4208489 w 4208489"/>
              <a:gd name="connsiteY1" fmla="*/ 0 h 5334001"/>
              <a:gd name="connsiteX2" fmla="*/ 4208489 w 4208489"/>
              <a:gd name="connsiteY2" fmla="*/ 5334001 h 5334001"/>
              <a:gd name="connsiteX3" fmla="*/ 0 w 4208489"/>
              <a:gd name="connsiteY3" fmla="*/ 5334001 h 5334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8489" h="5334001">
                <a:moveTo>
                  <a:pt x="1015642" y="0"/>
                </a:moveTo>
                <a:lnTo>
                  <a:pt x="4208489" y="0"/>
                </a:lnTo>
                <a:lnTo>
                  <a:pt x="4208489" y="5334001"/>
                </a:lnTo>
                <a:lnTo>
                  <a:pt x="0" y="533400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D2CB28A2-DC2E-4366-A8A1-98336B4B3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9" y="1801367"/>
            <a:ext cx="6917245" cy="3255264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pl-PL" sz="6600" b="1" dirty="0">
                <a:latin typeface="Century Gothic" panose="020B0502020202020204" pitchFamily="34" charset="0"/>
              </a:rPr>
              <a:t>Jak złożyć wniosek o dofinansowanie?</a:t>
            </a:r>
            <a:endParaRPr lang="en-US" sz="6600" spc="-100" dirty="0"/>
          </a:p>
        </p:txBody>
      </p:sp>
    </p:spTree>
    <p:extLst>
      <p:ext uri="{BB962C8B-B14F-4D97-AF65-F5344CB8AC3E}">
        <p14:creationId xmlns:p14="http://schemas.microsoft.com/office/powerpoint/2010/main" val="10306287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DB23C2B-2054-4D8B-9E98-9190F8E05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797B5BC-9873-45F9-97D6-298FB5AF08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0" y="762000"/>
            <a:ext cx="4208489" cy="5334001"/>
          </a:xfrm>
          <a:custGeom>
            <a:avLst/>
            <a:gdLst>
              <a:gd name="connsiteX0" fmla="*/ 1015642 w 4208489"/>
              <a:gd name="connsiteY0" fmla="*/ 0 h 5334001"/>
              <a:gd name="connsiteX1" fmla="*/ 4208489 w 4208489"/>
              <a:gd name="connsiteY1" fmla="*/ 0 h 5334001"/>
              <a:gd name="connsiteX2" fmla="*/ 4208489 w 4208489"/>
              <a:gd name="connsiteY2" fmla="*/ 5334001 h 5334001"/>
              <a:gd name="connsiteX3" fmla="*/ 0 w 4208489"/>
              <a:gd name="connsiteY3" fmla="*/ 5334001 h 5334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8489" h="5334001">
                <a:moveTo>
                  <a:pt x="1015642" y="0"/>
                </a:moveTo>
                <a:lnTo>
                  <a:pt x="4208489" y="0"/>
                </a:lnTo>
                <a:lnTo>
                  <a:pt x="4208489" y="5334001"/>
                </a:lnTo>
                <a:lnTo>
                  <a:pt x="0" y="533400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509DC34C-F1B4-4819-93A4-B36FD0EEF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557" y="1683144"/>
            <a:ext cx="3238855" cy="3491712"/>
          </a:xfrm>
        </p:spPr>
        <p:txBody>
          <a:bodyPr>
            <a:normAutofit/>
          </a:bodyPr>
          <a:lstStyle/>
          <a:p>
            <a:r>
              <a:rPr lang="pl-PL" b="1" dirty="0">
                <a:latin typeface="Century Gothic" panose="020B0502020202020204" pitchFamily="34" charset="0"/>
              </a:rPr>
              <a:t>1. Załóż konto na portalu beneficjenta</a:t>
            </a:r>
            <a:br>
              <a:rPr lang="pl-PL" b="1" dirty="0">
                <a:latin typeface="Century Gothic" panose="020B0502020202020204" pitchFamily="34" charset="0"/>
              </a:rPr>
            </a:br>
            <a:endParaRPr lang="pl-PL" sz="1200" dirty="0">
              <a:solidFill>
                <a:schemeClr val="accent5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665C2FCD-09A4-4B4B-AA73-F330DFE91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1190517" y="1056875"/>
            <a:ext cx="1001483" cy="4744251"/>
          </a:xfrm>
          <a:custGeom>
            <a:avLst/>
            <a:gdLst>
              <a:gd name="connsiteX0" fmla="*/ 0 w 1001483"/>
              <a:gd name="connsiteY0" fmla="*/ 0 h 4744251"/>
              <a:gd name="connsiteX1" fmla="*/ 1001483 w 1001483"/>
              <a:gd name="connsiteY1" fmla="*/ 0 h 4744251"/>
              <a:gd name="connsiteX2" fmla="*/ 0 w 1001483"/>
              <a:gd name="connsiteY2" fmla="*/ 4744251 h 4744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01483" h="4744251">
                <a:moveTo>
                  <a:pt x="0" y="0"/>
                </a:moveTo>
                <a:lnTo>
                  <a:pt x="1001483" y="0"/>
                </a:lnTo>
                <a:lnTo>
                  <a:pt x="0" y="474425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Symbol zastępczy zawartości 11">
            <a:extLst>
              <a:ext uri="{FF2B5EF4-FFF2-40B4-BE49-F238E27FC236}">
                <a16:creationId xmlns:a16="http://schemas.microsoft.com/office/drawing/2014/main" id="{027F4500-3EE6-42DF-8DFA-F707B4D690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913" y="1199453"/>
            <a:ext cx="7315200" cy="15603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Obraz 14" descr="Obraz zawierający tekst&#10;&#10;Opis wygenerowany automatycznie">
            <a:extLst>
              <a:ext uri="{FF2B5EF4-FFF2-40B4-BE49-F238E27FC236}">
                <a16:creationId xmlns:a16="http://schemas.microsoft.com/office/drawing/2014/main" id="{746652E4-5526-4B73-96EF-2354B654F4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0984" y="3036519"/>
            <a:ext cx="5312887" cy="32482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pole tekstowe 15">
            <a:extLst>
              <a:ext uri="{FF2B5EF4-FFF2-40B4-BE49-F238E27FC236}">
                <a16:creationId xmlns:a16="http://schemas.microsoft.com/office/drawing/2014/main" id="{D90C4543-6FFD-4B56-A01F-C84D4B46703B}"/>
              </a:ext>
            </a:extLst>
          </p:cNvPr>
          <p:cNvSpPr txBox="1"/>
          <p:nvPr/>
        </p:nvSpPr>
        <p:spPr>
          <a:xfrm>
            <a:off x="4325913" y="626269"/>
            <a:ext cx="70031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https://portalbeneficjenta.wfosgw.poznan.pl/</a:t>
            </a:r>
            <a:endParaRPr lang="pl-PL" sz="2000" b="1" dirty="0"/>
          </a:p>
        </p:txBody>
      </p:sp>
    </p:spTree>
    <p:extLst>
      <p:ext uri="{BB962C8B-B14F-4D97-AF65-F5344CB8AC3E}">
        <p14:creationId xmlns:p14="http://schemas.microsoft.com/office/powerpoint/2010/main" val="33131046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Ramka">
  <a:themeElements>
    <a:clrScheme name="Zielonożółty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Ramka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Ramk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18A1B607-7BAE-46D6-8090-545AC7BDD739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1083</TotalTime>
  <Words>3543</Words>
  <Application>Microsoft Office PowerPoint</Application>
  <PresentationFormat>Panoramiczny</PresentationFormat>
  <Paragraphs>224</Paragraphs>
  <Slides>57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57</vt:i4>
      </vt:variant>
    </vt:vector>
  </HeadingPairs>
  <TitlesOfParts>
    <vt:vector size="66" baseType="lpstr">
      <vt:lpstr>Arial</vt:lpstr>
      <vt:lpstr>Calibri</vt:lpstr>
      <vt:lpstr>Calibri Light</vt:lpstr>
      <vt:lpstr>Century Gothic</vt:lpstr>
      <vt:lpstr>Corbel</vt:lpstr>
      <vt:lpstr>Gothic century</vt:lpstr>
      <vt:lpstr>Wingdings 2</vt:lpstr>
      <vt:lpstr>Ramka</vt:lpstr>
      <vt:lpstr>Motyw pakietu Office</vt:lpstr>
      <vt:lpstr>  Program Priorytetowy „Agroenergia” </vt:lpstr>
      <vt:lpstr>Cel programu i budżet realizacji celu</vt:lpstr>
      <vt:lpstr>Beneficjenci programu</vt:lpstr>
      <vt:lpstr>Okres wdrażania programu oraz termin naboru wniosków</vt:lpstr>
      <vt:lpstr>Zakres finansowania</vt:lpstr>
      <vt:lpstr>Wysokość dofinansowania</vt:lpstr>
      <vt:lpstr>Warunki dofinansowania</vt:lpstr>
      <vt:lpstr>Jak złożyć wniosek o dofinansowanie?</vt:lpstr>
      <vt:lpstr>1. Załóż konto na portalu beneficjenta </vt:lpstr>
      <vt:lpstr>Pobierz aktywny formularz wniosku        PDF z Portalu Beneficjenta i zapisz plik PDF na komputerze </vt:lpstr>
      <vt:lpstr>3. Otwórz zapisany na komputerze plik PDF (aktywny formularz wniosku PDF) za pomocą Adobe Acrobat Reader i wypełnij wszystkie pola wniosku</vt:lpstr>
      <vt:lpstr>Prezentacja programu PowerPoint</vt:lpstr>
      <vt:lpstr>4. Wydrukuj wypełniony formularz wniosku wraz z załącznikami, podpisz i dostarcz w wersji papierowej do Biura Podawczego Funduszu</vt:lpstr>
      <vt:lpstr>Wymagane załączniki</vt:lpstr>
      <vt:lpstr>Wymagane załączniki</vt:lpstr>
      <vt:lpstr>Wymagane załączniki – formularz dotyczący pomocy publicznej</vt:lpstr>
      <vt:lpstr>Wymagane załączniki – formularz dotyczący pomocy publicznej</vt:lpstr>
      <vt:lpstr>Wymagane załączniki – formularz dotyczący pomocy publicznej</vt:lpstr>
      <vt:lpstr>Wymagane załączniki – formularz dotyczący pomocy publicznej</vt:lpstr>
      <vt:lpstr>Wymagane załączniki – formularz dotyczący pomocy publicznej</vt:lpstr>
      <vt:lpstr>Wymagane załączniki – formularz dotyczący pomocy publicznej</vt:lpstr>
      <vt:lpstr>Wymagane załączniki – formularz dotyczący pomocy publicznej</vt:lpstr>
      <vt:lpstr>Wymagane załączniki – formularz dotyczący pomocy publicznej</vt:lpstr>
      <vt:lpstr>Wymagane załączniki – formularz dotyczący pomocy publicznej</vt:lpstr>
      <vt:lpstr>Wymagane załączniki – formularz dotyczący pomocy publicznej</vt:lpstr>
      <vt:lpstr>Wymagane załączniki – formularz dotyczący pomocy publicznej</vt:lpstr>
      <vt:lpstr>Wymagane załączniki – formularz dotyczący pomocy publicznej</vt:lpstr>
      <vt:lpstr>Kontakt </vt:lpstr>
      <vt:lpstr>NABÓR WNIOSKÓW NA PRZEDSIĘWZIĘCIA Z ZAKRESU OZE  I ELEKTROMOBILNOŚCI</vt:lpstr>
      <vt:lpstr>Wnioskodawcy</vt:lpstr>
      <vt:lpstr>Postanowienia ogólne</vt:lpstr>
      <vt:lpstr>Pomoc finansowa może być udzielona wyłącznie na przedsięwzięcie, które:</vt:lpstr>
      <vt:lpstr>Postanowienia ogólne</vt:lpstr>
      <vt:lpstr>Zakres finansowania</vt:lpstr>
      <vt:lpstr>Prezentacja programu PowerPoint</vt:lpstr>
      <vt:lpstr>Zakres finansowania</vt:lpstr>
      <vt:lpstr>Warunki udzielenia pomocy finansowej</vt:lpstr>
      <vt:lpstr>Warunki udzielenia pomocy finansowej</vt:lpstr>
      <vt:lpstr>Warunki udzielenia pomocy finansowej</vt:lpstr>
      <vt:lpstr>Warunki udzielenia pomocy finansowej</vt:lpstr>
      <vt:lpstr>Składanie wniosku</vt:lpstr>
      <vt:lpstr>1. Zarejestruj się na stronie: wnioski.wfosgw.poznan.pl</vt:lpstr>
      <vt:lpstr>2. Wpisz swój adres e-mail, z którego korzystasz na co dzień.</vt:lpstr>
      <vt:lpstr>3. Pojawi się komunikat o prawidłowej rejestracji. Na wskazany adres e-mail otrzymasz link aktywacyjny do swojego konta.  Wejdź na skrzynkę e-mail i kliknij w otrzymany link. </vt:lpstr>
      <vt:lpstr>4. Po aktywacji konta na swoją skrzynkę e-mail otrzymasz tymczasowe hasło dostępu do konta. Zaloguj się wpisując swój adres e-mail oraz otrzymane hasło. </vt:lpstr>
      <vt:lpstr>5. Po zalogowaniu zmień hasło tymczasowe na takie, które zapamiętasz. W polu aktualne hasło wpisz to, które otrzymałeś/łaś na skrzynkę e-mail. </vt:lpstr>
      <vt:lpstr>6. Na stronie głównej wyświetli się panel z aktualnie otwartymi naborami. Wybierz Nabór - OZE i elektromobilność.</vt:lpstr>
      <vt:lpstr>7. Uzupełnij wniosek korzystając z instrukcji, która znajduje się na stronie WFOŚiGW w Poznaniu. Następnie sprawdź poprawność wniosku i zapisz go (zielone przyciski u góry formularza). </vt:lpstr>
      <vt:lpstr>8. Instrukcja wypełnienia wniosku znajduje się pod adresem:  https://www.wfosgw.poznan.pl/programy/oze-i-elektromobilnosc-2022/</vt:lpstr>
      <vt:lpstr>Zabezpieczenia pożyczki</vt:lpstr>
      <vt:lpstr>Zabezpieczenia pożyczki</vt:lpstr>
      <vt:lpstr>Zabezpieczenia pożyczki</vt:lpstr>
      <vt:lpstr>Zabezpieczenia pożyczki</vt:lpstr>
      <vt:lpstr>Pomoc publiczna</vt:lpstr>
      <vt:lpstr>Pomoc publiczna</vt:lpstr>
      <vt:lpstr>Kontakt </vt:lpstr>
      <vt:lpstr>Dziękuję za uwagę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 Priorytetowy „Agroenergia”</dc:title>
  <dc:creator>Zawadzki, Adrian</dc:creator>
  <cp:lastModifiedBy>Romanowska, Anna</cp:lastModifiedBy>
  <cp:revision>109</cp:revision>
  <dcterms:created xsi:type="dcterms:W3CDTF">2022-01-31T12:39:19Z</dcterms:created>
  <dcterms:modified xsi:type="dcterms:W3CDTF">2022-06-07T10:56:12Z</dcterms:modified>
</cp:coreProperties>
</file>