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handoutMasterIdLst>
    <p:handoutMasterId r:id="rId29"/>
  </p:handoutMasterIdLst>
  <p:sldIdLst>
    <p:sldId id="256" r:id="rId2"/>
    <p:sldId id="348" r:id="rId3"/>
    <p:sldId id="271" r:id="rId4"/>
    <p:sldId id="277" r:id="rId5"/>
    <p:sldId id="278" r:id="rId6"/>
    <p:sldId id="279" r:id="rId7"/>
    <p:sldId id="280" r:id="rId8"/>
    <p:sldId id="298" r:id="rId9"/>
    <p:sldId id="281" r:id="rId10"/>
    <p:sldId id="395" r:id="rId11"/>
    <p:sldId id="396" r:id="rId12"/>
    <p:sldId id="333" r:id="rId13"/>
    <p:sldId id="344" r:id="rId14"/>
    <p:sldId id="345" r:id="rId15"/>
    <p:sldId id="347" r:id="rId16"/>
    <p:sldId id="342" r:id="rId17"/>
    <p:sldId id="343" r:id="rId18"/>
    <p:sldId id="392" r:id="rId19"/>
    <p:sldId id="371" r:id="rId20"/>
    <p:sldId id="394" r:id="rId21"/>
    <p:sldId id="393" r:id="rId22"/>
    <p:sldId id="374" r:id="rId23"/>
    <p:sldId id="390" r:id="rId24"/>
    <p:sldId id="391" r:id="rId25"/>
    <p:sldId id="300" r:id="rId26"/>
    <p:sldId id="265" r:id="rId27"/>
  </p:sldIdLst>
  <p:sldSz cx="12192000" cy="6858000"/>
  <p:notesSz cx="6858000" cy="9144000"/>
  <p:defaultTextStyle>
    <a:defPPr>
      <a:defRPr lang="pl-PL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6890"/>
    <a:srgbClr val="D0D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25E5076-3810-47DD-B79F-674D7AD40C01}" styleName="Styl ciemny 1 — Ak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054697360900854E-2"/>
          <c:y val="3.1632521130048608E-2"/>
          <c:w val="0.54592891819287892"/>
          <c:h val="0.9016565976223303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katalog_RW!$B$15</c:f>
              <c:strCache>
                <c:ptCount val="1"/>
                <c:pt idx="0">
                  <c:v>edukacja i informacja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katalog_RW!$C$15</c:f>
              <c:numCache>
                <c:formatCode>0%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9A-478E-A366-4AF0AF13E7FE}"/>
            </c:ext>
          </c:extLst>
        </c:ser>
        <c:ser>
          <c:idx val="2"/>
          <c:order val="1"/>
          <c:tx>
            <c:strRef>
              <c:f>katalog_RW!$B$16</c:f>
              <c:strCache>
                <c:ptCount val="1"/>
                <c:pt idx="0">
                  <c:v>gospodarka ściekowa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katalog_RW!$C$16</c:f>
              <c:numCache>
                <c:formatCode>0%</c:formatCode>
                <c:ptCount val="1"/>
                <c:pt idx="0">
                  <c:v>9.6774193548387094E-2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9A-478E-A366-4AF0AF13E7FE}"/>
            </c:ext>
          </c:extLst>
        </c:ser>
        <c:ser>
          <c:idx val="3"/>
          <c:order val="2"/>
          <c:tx>
            <c:strRef>
              <c:f>katalog_RW!$B$17</c:f>
              <c:strCache>
                <c:ptCount val="1"/>
                <c:pt idx="0">
                  <c:v>kształtowanie stosunków wodnych w zlewni jcwp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katalog_RW!$C$17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49A-478E-A366-4AF0AF13E7FE}"/>
            </c:ext>
          </c:extLst>
        </c:ser>
        <c:ser>
          <c:idx val="4"/>
          <c:order val="3"/>
          <c:tx>
            <c:strRef>
              <c:f>katalog_RW!$B$18</c:f>
              <c:strCache>
                <c:ptCount val="1"/>
                <c:pt idx="0">
                  <c:v>ograniczenie zanieczyszczeń rozproszonych z rolnictwa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katalog_RW!$C$18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49A-478E-A366-4AF0AF13E7FE}"/>
            </c:ext>
          </c:extLst>
        </c:ser>
        <c:ser>
          <c:idx val="5"/>
          <c:order val="4"/>
          <c:tx>
            <c:strRef>
              <c:f>katalog_RW!$B$19</c:f>
              <c:strCache>
                <c:ptCount val="1"/>
                <c:pt idx="0">
                  <c:v>poprawa warunków dla obszarów chronionych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katalog_RW!$C$19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49A-478E-A366-4AF0AF13E7FE}"/>
            </c:ext>
          </c:extLst>
        </c:ser>
        <c:ser>
          <c:idx val="6"/>
          <c:order val="5"/>
          <c:tx>
            <c:strRef>
              <c:f>katalog_RW!$B$20</c:f>
              <c:strCache>
                <c:ptCount val="1"/>
                <c:pt idx="0">
                  <c:v>poprawa warunków hydromorfologicznych rzek i potoków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katalog_RW!$C$20</c:f>
              <c:numCache>
                <c:formatCode>0%</c:formatCode>
                <c:ptCount val="1"/>
                <c:pt idx="0">
                  <c:v>0.12903225806451613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249A-478E-A366-4AF0AF13E7FE}"/>
            </c:ext>
          </c:extLst>
        </c:ser>
        <c:ser>
          <c:idx val="7"/>
          <c:order val="6"/>
          <c:tx>
            <c:strRef>
              <c:f>katalog_RW!$B$21</c:f>
              <c:strCache>
                <c:ptCount val="1"/>
                <c:pt idx="0">
                  <c:v>redukcja emisji i zrzutów substancji priorytetowych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dLbl>
              <c:idx val="0"/>
              <c:numFmt formatCode="0.00%" sourceLinked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98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249A-478E-A366-4AF0AF13E7FE}"/>
                </c:ext>
              </c:extLst>
            </c:dLbl>
            <c:numFmt formatCode="General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katalog_RW!$C$21</c:f>
              <c:numCache>
                <c:formatCode>0%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249A-478E-A366-4AF0AF13E7FE}"/>
            </c:ext>
          </c:extLst>
        </c:ser>
        <c:ser>
          <c:idx val="8"/>
          <c:order val="7"/>
          <c:tx>
            <c:strRef>
              <c:f>katalog_RW!$B$22</c:f>
              <c:strCache>
                <c:ptCount val="1"/>
                <c:pt idx="0">
                  <c:v>weryfikacja programu ochrony środowiska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katalog_RW!$C$22</c:f>
              <c:numCache>
                <c:formatCode>0%</c:formatCode>
                <c:ptCount val="1"/>
                <c:pt idx="0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49A-478E-A366-4AF0AF13E7FE}"/>
            </c:ext>
          </c:extLst>
        </c:ser>
        <c:ser>
          <c:idx val="9"/>
          <c:order val="8"/>
          <c:tx>
            <c:strRef>
              <c:f>katalog_RW!$B$23</c:f>
              <c:strCache>
                <c:ptCount val="1"/>
                <c:pt idx="0">
                  <c:v>zapewnienie ciągłości biologicznej i morfologicznej rzek i potoków 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katalog_RW!$C$23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249A-478E-A366-4AF0AF13E7FE}"/>
            </c:ext>
          </c:extLst>
        </c:ser>
        <c:ser>
          <c:idx val="10"/>
          <c:order val="9"/>
          <c:tx>
            <c:strRef>
              <c:f>katalog_RW!$B$24</c:f>
              <c:strCache>
                <c:ptCount val="1"/>
                <c:pt idx="0">
                  <c:v>zapewnienie ciągłości biologicznej rzek i potoków </c:v>
                </c:pt>
              </c:strCache>
            </c:strRef>
          </c:tx>
          <c:spPr>
            <a:solidFill>
              <a:schemeClr val="accent3">
                <a:lumMod val="8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0%" sourceLinked="0"/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98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katalog_RW!$C$24</c:f>
              <c:numCache>
                <c:formatCode>0%</c:formatCode>
                <c:ptCount val="1"/>
                <c:pt idx="0">
                  <c:v>0.22580645161290322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49A-478E-A366-4AF0AF13E7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5050736"/>
        <c:axId val="1"/>
      </c:barChart>
      <c:catAx>
        <c:axId val="145050736"/>
        <c:scaling>
          <c:orientation val="minMax"/>
        </c:scaling>
        <c:delete val="1"/>
        <c:axPos val="l"/>
        <c:majorTickMark val="out"/>
        <c:minorTickMark val="none"/>
        <c:tickLblPos val="nextTo"/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majorGridlines>
          <c:spPr>
            <a:ln w="9510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prstDash val="solid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 w="9525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99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5050736"/>
        <c:crosses val="autoZero"/>
        <c:crossBetween val="between"/>
      </c:valAx>
      <c:spPr>
        <a:noFill/>
        <a:ln w="25360">
          <a:noFill/>
        </a:ln>
        <a:effectLst/>
      </c:spPr>
    </c:plotArea>
    <c:legend>
      <c:legendPos val="r"/>
      <c:layout>
        <c:manualLayout>
          <c:xMode val="edge"/>
          <c:yMode val="edge"/>
          <c:x val="0.61375127472123314"/>
          <c:y val="2.9495203185808668E-2"/>
          <c:w val="0.38420683083404383"/>
          <c:h val="0.966890895103629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98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10" cap="flat" cmpd="sng" algn="ctr">
      <a:noFill/>
      <a:prstDash val="solid"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katalog_LW!$B$14</c:f>
              <c:strCache>
                <c:ptCount val="1"/>
                <c:pt idx="0">
                  <c:v>kształtowanie stref buforowych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%" sourceLinked="0"/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katalog_LW!$C$14</c:f>
              <c:numCache>
                <c:formatCode>0%</c:formatCode>
                <c:ptCount val="1"/>
                <c:pt idx="0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58-4867-AE67-7A184AEC43CC}"/>
            </c:ext>
          </c:extLst>
        </c:ser>
        <c:ser>
          <c:idx val="1"/>
          <c:order val="1"/>
          <c:tx>
            <c:strRef>
              <c:f>katalog_LW!$B$15</c:f>
              <c:strCache>
                <c:ptCount val="1"/>
                <c:pt idx="0">
                  <c:v>zintegrowany system monitoringu suszy 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katalog_LW!$C$15</c:f>
              <c:numCache>
                <c:formatCode>0%</c:formatCode>
                <c:ptCount val="1"/>
                <c:pt idx="0">
                  <c:v>8.3299999999999999E-2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58-4867-AE67-7A184AEC43CC}"/>
            </c:ext>
          </c:extLst>
        </c:ser>
        <c:ser>
          <c:idx val="2"/>
          <c:order val="2"/>
          <c:tx>
            <c:strRef>
              <c:f>katalog_LW!$B$16</c:f>
              <c:strCache>
                <c:ptCount val="1"/>
                <c:pt idx="0">
                  <c:v>indywidualne programy poprawy stanu jcwp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katalog_LW!$C$16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58-4867-AE67-7A184AEC43CC}"/>
            </c:ext>
          </c:extLst>
        </c:ser>
        <c:ser>
          <c:idx val="3"/>
          <c:order val="3"/>
          <c:tx>
            <c:strRef>
              <c:f>katalog_LW!$B$17</c:f>
              <c:strCache>
                <c:ptCount val="1"/>
                <c:pt idx="0">
                  <c:v>edukacja i informacja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1.9081364829396453E-3"/>
                  <c:y val="4.62962962962962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58-4867-AE67-7A184AEC43CC}"/>
                </c:ext>
              </c:extLst>
            </c:dLbl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katalog_LW!$C$17</c:f>
              <c:numCache>
                <c:formatCode>0%</c:formatCode>
                <c:ptCount val="1"/>
                <c:pt idx="0">
                  <c:v>4.1700000000000001E-2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D58-4867-AE67-7A184AEC43CC}"/>
            </c:ext>
          </c:extLst>
        </c:ser>
        <c:ser>
          <c:idx val="4"/>
          <c:order val="4"/>
          <c:tx>
            <c:strRef>
              <c:f>katalog_LW!$B$18</c:f>
              <c:strCache>
                <c:ptCount val="1"/>
                <c:pt idx="0">
                  <c:v>gospodarka ściekowa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numFmt formatCode="0.0%" sourceLinked="0"/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katalog_LW!$C$18</c:f>
              <c:numCache>
                <c:formatCode>0%</c:formatCode>
                <c:ptCount val="1"/>
                <c:pt idx="0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D58-4867-AE67-7A184AEC43CC}"/>
            </c:ext>
          </c:extLst>
        </c:ser>
        <c:ser>
          <c:idx val="5"/>
          <c:order val="5"/>
          <c:tx>
            <c:strRef>
              <c:f>katalog_LW!$B$19</c:f>
              <c:strCache>
                <c:ptCount val="1"/>
                <c:pt idx="0">
                  <c:v>redukcja emisji i zrzutów substancji priorytetowych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katalog_LW!$C$19</c:f>
              <c:numCache>
                <c:formatCode>0%</c:formatCode>
                <c:ptCount val="1"/>
                <c:pt idx="0">
                  <c:v>4.1700000000000001E-2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D58-4867-AE67-7A184AEC43CC}"/>
            </c:ext>
          </c:extLst>
        </c:ser>
        <c:ser>
          <c:idx val="6"/>
          <c:order val="6"/>
          <c:tx>
            <c:strRef>
              <c:f>katalog_LW!$B$20</c:f>
              <c:strCache>
                <c:ptCount val="1"/>
                <c:pt idx="0">
                  <c:v>ograniczenie zanieczyszczeń rozproszonych z rolnictwa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katalog_LW!$C$20</c:f>
              <c:numCache>
                <c:formatCode>0%</c:formatCode>
                <c:ptCount val="1"/>
                <c:pt idx="0">
                  <c:v>8.3299999999999999E-2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D58-4867-AE67-7A184AEC43CC}"/>
            </c:ext>
          </c:extLst>
        </c:ser>
        <c:ser>
          <c:idx val="7"/>
          <c:order val="7"/>
          <c:tx>
            <c:strRef>
              <c:f>katalog_LW!$B$21</c:f>
              <c:strCache>
                <c:ptCount val="1"/>
                <c:pt idx="0">
                  <c:v>weryfikacja programu ochrony środowiska</c:v>
                </c:pt>
              </c:strCache>
            </c:strRef>
          </c:tx>
          <c:spPr>
            <a:solidFill>
              <a:schemeClr val="accent3">
                <a:lumMod val="80000"/>
                <a:lumOff val="2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katalog_LW!$C$21</c:f>
              <c:numCache>
                <c:formatCode>0%</c:formatCode>
                <c:ptCount val="1"/>
                <c:pt idx="0">
                  <c:v>4.1700000000000001E-2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D58-4867-AE67-7A184AEC43CC}"/>
            </c:ext>
          </c:extLst>
        </c:ser>
        <c:ser>
          <c:idx val="8"/>
          <c:order val="8"/>
          <c:tx>
            <c:strRef>
              <c:f>katalog_LW!$B$22</c:f>
              <c:strCache>
                <c:ptCount val="1"/>
                <c:pt idx="0">
                  <c:v>monitoring</c:v>
                </c:pt>
              </c:strCache>
            </c:strRef>
          </c:tx>
          <c:spPr>
            <a:solidFill>
              <a:schemeClr val="accent5">
                <a:lumMod val="80000"/>
                <a:lumOff val="2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katalog_LW!$C$22</c:f>
              <c:numCache>
                <c:formatCode>0%</c:formatCode>
                <c:ptCount val="1"/>
                <c:pt idx="0">
                  <c:v>4.1700000000000001E-2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D58-4867-AE67-7A184AEC43CC}"/>
            </c:ext>
          </c:extLst>
        </c:ser>
        <c:ser>
          <c:idx val="9"/>
          <c:order val="9"/>
          <c:tx>
            <c:strRef>
              <c:f>katalog_LW!$B$23</c:f>
              <c:strCache>
                <c:ptCount val="1"/>
                <c:pt idx="0">
                  <c:v>poprawy warunków dla obszarów chronionych</c:v>
                </c:pt>
              </c:strCache>
            </c:strRef>
          </c:tx>
          <c:spPr>
            <a:solidFill>
              <a:schemeClr val="accent1">
                <a:lumMod val="80000"/>
              </a:schemeClr>
            </a:solidFill>
            <a:ln>
              <a:noFill/>
            </a:ln>
            <a:effectLst>
              <a:outerShdw blurRad="2540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solidFill>
                <a:sysClr val="windowText" lastClr="000000">
                  <a:lumMod val="75000"/>
                  <a:lumOff val="25000"/>
                  <a:alpha val="50000"/>
                </a:sys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val>
            <c:numRef>
              <c:f>katalog_LW!$C$23</c:f>
              <c:numCache>
                <c:formatCode>0%</c:formatCode>
                <c:ptCount val="1"/>
                <c:pt idx="0">
                  <c:v>0.16670000000000001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D58-4867-AE67-7A184AEC4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1256208"/>
        <c:axId val="791264408"/>
      </c:barChart>
      <c:valAx>
        <c:axId val="79126440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791256208"/>
        <c:crosses val="autoZero"/>
        <c:crossBetween val="between"/>
      </c:valAx>
      <c:catAx>
        <c:axId val="791256208"/>
        <c:scaling>
          <c:orientation val="minMax"/>
        </c:scaling>
        <c:delete val="1"/>
        <c:axPos val="l"/>
        <c:majorTickMark val="out"/>
        <c:minorTickMark val="none"/>
        <c:tickLblPos val="nextTo"/>
        <c:crossAx val="7912644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768935695650306"/>
          <c:y val="1.0035161867025423E-2"/>
          <c:w val="0.3883983252093488"/>
          <c:h val="0.92606864626534346"/>
        </c:manualLayout>
      </c:layout>
      <c:overlay val="0"/>
      <c:spPr>
        <a:solidFill>
          <a:sysClr val="window" lastClr="FFFFFF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6A769D-F1DD-4E32-82C3-04AEA09B5E9D}" type="doc">
      <dgm:prSet loTypeId="urn:microsoft.com/office/officeart/2005/8/layout/gear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5304A16-B677-4D52-946B-15D98F6119C7}">
      <dgm:prSet phldrT="[Tekst]" custT="1"/>
      <dgm:spPr/>
      <dgm:t>
        <a:bodyPr/>
        <a:lstStyle/>
        <a:p>
          <a:r>
            <a:rPr lang="pl-PL" sz="1600" dirty="0">
              <a:solidFill>
                <a:srgbClr val="FFFF00"/>
              </a:solidFill>
            </a:rPr>
            <a:t>Plan zarządzania ryzykiem powodziowym</a:t>
          </a:r>
          <a:br>
            <a:rPr lang="pl-PL" sz="1600" dirty="0">
              <a:solidFill>
                <a:srgbClr val="FFFF00"/>
              </a:solidFill>
            </a:rPr>
          </a:br>
          <a:r>
            <a:rPr lang="pl-PL" sz="1600" dirty="0">
              <a:solidFill>
                <a:srgbClr val="FFFF00"/>
              </a:solidFill>
            </a:rPr>
            <a:t>(PZRP)</a:t>
          </a:r>
          <a:endParaRPr lang="en-GB" sz="1600" dirty="0">
            <a:solidFill>
              <a:srgbClr val="FFFF00"/>
            </a:solidFill>
          </a:endParaRPr>
        </a:p>
      </dgm:t>
    </dgm:pt>
    <dgm:pt modelId="{04948F98-0EE6-41E8-BC37-637833272C82}" type="parTrans" cxnId="{6746DB84-BF27-492F-87FE-CB9AD1BD5BD5}">
      <dgm:prSet/>
      <dgm:spPr/>
      <dgm:t>
        <a:bodyPr/>
        <a:lstStyle/>
        <a:p>
          <a:endParaRPr lang="en-GB"/>
        </a:p>
      </dgm:t>
    </dgm:pt>
    <dgm:pt modelId="{B9AF64B8-B653-488F-9E36-08DDE354DDC6}" type="sibTrans" cxnId="{6746DB84-BF27-492F-87FE-CB9AD1BD5BD5}">
      <dgm:prSet/>
      <dgm:spPr/>
      <dgm:t>
        <a:bodyPr/>
        <a:lstStyle/>
        <a:p>
          <a:endParaRPr lang="en-GB"/>
        </a:p>
      </dgm:t>
    </dgm:pt>
    <dgm:pt modelId="{AD5535E7-56A8-46CD-ADD8-A431CA773BC1}">
      <dgm:prSet phldrT="[Tekst]" custT="1"/>
      <dgm:spPr/>
      <dgm:t>
        <a:bodyPr/>
        <a:lstStyle/>
        <a:p>
          <a:r>
            <a:rPr lang="pl-PL" sz="1200" dirty="0">
              <a:solidFill>
                <a:srgbClr val="FFFF00"/>
              </a:solidFill>
            </a:rPr>
            <a:t>Plan przeciwdziałania skutkom suszy (PPSS)</a:t>
          </a:r>
          <a:endParaRPr lang="en-GB" sz="1200" dirty="0">
            <a:solidFill>
              <a:srgbClr val="FFFF00"/>
            </a:solidFill>
          </a:endParaRPr>
        </a:p>
      </dgm:t>
    </dgm:pt>
    <dgm:pt modelId="{3C33527E-B1D5-4345-81C8-664B98C6B91D}" type="parTrans" cxnId="{8D7BB6D2-05DA-4801-BB82-3A1C239D5276}">
      <dgm:prSet/>
      <dgm:spPr/>
      <dgm:t>
        <a:bodyPr/>
        <a:lstStyle/>
        <a:p>
          <a:endParaRPr lang="en-GB"/>
        </a:p>
      </dgm:t>
    </dgm:pt>
    <dgm:pt modelId="{13842B8F-85C7-4D3A-B83D-F9FD94D50665}" type="sibTrans" cxnId="{8D7BB6D2-05DA-4801-BB82-3A1C239D5276}">
      <dgm:prSet/>
      <dgm:spPr/>
      <dgm:t>
        <a:bodyPr/>
        <a:lstStyle/>
        <a:p>
          <a:endParaRPr lang="en-GB"/>
        </a:p>
      </dgm:t>
    </dgm:pt>
    <dgm:pt modelId="{FD58F43D-6D8E-4A48-AE49-5AEEB0C52E6C}">
      <dgm:prSet phldrT="[Tekst]"/>
      <dgm:spPr/>
      <dgm:t>
        <a:bodyPr/>
        <a:lstStyle/>
        <a:p>
          <a:r>
            <a:rPr lang="pl-PL" dirty="0">
              <a:solidFill>
                <a:srgbClr val="FFFF00"/>
              </a:solidFill>
            </a:rPr>
            <a:t>Plan utrzymania wód (PUW)</a:t>
          </a:r>
          <a:endParaRPr lang="en-GB" dirty="0">
            <a:solidFill>
              <a:srgbClr val="FFFF00"/>
            </a:solidFill>
          </a:endParaRPr>
        </a:p>
      </dgm:t>
    </dgm:pt>
    <dgm:pt modelId="{9AEFDF34-05ED-464A-AA50-30A718C6FAF2}" type="parTrans" cxnId="{496D3CA8-369F-4C45-8483-7A645C0BFC05}">
      <dgm:prSet/>
      <dgm:spPr/>
      <dgm:t>
        <a:bodyPr/>
        <a:lstStyle/>
        <a:p>
          <a:endParaRPr lang="en-GB"/>
        </a:p>
      </dgm:t>
    </dgm:pt>
    <dgm:pt modelId="{FC2658E8-91A7-41F4-A6CD-C898B78F2BBD}" type="sibTrans" cxnId="{496D3CA8-369F-4C45-8483-7A645C0BFC05}">
      <dgm:prSet/>
      <dgm:spPr/>
      <dgm:t>
        <a:bodyPr/>
        <a:lstStyle/>
        <a:p>
          <a:endParaRPr lang="en-GB"/>
        </a:p>
      </dgm:t>
    </dgm:pt>
    <dgm:pt modelId="{A0D6EFBE-A46C-4C94-B5EF-5E29861CE8F4}" type="pres">
      <dgm:prSet presAssocID="{366A769D-F1DD-4E32-82C3-04AEA09B5E9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DC2A16D-0F4E-4CA7-8663-BA7CA9875D0C}" type="pres">
      <dgm:prSet presAssocID="{25304A16-B677-4D52-946B-15D98F6119C7}" presName="gear1" presStyleLbl="node1" presStyleIdx="0" presStyleCnt="3">
        <dgm:presLayoutVars>
          <dgm:chMax val="1"/>
          <dgm:bulletEnabled val="1"/>
        </dgm:presLayoutVars>
      </dgm:prSet>
      <dgm:spPr/>
    </dgm:pt>
    <dgm:pt modelId="{D3AC8858-4F51-4BCC-81E3-8B3CD0F707E4}" type="pres">
      <dgm:prSet presAssocID="{25304A16-B677-4D52-946B-15D98F6119C7}" presName="gear1srcNode" presStyleLbl="node1" presStyleIdx="0" presStyleCnt="3"/>
      <dgm:spPr/>
    </dgm:pt>
    <dgm:pt modelId="{A3446537-9CB2-4B46-98CB-CABCA56E5AD4}" type="pres">
      <dgm:prSet presAssocID="{25304A16-B677-4D52-946B-15D98F6119C7}" presName="gear1dstNode" presStyleLbl="node1" presStyleIdx="0" presStyleCnt="3"/>
      <dgm:spPr/>
    </dgm:pt>
    <dgm:pt modelId="{93450DF1-226F-422C-9E7F-9267DE203AA8}" type="pres">
      <dgm:prSet presAssocID="{AD5535E7-56A8-46CD-ADD8-A431CA773BC1}" presName="gear2" presStyleLbl="node1" presStyleIdx="1" presStyleCnt="3" custScaleX="113309" custScaleY="104247" custLinFactNeighborX="90" custLinFactNeighborY="-1339">
        <dgm:presLayoutVars>
          <dgm:chMax val="1"/>
          <dgm:bulletEnabled val="1"/>
        </dgm:presLayoutVars>
      </dgm:prSet>
      <dgm:spPr/>
    </dgm:pt>
    <dgm:pt modelId="{BAC2F3D6-78D8-41F5-B93C-828C87966AE1}" type="pres">
      <dgm:prSet presAssocID="{AD5535E7-56A8-46CD-ADD8-A431CA773BC1}" presName="gear2srcNode" presStyleLbl="node1" presStyleIdx="1" presStyleCnt="3"/>
      <dgm:spPr/>
    </dgm:pt>
    <dgm:pt modelId="{88E2A6C8-0D2A-4D7F-92BB-15E6A01C9362}" type="pres">
      <dgm:prSet presAssocID="{AD5535E7-56A8-46CD-ADD8-A431CA773BC1}" presName="gear2dstNode" presStyleLbl="node1" presStyleIdx="1" presStyleCnt="3"/>
      <dgm:spPr/>
    </dgm:pt>
    <dgm:pt modelId="{AB27CD88-C51A-4D08-9615-241C7C8F2309}" type="pres">
      <dgm:prSet presAssocID="{FD58F43D-6D8E-4A48-AE49-5AEEB0C52E6C}" presName="gear3" presStyleLbl="node1" presStyleIdx="2" presStyleCnt="3"/>
      <dgm:spPr/>
    </dgm:pt>
    <dgm:pt modelId="{094CDD1B-8D8F-4186-9296-93097C66199D}" type="pres">
      <dgm:prSet presAssocID="{FD58F43D-6D8E-4A48-AE49-5AEEB0C52E6C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088E00CC-DE7F-42AF-84AB-77DCC354E693}" type="pres">
      <dgm:prSet presAssocID="{FD58F43D-6D8E-4A48-AE49-5AEEB0C52E6C}" presName="gear3srcNode" presStyleLbl="node1" presStyleIdx="2" presStyleCnt="3"/>
      <dgm:spPr/>
    </dgm:pt>
    <dgm:pt modelId="{7F6B6A82-66CF-460F-8CE8-E80AB630B041}" type="pres">
      <dgm:prSet presAssocID="{FD58F43D-6D8E-4A48-AE49-5AEEB0C52E6C}" presName="gear3dstNode" presStyleLbl="node1" presStyleIdx="2" presStyleCnt="3"/>
      <dgm:spPr/>
    </dgm:pt>
    <dgm:pt modelId="{DD8F0FDD-FDB2-48F2-BBA1-CFDE7EB2EF3F}" type="pres">
      <dgm:prSet presAssocID="{B9AF64B8-B653-488F-9E36-08DDE354DDC6}" presName="connector1" presStyleLbl="sibTrans2D1" presStyleIdx="0" presStyleCnt="3"/>
      <dgm:spPr/>
    </dgm:pt>
    <dgm:pt modelId="{0B5547F0-A46C-4F25-8487-14F1A9733E87}" type="pres">
      <dgm:prSet presAssocID="{13842B8F-85C7-4D3A-B83D-F9FD94D50665}" presName="connector2" presStyleLbl="sibTrans2D1" presStyleIdx="1" presStyleCnt="3"/>
      <dgm:spPr/>
    </dgm:pt>
    <dgm:pt modelId="{10B6366C-C1C3-4269-BF06-880CAC243049}" type="pres">
      <dgm:prSet presAssocID="{FC2658E8-91A7-41F4-A6CD-C898B78F2BBD}" presName="connector3" presStyleLbl="sibTrans2D1" presStyleIdx="2" presStyleCnt="3"/>
      <dgm:spPr/>
    </dgm:pt>
  </dgm:ptLst>
  <dgm:cxnLst>
    <dgm:cxn modelId="{7044B05C-9C9D-4539-911F-744E0CFC8B44}" type="presOf" srcId="{25304A16-B677-4D52-946B-15D98F6119C7}" destId="{A3446537-9CB2-4B46-98CB-CABCA56E5AD4}" srcOrd="2" destOrd="0" presId="urn:microsoft.com/office/officeart/2005/8/layout/gear1"/>
    <dgm:cxn modelId="{4D56C05C-C5D0-421B-8071-D496E2247D6A}" type="presOf" srcId="{AD5535E7-56A8-46CD-ADD8-A431CA773BC1}" destId="{BAC2F3D6-78D8-41F5-B93C-828C87966AE1}" srcOrd="1" destOrd="0" presId="urn:microsoft.com/office/officeart/2005/8/layout/gear1"/>
    <dgm:cxn modelId="{47C14F5E-5156-4974-BD37-ED89C9DCE083}" type="presOf" srcId="{13842B8F-85C7-4D3A-B83D-F9FD94D50665}" destId="{0B5547F0-A46C-4F25-8487-14F1A9733E87}" srcOrd="0" destOrd="0" presId="urn:microsoft.com/office/officeart/2005/8/layout/gear1"/>
    <dgm:cxn modelId="{DD5FDA61-155B-4FEA-BF27-7F09F59E7928}" type="presOf" srcId="{AD5535E7-56A8-46CD-ADD8-A431CA773BC1}" destId="{93450DF1-226F-422C-9E7F-9267DE203AA8}" srcOrd="0" destOrd="0" presId="urn:microsoft.com/office/officeart/2005/8/layout/gear1"/>
    <dgm:cxn modelId="{A5CEBA64-12C2-4B4D-86CB-83845E0189B8}" type="presOf" srcId="{FD58F43D-6D8E-4A48-AE49-5AEEB0C52E6C}" destId="{AB27CD88-C51A-4D08-9615-241C7C8F2309}" srcOrd="0" destOrd="0" presId="urn:microsoft.com/office/officeart/2005/8/layout/gear1"/>
    <dgm:cxn modelId="{3D2F604D-B7C1-4A76-85B4-3EF53DBECC34}" type="presOf" srcId="{FD58F43D-6D8E-4A48-AE49-5AEEB0C52E6C}" destId="{094CDD1B-8D8F-4186-9296-93097C66199D}" srcOrd="1" destOrd="0" presId="urn:microsoft.com/office/officeart/2005/8/layout/gear1"/>
    <dgm:cxn modelId="{6746DB84-BF27-492F-87FE-CB9AD1BD5BD5}" srcId="{366A769D-F1DD-4E32-82C3-04AEA09B5E9D}" destId="{25304A16-B677-4D52-946B-15D98F6119C7}" srcOrd="0" destOrd="0" parTransId="{04948F98-0EE6-41E8-BC37-637833272C82}" sibTransId="{B9AF64B8-B653-488F-9E36-08DDE354DDC6}"/>
    <dgm:cxn modelId="{20897391-38B8-4B3D-A0C3-5A9C55341F2A}" type="presOf" srcId="{366A769D-F1DD-4E32-82C3-04AEA09B5E9D}" destId="{A0D6EFBE-A46C-4C94-B5EF-5E29861CE8F4}" srcOrd="0" destOrd="0" presId="urn:microsoft.com/office/officeart/2005/8/layout/gear1"/>
    <dgm:cxn modelId="{76770093-BF23-4704-B1F2-FD9209417EF3}" type="presOf" srcId="{25304A16-B677-4D52-946B-15D98F6119C7}" destId="{D3AC8858-4F51-4BCC-81E3-8B3CD0F707E4}" srcOrd="1" destOrd="0" presId="urn:microsoft.com/office/officeart/2005/8/layout/gear1"/>
    <dgm:cxn modelId="{496D3CA8-369F-4C45-8483-7A645C0BFC05}" srcId="{366A769D-F1DD-4E32-82C3-04AEA09B5E9D}" destId="{FD58F43D-6D8E-4A48-AE49-5AEEB0C52E6C}" srcOrd="2" destOrd="0" parTransId="{9AEFDF34-05ED-464A-AA50-30A718C6FAF2}" sibTransId="{FC2658E8-91A7-41F4-A6CD-C898B78F2BBD}"/>
    <dgm:cxn modelId="{6C8800B6-4B9A-4FA3-8CB5-36432DF43E3C}" type="presOf" srcId="{FD58F43D-6D8E-4A48-AE49-5AEEB0C52E6C}" destId="{088E00CC-DE7F-42AF-84AB-77DCC354E693}" srcOrd="2" destOrd="0" presId="urn:microsoft.com/office/officeart/2005/8/layout/gear1"/>
    <dgm:cxn modelId="{8D7BB6D2-05DA-4801-BB82-3A1C239D5276}" srcId="{366A769D-F1DD-4E32-82C3-04AEA09B5E9D}" destId="{AD5535E7-56A8-46CD-ADD8-A431CA773BC1}" srcOrd="1" destOrd="0" parTransId="{3C33527E-B1D5-4345-81C8-664B98C6B91D}" sibTransId="{13842B8F-85C7-4D3A-B83D-F9FD94D50665}"/>
    <dgm:cxn modelId="{1E9444DC-1BF7-46AA-B6CF-4DA810FBE85B}" type="presOf" srcId="{AD5535E7-56A8-46CD-ADD8-A431CA773BC1}" destId="{88E2A6C8-0D2A-4D7F-92BB-15E6A01C9362}" srcOrd="2" destOrd="0" presId="urn:microsoft.com/office/officeart/2005/8/layout/gear1"/>
    <dgm:cxn modelId="{852243DF-BD4D-447F-875C-1A37633E8938}" type="presOf" srcId="{FD58F43D-6D8E-4A48-AE49-5AEEB0C52E6C}" destId="{7F6B6A82-66CF-460F-8CE8-E80AB630B041}" srcOrd="3" destOrd="0" presId="urn:microsoft.com/office/officeart/2005/8/layout/gear1"/>
    <dgm:cxn modelId="{2C6877DF-78D2-4407-940A-3FC063EDC6CE}" type="presOf" srcId="{B9AF64B8-B653-488F-9E36-08DDE354DDC6}" destId="{DD8F0FDD-FDB2-48F2-BBA1-CFDE7EB2EF3F}" srcOrd="0" destOrd="0" presId="urn:microsoft.com/office/officeart/2005/8/layout/gear1"/>
    <dgm:cxn modelId="{D99544E1-ACF3-4034-AB97-7C2C0BCDEBDA}" type="presOf" srcId="{FC2658E8-91A7-41F4-A6CD-C898B78F2BBD}" destId="{10B6366C-C1C3-4269-BF06-880CAC243049}" srcOrd="0" destOrd="0" presId="urn:microsoft.com/office/officeart/2005/8/layout/gear1"/>
    <dgm:cxn modelId="{B59545EE-AA8E-4503-A6DE-32E3791F893D}" type="presOf" srcId="{25304A16-B677-4D52-946B-15D98F6119C7}" destId="{EDC2A16D-0F4E-4CA7-8663-BA7CA9875D0C}" srcOrd="0" destOrd="0" presId="urn:microsoft.com/office/officeart/2005/8/layout/gear1"/>
    <dgm:cxn modelId="{81392B0E-B8CA-4BA3-BAAE-748C5DC2907C}" type="presParOf" srcId="{A0D6EFBE-A46C-4C94-B5EF-5E29861CE8F4}" destId="{EDC2A16D-0F4E-4CA7-8663-BA7CA9875D0C}" srcOrd="0" destOrd="0" presId="urn:microsoft.com/office/officeart/2005/8/layout/gear1"/>
    <dgm:cxn modelId="{A4F3CA05-FEDA-4451-B40C-3FF3A00CA7CD}" type="presParOf" srcId="{A0D6EFBE-A46C-4C94-B5EF-5E29861CE8F4}" destId="{D3AC8858-4F51-4BCC-81E3-8B3CD0F707E4}" srcOrd="1" destOrd="0" presId="urn:microsoft.com/office/officeart/2005/8/layout/gear1"/>
    <dgm:cxn modelId="{D18CA738-BC5E-4B53-945F-7EBAC870036A}" type="presParOf" srcId="{A0D6EFBE-A46C-4C94-B5EF-5E29861CE8F4}" destId="{A3446537-9CB2-4B46-98CB-CABCA56E5AD4}" srcOrd="2" destOrd="0" presId="urn:microsoft.com/office/officeart/2005/8/layout/gear1"/>
    <dgm:cxn modelId="{2D456E74-2F96-4D41-8C36-0C627FF91F1C}" type="presParOf" srcId="{A0D6EFBE-A46C-4C94-B5EF-5E29861CE8F4}" destId="{93450DF1-226F-422C-9E7F-9267DE203AA8}" srcOrd="3" destOrd="0" presId="urn:microsoft.com/office/officeart/2005/8/layout/gear1"/>
    <dgm:cxn modelId="{7CCF6065-DBDD-4FA0-ADB4-5965C7967404}" type="presParOf" srcId="{A0D6EFBE-A46C-4C94-B5EF-5E29861CE8F4}" destId="{BAC2F3D6-78D8-41F5-B93C-828C87966AE1}" srcOrd="4" destOrd="0" presId="urn:microsoft.com/office/officeart/2005/8/layout/gear1"/>
    <dgm:cxn modelId="{7202387E-67EC-4AFC-B9DE-646BC181FB59}" type="presParOf" srcId="{A0D6EFBE-A46C-4C94-B5EF-5E29861CE8F4}" destId="{88E2A6C8-0D2A-4D7F-92BB-15E6A01C9362}" srcOrd="5" destOrd="0" presId="urn:microsoft.com/office/officeart/2005/8/layout/gear1"/>
    <dgm:cxn modelId="{7D344524-7E28-470A-801D-5753837CCD9C}" type="presParOf" srcId="{A0D6EFBE-A46C-4C94-B5EF-5E29861CE8F4}" destId="{AB27CD88-C51A-4D08-9615-241C7C8F2309}" srcOrd="6" destOrd="0" presId="urn:microsoft.com/office/officeart/2005/8/layout/gear1"/>
    <dgm:cxn modelId="{9D311C9A-5E23-4C88-B689-379B5B7B72A1}" type="presParOf" srcId="{A0D6EFBE-A46C-4C94-B5EF-5E29861CE8F4}" destId="{094CDD1B-8D8F-4186-9296-93097C66199D}" srcOrd="7" destOrd="0" presId="urn:microsoft.com/office/officeart/2005/8/layout/gear1"/>
    <dgm:cxn modelId="{532B9082-A0AF-4181-859C-47E4169D5DEC}" type="presParOf" srcId="{A0D6EFBE-A46C-4C94-B5EF-5E29861CE8F4}" destId="{088E00CC-DE7F-42AF-84AB-77DCC354E693}" srcOrd="8" destOrd="0" presId="urn:microsoft.com/office/officeart/2005/8/layout/gear1"/>
    <dgm:cxn modelId="{3F5F7E5E-85DE-4152-BD28-2D16FE9A2BDE}" type="presParOf" srcId="{A0D6EFBE-A46C-4C94-B5EF-5E29861CE8F4}" destId="{7F6B6A82-66CF-460F-8CE8-E80AB630B041}" srcOrd="9" destOrd="0" presId="urn:microsoft.com/office/officeart/2005/8/layout/gear1"/>
    <dgm:cxn modelId="{18070AB4-8B61-4992-B730-1BAC5D583E73}" type="presParOf" srcId="{A0D6EFBE-A46C-4C94-B5EF-5E29861CE8F4}" destId="{DD8F0FDD-FDB2-48F2-BBA1-CFDE7EB2EF3F}" srcOrd="10" destOrd="0" presId="urn:microsoft.com/office/officeart/2005/8/layout/gear1"/>
    <dgm:cxn modelId="{30CD5D65-EF5B-4138-919A-20362A654200}" type="presParOf" srcId="{A0D6EFBE-A46C-4C94-B5EF-5E29861CE8F4}" destId="{0B5547F0-A46C-4F25-8487-14F1A9733E87}" srcOrd="11" destOrd="0" presId="urn:microsoft.com/office/officeart/2005/8/layout/gear1"/>
    <dgm:cxn modelId="{AF69C8BD-F4D1-482E-9AC3-5CD7E43FEC79}" type="presParOf" srcId="{A0D6EFBE-A46C-4C94-B5EF-5E29861CE8F4}" destId="{10B6366C-C1C3-4269-BF06-880CAC243049}" srcOrd="12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6A769D-F1DD-4E32-82C3-04AEA09B5E9D}" type="doc">
      <dgm:prSet loTypeId="urn:microsoft.com/office/officeart/2005/8/layout/gear1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5304A16-B677-4D52-946B-15D98F6119C7}">
      <dgm:prSet phldrT="[Tekst]" custT="1"/>
      <dgm:spPr>
        <a:solidFill>
          <a:srgbClr val="264796"/>
        </a:solidFill>
      </dgm:spPr>
      <dgm:t>
        <a:bodyPr/>
        <a:lstStyle/>
        <a:p>
          <a:r>
            <a:rPr lang="pl-PL" sz="1800" dirty="0">
              <a:solidFill>
                <a:srgbClr val="FFFF00"/>
              </a:solidFill>
            </a:rPr>
            <a:t>Plan gospodarowania wodami na obszarze dorzecza (PGW)</a:t>
          </a:r>
          <a:endParaRPr lang="en-GB" sz="1800" dirty="0">
            <a:solidFill>
              <a:srgbClr val="FFFF00"/>
            </a:solidFill>
          </a:endParaRPr>
        </a:p>
      </dgm:t>
    </dgm:pt>
    <dgm:pt modelId="{04948F98-0EE6-41E8-BC37-637833272C82}" type="parTrans" cxnId="{6746DB84-BF27-492F-87FE-CB9AD1BD5BD5}">
      <dgm:prSet/>
      <dgm:spPr/>
      <dgm:t>
        <a:bodyPr/>
        <a:lstStyle/>
        <a:p>
          <a:endParaRPr lang="en-GB"/>
        </a:p>
      </dgm:t>
    </dgm:pt>
    <dgm:pt modelId="{B9AF64B8-B653-488F-9E36-08DDE354DDC6}" type="sibTrans" cxnId="{6746DB84-BF27-492F-87FE-CB9AD1BD5BD5}">
      <dgm:prSet/>
      <dgm:spPr/>
      <dgm:t>
        <a:bodyPr/>
        <a:lstStyle/>
        <a:p>
          <a:endParaRPr lang="en-GB"/>
        </a:p>
      </dgm:t>
    </dgm:pt>
    <dgm:pt modelId="{A0D6EFBE-A46C-4C94-B5EF-5E29861CE8F4}" type="pres">
      <dgm:prSet presAssocID="{366A769D-F1DD-4E32-82C3-04AEA09B5E9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EDC2A16D-0F4E-4CA7-8663-BA7CA9875D0C}" type="pres">
      <dgm:prSet presAssocID="{25304A16-B677-4D52-946B-15D98F6119C7}" presName="gear1" presStyleLbl="node1" presStyleIdx="0" presStyleCnt="1" custLinFactNeighborX="-32589" custLinFactNeighborY="-9311">
        <dgm:presLayoutVars>
          <dgm:chMax val="1"/>
          <dgm:bulletEnabled val="1"/>
        </dgm:presLayoutVars>
      </dgm:prSet>
      <dgm:spPr/>
    </dgm:pt>
    <dgm:pt modelId="{D3AC8858-4F51-4BCC-81E3-8B3CD0F707E4}" type="pres">
      <dgm:prSet presAssocID="{25304A16-B677-4D52-946B-15D98F6119C7}" presName="gear1srcNode" presStyleLbl="node1" presStyleIdx="0" presStyleCnt="1"/>
      <dgm:spPr/>
    </dgm:pt>
    <dgm:pt modelId="{A3446537-9CB2-4B46-98CB-CABCA56E5AD4}" type="pres">
      <dgm:prSet presAssocID="{25304A16-B677-4D52-946B-15D98F6119C7}" presName="gear1dstNode" presStyleLbl="node1" presStyleIdx="0" presStyleCnt="1"/>
      <dgm:spPr/>
    </dgm:pt>
    <dgm:pt modelId="{DD8F0FDD-FDB2-48F2-BBA1-CFDE7EB2EF3F}" type="pres">
      <dgm:prSet presAssocID="{B9AF64B8-B653-488F-9E36-08DDE354DDC6}" presName="connector1" presStyleLbl="sibTrans2D1" presStyleIdx="0" presStyleCnt="1" custLinFactNeighborX="-22210" custLinFactNeighborY="-15073"/>
      <dgm:spPr/>
    </dgm:pt>
  </dgm:ptLst>
  <dgm:cxnLst>
    <dgm:cxn modelId="{56CBCD2F-E172-427D-9989-84D77541A40E}" type="presOf" srcId="{366A769D-F1DD-4E32-82C3-04AEA09B5E9D}" destId="{A0D6EFBE-A46C-4C94-B5EF-5E29861CE8F4}" srcOrd="0" destOrd="0" presId="urn:microsoft.com/office/officeart/2005/8/layout/gear1"/>
    <dgm:cxn modelId="{46CF283A-E5ED-4FE6-A087-C3ACDCBDDC9F}" type="presOf" srcId="{25304A16-B677-4D52-946B-15D98F6119C7}" destId="{A3446537-9CB2-4B46-98CB-CABCA56E5AD4}" srcOrd="2" destOrd="0" presId="urn:microsoft.com/office/officeart/2005/8/layout/gear1"/>
    <dgm:cxn modelId="{2F7B926C-8A04-46AF-A782-CCEF7C366AC0}" type="presOf" srcId="{25304A16-B677-4D52-946B-15D98F6119C7}" destId="{EDC2A16D-0F4E-4CA7-8663-BA7CA9875D0C}" srcOrd="0" destOrd="0" presId="urn:microsoft.com/office/officeart/2005/8/layout/gear1"/>
    <dgm:cxn modelId="{6746DB84-BF27-492F-87FE-CB9AD1BD5BD5}" srcId="{366A769D-F1DD-4E32-82C3-04AEA09B5E9D}" destId="{25304A16-B677-4D52-946B-15D98F6119C7}" srcOrd="0" destOrd="0" parTransId="{04948F98-0EE6-41E8-BC37-637833272C82}" sibTransId="{B9AF64B8-B653-488F-9E36-08DDE354DDC6}"/>
    <dgm:cxn modelId="{7F9E33A1-C38B-44EA-B42B-576B04632E45}" type="presOf" srcId="{B9AF64B8-B653-488F-9E36-08DDE354DDC6}" destId="{DD8F0FDD-FDB2-48F2-BBA1-CFDE7EB2EF3F}" srcOrd="0" destOrd="0" presId="urn:microsoft.com/office/officeart/2005/8/layout/gear1"/>
    <dgm:cxn modelId="{DF071FBF-B49B-4FAF-9235-2EB9A27177F7}" type="presOf" srcId="{25304A16-B677-4D52-946B-15D98F6119C7}" destId="{D3AC8858-4F51-4BCC-81E3-8B3CD0F707E4}" srcOrd="1" destOrd="0" presId="urn:microsoft.com/office/officeart/2005/8/layout/gear1"/>
    <dgm:cxn modelId="{84B7D3B4-2686-48E3-80F2-EC87594AA009}" type="presParOf" srcId="{A0D6EFBE-A46C-4C94-B5EF-5E29861CE8F4}" destId="{EDC2A16D-0F4E-4CA7-8663-BA7CA9875D0C}" srcOrd="0" destOrd="0" presId="urn:microsoft.com/office/officeart/2005/8/layout/gear1"/>
    <dgm:cxn modelId="{A211923B-CDC0-4ECE-83C6-7BF72559B160}" type="presParOf" srcId="{A0D6EFBE-A46C-4C94-B5EF-5E29861CE8F4}" destId="{D3AC8858-4F51-4BCC-81E3-8B3CD0F707E4}" srcOrd="1" destOrd="0" presId="urn:microsoft.com/office/officeart/2005/8/layout/gear1"/>
    <dgm:cxn modelId="{04D82451-C78B-46FC-9913-FA9189B17644}" type="presParOf" srcId="{A0D6EFBE-A46C-4C94-B5EF-5E29861CE8F4}" destId="{A3446537-9CB2-4B46-98CB-CABCA56E5AD4}" srcOrd="2" destOrd="0" presId="urn:microsoft.com/office/officeart/2005/8/layout/gear1"/>
    <dgm:cxn modelId="{A11F53E7-84D3-44C1-8996-AEB56FF60FF0}" type="presParOf" srcId="{A0D6EFBE-A46C-4C94-B5EF-5E29861CE8F4}" destId="{DD8F0FDD-FDB2-48F2-BBA1-CFDE7EB2EF3F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89EBC0-467F-4CF5-A547-4E3C32C2E852}" type="doc">
      <dgm:prSet loTypeId="urn:microsoft.com/office/officeart/2005/8/layout/hierarchy2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83744F76-2254-412D-925A-C53708D76203}">
      <dgm:prSet phldrT="[Tekst]" custT="1"/>
      <dgm:spPr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pl-PL" altLang="pl-PL" sz="2400" b="1" u="none" dirty="0">
              <a:effectLst/>
            </a:rPr>
            <a:t>Dobry stan/potencjał wód powierzchniowych</a:t>
          </a:r>
          <a:r>
            <a:rPr lang="pl-PL" altLang="pl-PL" sz="900" b="1" u="sng" dirty="0">
              <a:effectLst>
                <a:outerShdw blurRad="38100" dist="38100" dir="2700000" algn="tl">
                  <a:srgbClr val="C0C0C0"/>
                </a:outerShdw>
              </a:effectLst>
            </a:rPr>
            <a:t>:</a:t>
          </a:r>
          <a:endParaRPr lang="pl-PL" sz="900" dirty="0"/>
        </a:p>
      </dgm:t>
    </dgm:pt>
    <dgm:pt modelId="{B4988C99-D2B7-4F41-B6E1-D0F6DCFF5773}" type="parTrans" cxnId="{2F489126-C4FF-48A3-9860-557F91AB0C09}">
      <dgm:prSet/>
      <dgm:spPr/>
      <dgm:t>
        <a:bodyPr/>
        <a:lstStyle/>
        <a:p>
          <a:endParaRPr lang="pl-PL"/>
        </a:p>
      </dgm:t>
    </dgm:pt>
    <dgm:pt modelId="{A69FDAA3-BE36-465F-B0C4-4924A7511C8E}" type="sibTrans" cxnId="{2F489126-C4FF-48A3-9860-557F91AB0C09}">
      <dgm:prSet/>
      <dgm:spPr/>
      <dgm:t>
        <a:bodyPr/>
        <a:lstStyle/>
        <a:p>
          <a:endParaRPr lang="pl-PL"/>
        </a:p>
      </dgm:t>
    </dgm:pt>
    <dgm:pt modelId="{F922A1BB-6F37-4FA6-BA2F-BFA81DCCD53D}">
      <dgm:prSet phldrT="[Tekst]" custT="1"/>
      <dgm:spPr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pl-PL" altLang="pl-PL" sz="2400" b="1" dirty="0"/>
            <a:t>Stan ekologiczny</a:t>
          </a:r>
          <a:endParaRPr lang="pl-PL" sz="2400" dirty="0"/>
        </a:p>
      </dgm:t>
    </dgm:pt>
    <dgm:pt modelId="{49A4D1B1-12EF-43D7-93ED-DC1641AB0EEE}" type="parTrans" cxnId="{446D9073-CE21-4633-B0DF-858699464340}">
      <dgm:prSet/>
      <dgm:spPr/>
      <dgm:t>
        <a:bodyPr/>
        <a:lstStyle/>
        <a:p>
          <a:endParaRPr lang="pl-PL"/>
        </a:p>
      </dgm:t>
    </dgm:pt>
    <dgm:pt modelId="{464D94CB-203F-47A3-A080-22E1BD86FC56}" type="sibTrans" cxnId="{446D9073-CE21-4633-B0DF-858699464340}">
      <dgm:prSet/>
      <dgm:spPr/>
      <dgm:t>
        <a:bodyPr/>
        <a:lstStyle/>
        <a:p>
          <a:endParaRPr lang="pl-PL"/>
        </a:p>
      </dgm:t>
    </dgm:pt>
    <dgm:pt modelId="{BBDF9E54-EE8A-4E30-84DE-4B79CB6338EB}">
      <dgm:prSet phldrT="[Tekst]" custT="1"/>
      <dgm:spPr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pl-PL" sz="1600" b="1" dirty="0"/>
            <a:t>Elementy biologiczne </a:t>
          </a:r>
          <a:br>
            <a:rPr lang="pl-PL" sz="1600" b="1" dirty="0"/>
          </a:br>
          <a:r>
            <a:rPr lang="pl-PL" altLang="pl-PL" sz="1600" i="1" dirty="0"/>
            <a:t>(m.in. fitoplankton, fitobentos, </a:t>
          </a:r>
          <a:r>
            <a:rPr lang="pl-PL" altLang="pl-PL" sz="1600" i="1" dirty="0" err="1"/>
            <a:t>makrofity</a:t>
          </a:r>
          <a:r>
            <a:rPr lang="pl-PL" altLang="pl-PL" sz="1600" i="1" dirty="0"/>
            <a:t>, </a:t>
          </a:r>
          <a:r>
            <a:rPr lang="pl-PL" altLang="pl-PL" sz="1600" i="1" dirty="0" err="1"/>
            <a:t>makrobezkręgowce</a:t>
          </a:r>
          <a:r>
            <a:rPr lang="pl-PL" altLang="pl-PL" sz="1600" i="1" dirty="0"/>
            <a:t> bentosowe, ichtiofauna)</a:t>
          </a:r>
          <a:endParaRPr lang="pl-PL" sz="1600" dirty="0"/>
        </a:p>
      </dgm:t>
    </dgm:pt>
    <dgm:pt modelId="{81B79E98-6394-4A3B-BFD6-FF9F5F49E8D5}" type="parTrans" cxnId="{EA6FB04F-D641-4B72-8530-31DF7A309912}">
      <dgm:prSet/>
      <dgm:spPr/>
      <dgm:t>
        <a:bodyPr/>
        <a:lstStyle/>
        <a:p>
          <a:endParaRPr lang="pl-PL"/>
        </a:p>
      </dgm:t>
    </dgm:pt>
    <dgm:pt modelId="{EEC1327C-AE5F-4B10-A17C-CB0AA44659D5}" type="sibTrans" cxnId="{EA6FB04F-D641-4B72-8530-31DF7A309912}">
      <dgm:prSet/>
      <dgm:spPr/>
      <dgm:t>
        <a:bodyPr/>
        <a:lstStyle/>
        <a:p>
          <a:endParaRPr lang="pl-PL"/>
        </a:p>
      </dgm:t>
    </dgm:pt>
    <dgm:pt modelId="{89397427-4FFF-4A55-B780-FC858D61AC4D}">
      <dgm:prSet phldrT="[Tekst]" custT="1"/>
      <dgm:spPr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pl-PL" altLang="pl-PL" sz="1600" b="1" dirty="0"/>
            <a:t>Elementy fizykochemiczne</a:t>
          </a:r>
        </a:p>
        <a:p>
          <a:r>
            <a:rPr lang="pl-PL" altLang="pl-PL" sz="1600" i="1" dirty="0"/>
            <a:t>(</a:t>
          </a:r>
          <a:r>
            <a:rPr lang="pl-PL" sz="1600" i="1" dirty="0"/>
            <a:t>warunki ogólne oraz substancje szczególnie szkodliwe dla środowiska wodnego, czyli specyficzne zanieczyszczenia syntetyczne</a:t>
          </a:r>
          <a:r>
            <a:rPr lang="pl-PL" altLang="pl-PL" sz="1600" i="1" dirty="0"/>
            <a:t>)</a:t>
          </a:r>
          <a:endParaRPr lang="pl-PL" sz="1600" i="1" dirty="0"/>
        </a:p>
      </dgm:t>
    </dgm:pt>
    <dgm:pt modelId="{7A70FBD3-F04E-4AB7-AF6E-15226C34145F}" type="parTrans" cxnId="{0A57722B-DD35-4B09-AC70-DCF4A44677B4}">
      <dgm:prSet/>
      <dgm:spPr/>
      <dgm:t>
        <a:bodyPr/>
        <a:lstStyle/>
        <a:p>
          <a:endParaRPr lang="pl-PL"/>
        </a:p>
      </dgm:t>
    </dgm:pt>
    <dgm:pt modelId="{A5372437-54E8-43AD-AA90-38364F191752}" type="sibTrans" cxnId="{0A57722B-DD35-4B09-AC70-DCF4A44677B4}">
      <dgm:prSet/>
      <dgm:spPr/>
      <dgm:t>
        <a:bodyPr/>
        <a:lstStyle/>
        <a:p>
          <a:endParaRPr lang="pl-PL"/>
        </a:p>
      </dgm:t>
    </dgm:pt>
    <dgm:pt modelId="{19F044E1-30DB-4B8A-B83C-525678AAF2CD}">
      <dgm:prSet custT="1"/>
      <dgm:spPr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pl-PL" altLang="pl-PL" sz="1600" b="1" dirty="0"/>
            <a:t>Elementy </a:t>
          </a:r>
          <a:r>
            <a:rPr lang="pl-PL" altLang="pl-PL" sz="1600" b="1" dirty="0" err="1"/>
            <a:t>hydromorfologicznych</a:t>
          </a:r>
          <a:endParaRPr lang="pl-PL" altLang="pl-PL" sz="1600" b="1" dirty="0"/>
        </a:p>
        <a:p>
          <a:r>
            <a:rPr lang="pl-PL" altLang="pl-PL" sz="1600" i="1" dirty="0"/>
            <a:t>(reżim hydrologiczny: ilość </a:t>
          </a:r>
          <a:br>
            <a:rPr lang="pl-PL" altLang="pl-PL" sz="1600" i="1" dirty="0"/>
          </a:br>
          <a:r>
            <a:rPr lang="pl-PL" altLang="pl-PL" sz="1600" i="1" dirty="0"/>
            <a:t>i dynamika przepływu, połączenie </a:t>
          </a:r>
          <a:br>
            <a:rPr lang="pl-PL" altLang="pl-PL" sz="1600" i="1" dirty="0"/>
          </a:br>
          <a:r>
            <a:rPr lang="pl-PL" altLang="pl-PL" sz="1600" i="1" dirty="0"/>
            <a:t>z </a:t>
          </a:r>
          <a:r>
            <a:rPr lang="pl-PL" altLang="pl-PL" sz="1600" i="1" dirty="0" err="1"/>
            <a:t>JCWPd</a:t>
          </a:r>
          <a:r>
            <a:rPr lang="pl-PL" altLang="pl-PL" sz="1600" i="1" dirty="0"/>
            <a:t>, ciągłość; warunki morfologiczne: głębokość, zmienność szerokości, struktura </a:t>
          </a:r>
          <a:br>
            <a:rPr lang="pl-PL" altLang="pl-PL" sz="1600" i="1" dirty="0"/>
          </a:br>
          <a:r>
            <a:rPr lang="pl-PL" altLang="pl-PL" sz="1600" i="1" dirty="0"/>
            <a:t>i podłoże koryta, </a:t>
          </a:r>
        </a:p>
        <a:p>
          <a:r>
            <a:rPr lang="pl-PL" altLang="pl-PL" sz="1600" i="1" dirty="0"/>
            <a:t>struktura strefy nadbrzeżnej, szybkość prądu</a:t>
          </a:r>
          <a:r>
            <a:rPr lang="pl-PL" altLang="pl-PL" sz="1100" i="1" dirty="0"/>
            <a:t>) </a:t>
          </a:r>
          <a:endParaRPr lang="pl-PL" sz="1100" dirty="0"/>
        </a:p>
      </dgm:t>
    </dgm:pt>
    <dgm:pt modelId="{EB724FDF-E5FE-4203-AC95-7FE35ECEC261}" type="parTrans" cxnId="{09743BDD-F972-4807-8A88-1E208E9F0505}">
      <dgm:prSet/>
      <dgm:spPr/>
      <dgm:t>
        <a:bodyPr/>
        <a:lstStyle/>
        <a:p>
          <a:endParaRPr lang="pl-PL"/>
        </a:p>
      </dgm:t>
    </dgm:pt>
    <dgm:pt modelId="{9E0D77E8-12C6-4092-82EA-7E756652FDC0}" type="sibTrans" cxnId="{09743BDD-F972-4807-8A88-1E208E9F0505}">
      <dgm:prSet/>
      <dgm:spPr/>
      <dgm:t>
        <a:bodyPr/>
        <a:lstStyle/>
        <a:p>
          <a:endParaRPr lang="pl-PL"/>
        </a:p>
      </dgm:t>
    </dgm:pt>
    <dgm:pt modelId="{C8CE3888-96A4-4F04-9DD8-7F2D85FBC2A5}">
      <dgm:prSet custT="1"/>
      <dgm:spPr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pl-PL" altLang="pl-PL" sz="2400" b="1" dirty="0"/>
            <a:t>Stan </a:t>
          </a:r>
        </a:p>
        <a:p>
          <a:r>
            <a:rPr lang="pl-PL" altLang="pl-PL" sz="2400" b="1" dirty="0"/>
            <a:t>chemiczny</a:t>
          </a:r>
          <a:endParaRPr lang="pl-PL" sz="2400" dirty="0"/>
        </a:p>
      </dgm:t>
    </dgm:pt>
    <dgm:pt modelId="{5269F650-CA3C-475D-AD2D-3D29D63F7DBC}" type="parTrans" cxnId="{E18E9683-735F-466D-BE47-70BCC0BBACC6}">
      <dgm:prSet/>
      <dgm:spPr/>
      <dgm:t>
        <a:bodyPr/>
        <a:lstStyle/>
        <a:p>
          <a:endParaRPr lang="pl-PL"/>
        </a:p>
      </dgm:t>
    </dgm:pt>
    <dgm:pt modelId="{4D3D4712-3ECE-4E37-8CC5-CA353BA5D8E5}" type="sibTrans" cxnId="{E18E9683-735F-466D-BE47-70BCC0BBACC6}">
      <dgm:prSet/>
      <dgm:spPr/>
      <dgm:t>
        <a:bodyPr/>
        <a:lstStyle/>
        <a:p>
          <a:endParaRPr lang="pl-PL"/>
        </a:p>
      </dgm:t>
    </dgm:pt>
    <dgm:pt modelId="{9F940581-3D56-4F9C-95C6-A7A4D3AE37A9}">
      <dgm:prSet phldrT="[Tekst]" custT="1"/>
      <dgm:spPr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pl-PL" altLang="pl-PL" sz="2000" b="1" u="none" dirty="0">
              <a:effectLst/>
            </a:rPr>
            <a:t>Dobry stan wód podziemnych</a:t>
          </a:r>
        </a:p>
        <a:p>
          <a:r>
            <a:rPr lang="pl-PL" altLang="pl-PL" sz="2000" b="1" u="none" dirty="0">
              <a:effectLst/>
            </a:rPr>
            <a:t>- ilościowy,</a:t>
          </a:r>
        </a:p>
        <a:p>
          <a:r>
            <a:rPr lang="pl-PL" altLang="pl-PL" sz="2000" b="1" u="none" dirty="0">
              <a:effectLst/>
            </a:rPr>
            <a:t>- chemiczny </a:t>
          </a:r>
          <a:endParaRPr lang="pl-PL" sz="2000" dirty="0"/>
        </a:p>
      </dgm:t>
    </dgm:pt>
    <dgm:pt modelId="{93D1B1A6-F687-4BF8-BA91-1E2BCBCE9D4B}" type="parTrans" cxnId="{B773DF2B-F44C-4538-AEF2-401972B5716E}">
      <dgm:prSet/>
      <dgm:spPr/>
      <dgm:t>
        <a:bodyPr/>
        <a:lstStyle/>
        <a:p>
          <a:endParaRPr lang="en-GB"/>
        </a:p>
      </dgm:t>
    </dgm:pt>
    <dgm:pt modelId="{63DAA33A-1199-4DE2-85B0-802FCC83EE23}" type="sibTrans" cxnId="{B773DF2B-F44C-4538-AEF2-401972B5716E}">
      <dgm:prSet/>
      <dgm:spPr/>
      <dgm:t>
        <a:bodyPr/>
        <a:lstStyle/>
        <a:p>
          <a:endParaRPr lang="en-GB"/>
        </a:p>
      </dgm:t>
    </dgm:pt>
    <dgm:pt modelId="{C284067D-D29A-49F3-85B0-35EAC9CE380D}">
      <dgm:prSet phldrT="[Tekst]"/>
      <dgm:spPr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</dgm:spPr>
      <dgm:t>
        <a:bodyPr/>
        <a:lstStyle/>
        <a:p>
          <a:r>
            <a:rPr lang="pl-PL" altLang="pl-PL" b="1" dirty="0"/>
            <a:t>Cele środowiskowe obszarów chronionych (</a:t>
          </a:r>
          <a:r>
            <a:rPr lang="pl-PL" altLang="pl-PL" b="1" dirty="0" err="1"/>
            <a:t>Zał</a:t>
          </a:r>
          <a:r>
            <a:rPr lang="pl-PL" altLang="pl-PL" b="1" dirty="0"/>
            <a:t> .5.1 </a:t>
          </a:r>
          <a:r>
            <a:rPr lang="pl-PL" altLang="pl-PL" b="1" dirty="0" err="1"/>
            <a:t>IIaPGW</a:t>
          </a:r>
          <a:r>
            <a:rPr lang="pl-PL" altLang="pl-PL" b="1" dirty="0"/>
            <a:t>)</a:t>
          </a:r>
          <a:endParaRPr lang="pl-PL" dirty="0"/>
        </a:p>
      </dgm:t>
    </dgm:pt>
    <dgm:pt modelId="{32A3F70A-3FF5-4A85-BE48-B313EC84CF2F}" type="parTrans" cxnId="{ACFF2631-0EF6-41AA-8968-0CF198161828}">
      <dgm:prSet/>
      <dgm:spPr/>
      <dgm:t>
        <a:bodyPr/>
        <a:lstStyle/>
        <a:p>
          <a:endParaRPr lang="en-GB"/>
        </a:p>
      </dgm:t>
    </dgm:pt>
    <dgm:pt modelId="{2C9DF874-F3C3-49C2-A442-3103B7613634}" type="sibTrans" cxnId="{ACFF2631-0EF6-41AA-8968-0CF198161828}">
      <dgm:prSet/>
      <dgm:spPr/>
      <dgm:t>
        <a:bodyPr/>
        <a:lstStyle/>
        <a:p>
          <a:endParaRPr lang="en-GB"/>
        </a:p>
      </dgm:t>
    </dgm:pt>
    <dgm:pt modelId="{C3A4AD17-B3F1-434B-9C11-D26305294DAB}" type="pres">
      <dgm:prSet presAssocID="{9589EBC0-467F-4CF5-A547-4E3C32C2E85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0448752B-9896-4057-8D38-47400FA3B447}" type="pres">
      <dgm:prSet presAssocID="{83744F76-2254-412D-925A-C53708D76203}" presName="root1" presStyleCnt="0"/>
      <dgm:spPr/>
    </dgm:pt>
    <dgm:pt modelId="{F21A570F-E5F3-40A9-8EC7-C461C3C99350}" type="pres">
      <dgm:prSet presAssocID="{83744F76-2254-412D-925A-C53708D76203}" presName="LevelOneTextNode" presStyleLbl="node0" presStyleIdx="0" presStyleCnt="3" custScaleX="141587" custScaleY="169475" custLinFactNeighborX="-3114" custLinFactNeighborY="3286">
        <dgm:presLayoutVars>
          <dgm:chPref val="3"/>
        </dgm:presLayoutVars>
      </dgm:prSet>
      <dgm:spPr/>
    </dgm:pt>
    <dgm:pt modelId="{168079B6-3283-4A6C-95B0-597AB6FCE325}" type="pres">
      <dgm:prSet presAssocID="{83744F76-2254-412D-925A-C53708D76203}" presName="level2hierChild" presStyleCnt="0"/>
      <dgm:spPr/>
    </dgm:pt>
    <dgm:pt modelId="{18B9B6D3-CAA7-4D43-AE93-99B03EF9ED69}" type="pres">
      <dgm:prSet presAssocID="{5269F650-CA3C-475D-AD2D-3D29D63F7DBC}" presName="conn2-1" presStyleLbl="parChTrans1D2" presStyleIdx="0" presStyleCnt="2"/>
      <dgm:spPr/>
    </dgm:pt>
    <dgm:pt modelId="{409F3610-4281-4A7F-AA35-11DDA0494380}" type="pres">
      <dgm:prSet presAssocID="{5269F650-CA3C-475D-AD2D-3D29D63F7DBC}" presName="connTx" presStyleLbl="parChTrans1D2" presStyleIdx="0" presStyleCnt="2"/>
      <dgm:spPr/>
    </dgm:pt>
    <dgm:pt modelId="{AD6B99BB-809C-4942-8E12-B2CED6020444}" type="pres">
      <dgm:prSet presAssocID="{C8CE3888-96A4-4F04-9DD8-7F2D85FBC2A5}" presName="root2" presStyleCnt="0"/>
      <dgm:spPr/>
    </dgm:pt>
    <dgm:pt modelId="{A6542078-FEA7-42D4-9661-1B7D2047E59F}" type="pres">
      <dgm:prSet presAssocID="{C8CE3888-96A4-4F04-9DD8-7F2D85FBC2A5}" presName="LevelTwoTextNode" presStyleLbl="node2" presStyleIdx="0" presStyleCnt="2">
        <dgm:presLayoutVars>
          <dgm:chPref val="3"/>
        </dgm:presLayoutVars>
      </dgm:prSet>
      <dgm:spPr/>
    </dgm:pt>
    <dgm:pt modelId="{9172E915-36DA-42E8-88E2-AE9D61B81B44}" type="pres">
      <dgm:prSet presAssocID="{C8CE3888-96A4-4F04-9DD8-7F2D85FBC2A5}" presName="level3hierChild" presStyleCnt="0"/>
      <dgm:spPr/>
    </dgm:pt>
    <dgm:pt modelId="{C0F98D5A-63ED-46B9-9173-2E0A7123E6B2}" type="pres">
      <dgm:prSet presAssocID="{49A4D1B1-12EF-43D7-93ED-DC1641AB0EEE}" presName="conn2-1" presStyleLbl="parChTrans1D2" presStyleIdx="1" presStyleCnt="2"/>
      <dgm:spPr/>
    </dgm:pt>
    <dgm:pt modelId="{0C7C8687-EB89-4584-9AAF-5C01F605CBDF}" type="pres">
      <dgm:prSet presAssocID="{49A4D1B1-12EF-43D7-93ED-DC1641AB0EEE}" presName="connTx" presStyleLbl="parChTrans1D2" presStyleIdx="1" presStyleCnt="2"/>
      <dgm:spPr/>
    </dgm:pt>
    <dgm:pt modelId="{93C6C39C-CDD6-463B-A4E2-28DD4A3E8728}" type="pres">
      <dgm:prSet presAssocID="{F922A1BB-6F37-4FA6-BA2F-BFA81DCCD53D}" presName="root2" presStyleCnt="0"/>
      <dgm:spPr/>
    </dgm:pt>
    <dgm:pt modelId="{220869AC-138B-45CC-B314-FDE632425A54}" type="pres">
      <dgm:prSet presAssocID="{F922A1BB-6F37-4FA6-BA2F-BFA81DCCD53D}" presName="LevelTwoTextNode" presStyleLbl="node2" presStyleIdx="1" presStyleCnt="2">
        <dgm:presLayoutVars>
          <dgm:chPref val="3"/>
        </dgm:presLayoutVars>
      </dgm:prSet>
      <dgm:spPr/>
    </dgm:pt>
    <dgm:pt modelId="{438A4F4A-68FC-4C71-90AC-37D8380362C8}" type="pres">
      <dgm:prSet presAssocID="{F922A1BB-6F37-4FA6-BA2F-BFA81DCCD53D}" presName="level3hierChild" presStyleCnt="0"/>
      <dgm:spPr/>
    </dgm:pt>
    <dgm:pt modelId="{3D8B7D0C-C0D4-49C8-A253-B3F36C9CFBDE}" type="pres">
      <dgm:prSet presAssocID="{81B79E98-6394-4A3B-BFD6-FF9F5F49E8D5}" presName="conn2-1" presStyleLbl="parChTrans1D3" presStyleIdx="0" presStyleCnt="3"/>
      <dgm:spPr/>
    </dgm:pt>
    <dgm:pt modelId="{9ED5F8F2-EDB2-4977-9855-7233582B27EC}" type="pres">
      <dgm:prSet presAssocID="{81B79E98-6394-4A3B-BFD6-FF9F5F49E8D5}" presName="connTx" presStyleLbl="parChTrans1D3" presStyleIdx="0" presStyleCnt="3"/>
      <dgm:spPr/>
    </dgm:pt>
    <dgm:pt modelId="{BEE7B188-43E6-4AEA-A1A6-6B9BEBE06EA6}" type="pres">
      <dgm:prSet presAssocID="{BBDF9E54-EE8A-4E30-84DE-4B79CB6338EB}" presName="root2" presStyleCnt="0"/>
      <dgm:spPr/>
    </dgm:pt>
    <dgm:pt modelId="{4BEC9159-4406-463B-A67B-31E1B868EB0E}" type="pres">
      <dgm:prSet presAssocID="{BBDF9E54-EE8A-4E30-84DE-4B79CB6338EB}" presName="LevelTwoTextNode" presStyleLbl="node3" presStyleIdx="0" presStyleCnt="3" custScaleX="167797" custScaleY="135009">
        <dgm:presLayoutVars>
          <dgm:chPref val="3"/>
        </dgm:presLayoutVars>
      </dgm:prSet>
      <dgm:spPr/>
    </dgm:pt>
    <dgm:pt modelId="{0322246A-97F6-45A7-9AA5-B3C77A86C690}" type="pres">
      <dgm:prSet presAssocID="{BBDF9E54-EE8A-4E30-84DE-4B79CB6338EB}" presName="level3hierChild" presStyleCnt="0"/>
      <dgm:spPr/>
    </dgm:pt>
    <dgm:pt modelId="{0D81A71C-C841-4FEC-8EC3-83A8D8299A70}" type="pres">
      <dgm:prSet presAssocID="{7A70FBD3-F04E-4AB7-AF6E-15226C34145F}" presName="conn2-1" presStyleLbl="parChTrans1D3" presStyleIdx="1" presStyleCnt="3"/>
      <dgm:spPr/>
    </dgm:pt>
    <dgm:pt modelId="{8F6FC41F-F102-42FA-B952-B0A779629FD9}" type="pres">
      <dgm:prSet presAssocID="{7A70FBD3-F04E-4AB7-AF6E-15226C34145F}" presName="connTx" presStyleLbl="parChTrans1D3" presStyleIdx="1" presStyleCnt="3"/>
      <dgm:spPr/>
    </dgm:pt>
    <dgm:pt modelId="{97A9417F-CBCE-4A5F-B309-03D34FC86213}" type="pres">
      <dgm:prSet presAssocID="{89397427-4FFF-4A55-B780-FC858D61AC4D}" presName="root2" presStyleCnt="0"/>
      <dgm:spPr/>
    </dgm:pt>
    <dgm:pt modelId="{00108A10-C6C2-4EA6-9D98-52739A5D2F02}" type="pres">
      <dgm:prSet presAssocID="{89397427-4FFF-4A55-B780-FC858D61AC4D}" presName="LevelTwoTextNode" presStyleLbl="node3" presStyleIdx="1" presStyleCnt="3" custScaleX="167797" custScaleY="135009">
        <dgm:presLayoutVars>
          <dgm:chPref val="3"/>
        </dgm:presLayoutVars>
      </dgm:prSet>
      <dgm:spPr/>
    </dgm:pt>
    <dgm:pt modelId="{213D60D6-532E-487F-87A1-088536C0B44B}" type="pres">
      <dgm:prSet presAssocID="{89397427-4FFF-4A55-B780-FC858D61AC4D}" presName="level3hierChild" presStyleCnt="0"/>
      <dgm:spPr/>
    </dgm:pt>
    <dgm:pt modelId="{8EE58257-8BB7-4A9F-BA5A-DB4853043004}" type="pres">
      <dgm:prSet presAssocID="{EB724FDF-E5FE-4203-AC95-7FE35ECEC261}" presName="conn2-1" presStyleLbl="parChTrans1D3" presStyleIdx="2" presStyleCnt="3"/>
      <dgm:spPr/>
    </dgm:pt>
    <dgm:pt modelId="{E93A3FBE-088F-46DF-B91E-1F652C05B710}" type="pres">
      <dgm:prSet presAssocID="{EB724FDF-E5FE-4203-AC95-7FE35ECEC261}" presName="connTx" presStyleLbl="parChTrans1D3" presStyleIdx="2" presStyleCnt="3"/>
      <dgm:spPr/>
    </dgm:pt>
    <dgm:pt modelId="{BD8B5EEA-29F0-46E3-B702-2304F5F6BAAB}" type="pres">
      <dgm:prSet presAssocID="{19F044E1-30DB-4B8A-B83C-525678AAF2CD}" presName="root2" presStyleCnt="0"/>
      <dgm:spPr/>
    </dgm:pt>
    <dgm:pt modelId="{E9522E8A-CD43-47B6-8D94-C703959BDAA7}" type="pres">
      <dgm:prSet presAssocID="{19F044E1-30DB-4B8A-B83C-525678AAF2CD}" presName="LevelTwoTextNode" presStyleLbl="node3" presStyleIdx="2" presStyleCnt="3" custScaleX="167797" custScaleY="254589">
        <dgm:presLayoutVars>
          <dgm:chPref val="3"/>
        </dgm:presLayoutVars>
      </dgm:prSet>
      <dgm:spPr/>
    </dgm:pt>
    <dgm:pt modelId="{A8523ACD-73EB-4ADE-A677-0C348F59207F}" type="pres">
      <dgm:prSet presAssocID="{19F044E1-30DB-4B8A-B83C-525678AAF2CD}" presName="level3hierChild" presStyleCnt="0"/>
      <dgm:spPr/>
    </dgm:pt>
    <dgm:pt modelId="{47DA3555-3F78-4372-9296-B28CE240F649}" type="pres">
      <dgm:prSet presAssocID="{9F940581-3D56-4F9C-95C6-A7A4D3AE37A9}" presName="root1" presStyleCnt="0"/>
      <dgm:spPr/>
    </dgm:pt>
    <dgm:pt modelId="{3285EC3A-D8FB-418A-9BEE-7072EA516AB2}" type="pres">
      <dgm:prSet presAssocID="{9F940581-3D56-4F9C-95C6-A7A4D3AE37A9}" presName="LevelOneTextNode" presStyleLbl="node0" presStyleIdx="1" presStyleCnt="3" custScaleX="141587" custScaleY="169475" custLinFactNeighborX="2801" custLinFactNeighborY="72169">
        <dgm:presLayoutVars>
          <dgm:chPref val="3"/>
        </dgm:presLayoutVars>
      </dgm:prSet>
      <dgm:spPr/>
    </dgm:pt>
    <dgm:pt modelId="{08A74000-BE8A-48CC-9C64-9B8362C3AF54}" type="pres">
      <dgm:prSet presAssocID="{9F940581-3D56-4F9C-95C6-A7A4D3AE37A9}" presName="level2hierChild" presStyleCnt="0"/>
      <dgm:spPr/>
    </dgm:pt>
    <dgm:pt modelId="{89524486-F2BA-4564-9778-94A5476D0B3D}" type="pres">
      <dgm:prSet presAssocID="{C284067D-D29A-49F3-85B0-35EAC9CE380D}" presName="root1" presStyleCnt="0"/>
      <dgm:spPr/>
    </dgm:pt>
    <dgm:pt modelId="{271340F0-B444-41CE-8CE9-F85824ED6E53}" type="pres">
      <dgm:prSet presAssocID="{C284067D-D29A-49F3-85B0-35EAC9CE380D}" presName="LevelOneTextNode" presStyleLbl="node0" presStyleIdx="2" presStyleCnt="3" custLinFactX="83575" custLinFactNeighborX="100000" custLinFactNeighborY="-81140">
        <dgm:presLayoutVars>
          <dgm:chPref val="3"/>
        </dgm:presLayoutVars>
      </dgm:prSet>
      <dgm:spPr/>
    </dgm:pt>
    <dgm:pt modelId="{80906F14-6C5E-499B-A1D8-D4E114356E5A}" type="pres">
      <dgm:prSet presAssocID="{C284067D-D29A-49F3-85B0-35EAC9CE380D}" presName="level2hierChild" presStyleCnt="0"/>
      <dgm:spPr/>
    </dgm:pt>
  </dgm:ptLst>
  <dgm:cxnLst>
    <dgm:cxn modelId="{F243BE04-4DF5-4BF6-B88B-386221A97F35}" type="presOf" srcId="{7A70FBD3-F04E-4AB7-AF6E-15226C34145F}" destId="{8F6FC41F-F102-42FA-B952-B0A779629FD9}" srcOrd="1" destOrd="0" presId="urn:microsoft.com/office/officeart/2005/8/layout/hierarchy2"/>
    <dgm:cxn modelId="{F283C917-87A5-4A9B-A3CF-B5996D711B14}" type="presOf" srcId="{C8CE3888-96A4-4F04-9DD8-7F2D85FBC2A5}" destId="{A6542078-FEA7-42D4-9661-1B7D2047E59F}" srcOrd="0" destOrd="0" presId="urn:microsoft.com/office/officeart/2005/8/layout/hierarchy2"/>
    <dgm:cxn modelId="{B7D49B20-07E8-493B-8CEE-C219129B31DE}" type="presOf" srcId="{5269F650-CA3C-475D-AD2D-3D29D63F7DBC}" destId="{18B9B6D3-CAA7-4D43-AE93-99B03EF9ED69}" srcOrd="0" destOrd="0" presId="urn:microsoft.com/office/officeart/2005/8/layout/hierarchy2"/>
    <dgm:cxn modelId="{2F489126-C4FF-48A3-9860-557F91AB0C09}" srcId="{9589EBC0-467F-4CF5-A547-4E3C32C2E852}" destId="{83744F76-2254-412D-925A-C53708D76203}" srcOrd="0" destOrd="0" parTransId="{B4988C99-D2B7-4F41-B6E1-D0F6DCFF5773}" sibTransId="{A69FDAA3-BE36-465F-B0C4-4924A7511C8E}"/>
    <dgm:cxn modelId="{0A57722B-DD35-4B09-AC70-DCF4A44677B4}" srcId="{F922A1BB-6F37-4FA6-BA2F-BFA81DCCD53D}" destId="{89397427-4FFF-4A55-B780-FC858D61AC4D}" srcOrd="1" destOrd="0" parTransId="{7A70FBD3-F04E-4AB7-AF6E-15226C34145F}" sibTransId="{A5372437-54E8-43AD-AA90-38364F191752}"/>
    <dgm:cxn modelId="{B773DF2B-F44C-4538-AEF2-401972B5716E}" srcId="{9589EBC0-467F-4CF5-A547-4E3C32C2E852}" destId="{9F940581-3D56-4F9C-95C6-A7A4D3AE37A9}" srcOrd="1" destOrd="0" parTransId="{93D1B1A6-F687-4BF8-BA91-1E2BCBCE9D4B}" sibTransId="{63DAA33A-1199-4DE2-85B0-802FCC83EE23}"/>
    <dgm:cxn modelId="{ACFF2631-0EF6-41AA-8968-0CF198161828}" srcId="{9589EBC0-467F-4CF5-A547-4E3C32C2E852}" destId="{C284067D-D29A-49F3-85B0-35EAC9CE380D}" srcOrd="2" destOrd="0" parTransId="{32A3F70A-3FF5-4A85-BE48-B313EC84CF2F}" sibTransId="{2C9DF874-F3C3-49C2-A442-3103B7613634}"/>
    <dgm:cxn modelId="{8F908731-6E6E-4F14-9995-F0369498C0C8}" type="presOf" srcId="{81B79E98-6394-4A3B-BFD6-FF9F5F49E8D5}" destId="{9ED5F8F2-EDB2-4977-9855-7233582B27EC}" srcOrd="1" destOrd="0" presId="urn:microsoft.com/office/officeart/2005/8/layout/hierarchy2"/>
    <dgm:cxn modelId="{FC6F8149-7DE3-4354-BBAF-75F6F0DE52BB}" type="presOf" srcId="{7A70FBD3-F04E-4AB7-AF6E-15226C34145F}" destId="{0D81A71C-C841-4FEC-8EC3-83A8D8299A70}" srcOrd="0" destOrd="0" presId="urn:microsoft.com/office/officeart/2005/8/layout/hierarchy2"/>
    <dgm:cxn modelId="{EA6FB04F-D641-4B72-8530-31DF7A309912}" srcId="{F922A1BB-6F37-4FA6-BA2F-BFA81DCCD53D}" destId="{BBDF9E54-EE8A-4E30-84DE-4B79CB6338EB}" srcOrd="0" destOrd="0" parTransId="{81B79E98-6394-4A3B-BFD6-FF9F5F49E8D5}" sibTransId="{EEC1327C-AE5F-4B10-A17C-CB0AA44659D5}"/>
    <dgm:cxn modelId="{B157DD50-C879-49BF-B2D3-E7390BE41C4C}" type="presOf" srcId="{83744F76-2254-412D-925A-C53708D76203}" destId="{F21A570F-E5F3-40A9-8EC7-C461C3C99350}" srcOrd="0" destOrd="0" presId="urn:microsoft.com/office/officeart/2005/8/layout/hierarchy2"/>
    <dgm:cxn modelId="{F4322571-EBD1-40B9-B35E-8D1A7C61D388}" type="presOf" srcId="{49A4D1B1-12EF-43D7-93ED-DC1641AB0EEE}" destId="{C0F98D5A-63ED-46B9-9173-2E0A7123E6B2}" srcOrd="0" destOrd="0" presId="urn:microsoft.com/office/officeart/2005/8/layout/hierarchy2"/>
    <dgm:cxn modelId="{446D9073-CE21-4633-B0DF-858699464340}" srcId="{83744F76-2254-412D-925A-C53708D76203}" destId="{F922A1BB-6F37-4FA6-BA2F-BFA81DCCD53D}" srcOrd="1" destOrd="0" parTransId="{49A4D1B1-12EF-43D7-93ED-DC1641AB0EEE}" sibTransId="{464D94CB-203F-47A3-A080-22E1BD86FC56}"/>
    <dgm:cxn modelId="{E18E9683-735F-466D-BE47-70BCC0BBACC6}" srcId="{83744F76-2254-412D-925A-C53708D76203}" destId="{C8CE3888-96A4-4F04-9DD8-7F2D85FBC2A5}" srcOrd="0" destOrd="0" parTransId="{5269F650-CA3C-475D-AD2D-3D29D63F7DBC}" sibTransId="{4D3D4712-3ECE-4E37-8CC5-CA353BA5D8E5}"/>
    <dgm:cxn modelId="{E1DDB589-204B-4579-BB60-544D7C65516B}" type="presOf" srcId="{19F044E1-30DB-4B8A-B83C-525678AAF2CD}" destId="{E9522E8A-CD43-47B6-8D94-C703959BDAA7}" srcOrd="0" destOrd="0" presId="urn:microsoft.com/office/officeart/2005/8/layout/hierarchy2"/>
    <dgm:cxn modelId="{D71E2E8B-C64A-4A9A-BF51-9CE53D063C40}" type="presOf" srcId="{EB724FDF-E5FE-4203-AC95-7FE35ECEC261}" destId="{8EE58257-8BB7-4A9F-BA5A-DB4853043004}" srcOrd="0" destOrd="0" presId="urn:microsoft.com/office/officeart/2005/8/layout/hierarchy2"/>
    <dgm:cxn modelId="{E2628B99-3804-4F53-8F6A-AC0BB1AEE631}" type="presOf" srcId="{89397427-4FFF-4A55-B780-FC858D61AC4D}" destId="{00108A10-C6C2-4EA6-9D98-52739A5D2F02}" srcOrd="0" destOrd="0" presId="urn:microsoft.com/office/officeart/2005/8/layout/hierarchy2"/>
    <dgm:cxn modelId="{4BC722C2-9216-4F1A-9CAD-EFBC147F6FB7}" type="presOf" srcId="{BBDF9E54-EE8A-4E30-84DE-4B79CB6338EB}" destId="{4BEC9159-4406-463B-A67B-31E1B868EB0E}" srcOrd="0" destOrd="0" presId="urn:microsoft.com/office/officeart/2005/8/layout/hierarchy2"/>
    <dgm:cxn modelId="{E63393CE-D91B-4C05-9344-9AEDD6BC1D40}" type="presOf" srcId="{5269F650-CA3C-475D-AD2D-3D29D63F7DBC}" destId="{409F3610-4281-4A7F-AA35-11DDA0494380}" srcOrd="1" destOrd="0" presId="urn:microsoft.com/office/officeart/2005/8/layout/hierarchy2"/>
    <dgm:cxn modelId="{AAFDEADC-6DBA-474B-A070-6A107DB0E81A}" type="presOf" srcId="{C284067D-D29A-49F3-85B0-35EAC9CE380D}" destId="{271340F0-B444-41CE-8CE9-F85824ED6E53}" srcOrd="0" destOrd="0" presId="urn:microsoft.com/office/officeart/2005/8/layout/hierarchy2"/>
    <dgm:cxn modelId="{09743BDD-F972-4807-8A88-1E208E9F0505}" srcId="{F922A1BB-6F37-4FA6-BA2F-BFA81DCCD53D}" destId="{19F044E1-30DB-4B8A-B83C-525678AAF2CD}" srcOrd="2" destOrd="0" parTransId="{EB724FDF-E5FE-4203-AC95-7FE35ECEC261}" sibTransId="{9E0D77E8-12C6-4092-82EA-7E756652FDC0}"/>
    <dgm:cxn modelId="{342A7EE4-4256-4824-8A69-5A2F00D396FC}" type="presOf" srcId="{81B79E98-6394-4A3B-BFD6-FF9F5F49E8D5}" destId="{3D8B7D0C-C0D4-49C8-A253-B3F36C9CFBDE}" srcOrd="0" destOrd="0" presId="urn:microsoft.com/office/officeart/2005/8/layout/hierarchy2"/>
    <dgm:cxn modelId="{F84337E6-F4E4-42A7-B8C7-2213AEADA273}" type="presOf" srcId="{49A4D1B1-12EF-43D7-93ED-DC1641AB0EEE}" destId="{0C7C8687-EB89-4584-9AAF-5C01F605CBDF}" srcOrd="1" destOrd="0" presId="urn:microsoft.com/office/officeart/2005/8/layout/hierarchy2"/>
    <dgm:cxn modelId="{B7EC9FE7-73FD-4DA3-AE32-023FB766EC76}" type="presOf" srcId="{F922A1BB-6F37-4FA6-BA2F-BFA81DCCD53D}" destId="{220869AC-138B-45CC-B314-FDE632425A54}" srcOrd="0" destOrd="0" presId="urn:microsoft.com/office/officeart/2005/8/layout/hierarchy2"/>
    <dgm:cxn modelId="{8D6F1EEF-E2C1-42CF-8FDF-EA41CD839BDF}" type="presOf" srcId="{9589EBC0-467F-4CF5-A547-4E3C32C2E852}" destId="{C3A4AD17-B3F1-434B-9C11-D26305294DAB}" srcOrd="0" destOrd="0" presId="urn:microsoft.com/office/officeart/2005/8/layout/hierarchy2"/>
    <dgm:cxn modelId="{1DC0B3F5-E5C7-409A-9E1E-A23E638D0D6C}" type="presOf" srcId="{9F940581-3D56-4F9C-95C6-A7A4D3AE37A9}" destId="{3285EC3A-D8FB-418A-9BEE-7072EA516AB2}" srcOrd="0" destOrd="0" presId="urn:microsoft.com/office/officeart/2005/8/layout/hierarchy2"/>
    <dgm:cxn modelId="{197142F8-078A-44F4-89B4-E375E49A6F7D}" type="presOf" srcId="{EB724FDF-E5FE-4203-AC95-7FE35ECEC261}" destId="{E93A3FBE-088F-46DF-B91E-1F652C05B710}" srcOrd="1" destOrd="0" presId="urn:microsoft.com/office/officeart/2005/8/layout/hierarchy2"/>
    <dgm:cxn modelId="{2E5EF306-D8A1-4C2D-9D9F-F4FE697ED60C}" type="presParOf" srcId="{C3A4AD17-B3F1-434B-9C11-D26305294DAB}" destId="{0448752B-9896-4057-8D38-47400FA3B447}" srcOrd="0" destOrd="0" presId="urn:microsoft.com/office/officeart/2005/8/layout/hierarchy2"/>
    <dgm:cxn modelId="{46CC0D9A-D3EB-4FB2-835F-735B78CAB20C}" type="presParOf" srcId="{0448752B-9896-4057-8D38-47400FA3B447}" destId="{F21A570F-E5F3-40A9-8EC7-C461C3C99350}" srcOrd="0" destOrd="0" presId="urn:microsoft.com/office/officeart/2005/8/layout/hierarchy2"/>
    <dgm:cxn modelId="{9C0FAAAD-27F1-4411-B415-35D45299A0F4}" type="presParOf" srcId="{0448752B-9896-4057-8D38-47400FA3B447}" destId="{168079B6-3283-4A6C-95B0-597AB6FCE325}" srcOrd="1" destOrd="0" presId="urn:microsoft.com/office/officeart/2005/8/layout/hierarchy2"/>
    <dgm:cxn modelId="{F2AFC472-7D05-49DB-9AE2-89BDA058AFA7}" type="presParOf" srcId="{168079B6-3283-4A6C-95B0-597AB6FCE325}" destId="{18B9B6D3-CAA7-4D43-AE93-99B03EF9ED69}" srcOrd="0" destOrd="0" presId="urn:microsoft.com/office/officeart/2005/8/layout/hierarchy2"/>
    <dgm:cxn modelId="{E0F515CD-F842-44F4-B97A-3E416DF363F0}" type="presParOf" srcId="{18B9B6D3-CAA7-4D43-AE93-99B03EF9ED69}" destId="{409F3610-4281-4A7F-AA35-11DDA0494380}" srcOrd="0" destOrd="0" presId="urn:microsoft.com/office/officeart/2005/8/layout/hierarchy2"/>
    <dgm:cxn modelId="{33492EC9-9D18-4E81-8431-CAAD93F0B8C8}" type="presParOf" srcId="{168079B6-3283-4A6C-95B0-597AB6FCE325}" destId="{AD6B99BB-809C-4942-8E12-B2CED6020444}" srcOrd="1" destOrd="0" presId="urn:microsoft.com/office/officeart/2005/8/layout/hierarchy2"/>
    <dgm:cxn modelId="{9BD0FDBF-EB10-4A72-8B92-2C348811F91E}" type="presParOf" srcId="{AD6B99BB-809C-4942-8E12-B2CED6020444}" destId="{A6542078-FEA7-42D4-9661-1B7D2047E59F}" srcOrd="0" destOrd="0" presId="urn:microsoft.com/office/officeart/2005/8/layout/hierarchy2"/>
    <dgm:cxn modelId="{6C1419C8-F79D-4F9A-946E-F8D37558C2BD}" type="presParOf" srcId="{AD6B99BB-809C-4942-8E12-B2CED6020444}" destId="{9172E915-36DA-42E8-88E2-AE9D61B81B44}" srcOrd="1" destOrd="0" presId="urn:microsoft.com/office/officeart/2005/8/layout/hierarchy2"/>
    <dgm:cxn modelId="{F54F07C7-E84F-43FA-B7E9-F1C537BF46EA}" type="presParOf" srcId="{168079B6-3283-4A6C-95B0-597AB6FCE325}" destId="{C0F98D5A-63ED-46B9-9173-2E0A7123E6B2}" srcOrd="2" destOrd="0" presId="urn:microsoft.com/office/officeart/2005/8/layout/hierarchy2"/>
    <dgm:cxn modelId="{E144F799-7378-45D0-AADB-E343489C4D89}" type="presParOf" srcId="{C0F98D5A-63ED-46B9-9173-2E0A7123E6B2}" destId="{0C7C8687-EB89-4584-9AAF-5C01F605CBDF}" srcOrd="0" destOrd="0" presId="urn:microsoft.com/office/officeart/2005/8/layout/hierarchy2"/>
    <dgm:cxn modelId="{662D2552-8ACA-4EA6-B19A-9757BD83933B}" type="presParOf" srcId="{168079B6-3283-4A6C-95B0-597AB6FCE325}" destId="{93C6C39C-CDD6-463B-A4E2-28DD4A3E8728}" srcOrd="3" destOrd="0" presId="urn:microsoft.com/office/officeart/2005/8/layout/hierarchy2"/>
    <dgm:cxn modelId="{C54A207F-817B-4781-9009-28E6825DAC13}" type="presParOf" srcId="{93C6C39C-CDD6-463B-A4E2-28DD4A3E8728}" destId="{220869AC-138B-45CC-B314-FDE632425A54}" srcOrd="0" destOrd="0" presId="urn:microsoft.com/office/officeart/2005/8/layout/hierarchy2"/>
    <dgm:cxn modelId="{0EAFBFDF-F248-40B9-B8C8-8BC4F6A05DEA}" type="presParOf" srcId="{93C6C39C-CDD6-463B-A4E2-28DD4A3E8728}" destId="{438A4F4A-68FC-4C71-90AC-37D8380362C8}" srcOrd="1" destOrd="0" presId="urn:microsoft.com/office/officeart/2005/8/layout/hierarchy2"/>
    <dgm:cxn modelId="{FD7116FB-1CAC-42EF-AB46-A497E49242E0}" type="presParOf" srcId="{438A4F4A-68FC-4C71-90AC-37D8380362C8}" destId="{3D8B7D0C-C0D4-49C8-A253-B3F36C9CFBDE}" srcOrd="0" destOrd="0" presId="urn:microsoft.com/office/officeart/2005/8/layout/hierarchy2"/>
    <dgm:cxn modelId="{E346BC58-C8BD-4F41-BC0D-5BA74C0C113F}" type="presParOf" srcId="{3D8B7D0C-C0D4-49C8-A253-B3F36C9CFBDE}" destId="{9ED5F8F2-EDB2-4977-9855-7233582B27EC}" srcOrd="0" destOrd="0" presId="urn:microsoft.com/office/officeart/2005/8/layout/hierarchy2"/>
    <dgm:cxn modelId="{E149F6CF-0049-436E-ADE2-4166E3AD2407}" type="presParOf" srcId="{438A4F4A-68FC-4C71-90AC-37D8380362C8}" destId="{BEE7B188-43E6-4AEA-A1A6-6B9BEBE06EA6}" srcOrd="1" destOrd="0" presId="urn:microsoft.com/office/officeart/2005/8/layout/hierarchy2"/>
    <dgm:cxn modelId="{7BE6F3F5-7358-4924-9B3A-2DB55FFED23B}" type="presParOf" srcId="{BEE7B188-43E6-4AEA-A1A6-6B9BEBE06EA6}" destId="{4BEC9159-4406-463B-A67B-31E1B868EB0E}" srcOrd="0" destOrd="0" presId="urn:microsoft.com/office/officeart/2005/8/layout/hierarchy2"/>
    <dgm:cxn modelId="{8752C1DD-C1DA-4E80-9F09-824C98566FF2}" type="presParOf" srcId="{BEE7B188-43E6-4AEA-A1A6-6B9BEBE06EA6}" destId="{0322246A-97F6-45A7-9AA5-B3C77A86C690}" srcOrd="1" destOrd="0" presId="urn:microsoft.com/office/officeart/2005/8/layout/hierarchy2"/>
    <dgm:cxn modelId="{E07234BA-2184-4F12-8442-3FD920881C61}" type="presParOf" srcId="{438A4F4A-68FC-4C71-90AC-37D8380362C8}" destId="{0D81A71C-C841-4FEC-8EC3-83A8D8299A70}" srcOrd="2" destOrd="0" presId="urn:microsoft.com/office/officeart/2005/8/layout/hierarchy2"/>
    <dgm:cxn modelId="{B6773050-645B-473E-947C-15110A84BD8C}" type="presParOf" srcId="{0D81A71C-C841-4FEC-8EC3-83A8D8299A70}" destId="{8F6FC41F-F102-42FA-B952-B0A779629FD9}" srcOrd="0" destOrd="0" presId="urn:microsoft.com/office/officeart/2005/8/layout/hierarchy2"/>
    <dgm:cxn modelId="{28EDBDAD-D963-4EBA-BD6B-FFA8EDEF6EFA}" type="presParOf" srcId="{438A4F4A-68FC-4C71-90AC-37D8380362C8}" destId="{97A9417F-CBCE-4A5F-B309-03D34FC86213}" srcOrd="3" destOrd="0" presId="urn:microsoft.com/office/officeart/2005/8/layout/hierarchy2"/>
    <dgm:cxn modelId="{58AC913E-FAF3-434A-8D6D-F4F500C46360}" type="presParOf" srcId="{97A9417F-CBCE-4A5F-B309-03D34FC86213}" destId="{00108A10-C6C2-4EA6-9D98-52739A5D2F02}" srcOrd="0" destOrd="0" presId="urn:microsoft.com/office/officeart/2005/8/layout/hierarchy2"/>
    <dgm:cxn modelId="{71D81831-9783-43B3-8AE6-1112C4EC22AF}" type="presParOf" srcId="{97A9417F-CBCE-4A5F-B309-03D34FC86213}" destId="{213D60D6-532E-487F-87A1-088536C0B44B}" srcOrd="1" destOrd="0" presId="urn:microsoft.com/office/officeart/2005/8/layout/hierarchy2"/>
    <dgm:cxn modelId="{4DE5F400-3B54-42EC-9CF3-0D0896525CE8}" type="presParOf" srcId="{438A4F4A-68FC-4C71-90AC-37D8380362C8}" destId="{8EE58257-8BB7-4A9F-BA5A-DB4853043004}" srcOrd="4" destOrd="0" presId="urn:microsoft.com/office/officeart/2005/8/layout/hierarchy2"/>
    <dgm:cxn modelId="{E58D23E7-D766-4B31-9375-30C3D2A9E674}" type="presParOf" srcId="{8EE58257-8BB7-4A9F-BA5A-DB4853043004}" destId="{E93A3FBE-088F-46DF-B91E-1F652C05B710}" srcOrd="0" destOrd="0" presId="urn:microsoft.com/office/officeart/2005/8/layout/hierarchy2"/>
    <dgm:cxn modelId="{073066BF-536F-4359-A083-1F562B67283C}" type="presParOf" srcId="{438A4F4A-68FC-4C71-90AC-37D8380362C8}" destId="{BD8B5EEA-29F0-46E3-B702-2304F5F6BAAB}" srcOrd="5" destOrd="0" presId="urn:microsoft.com/office/officeart/2005/8/layout/hierarchy2"/>
    <dgm:cxn modelId="{F347EF64-8E2C-4EA9-A8EF-7AF99A0FD82E}" type="presParOf" srcId="{BD8B5EEA-29F0-46E3-B702-2304F5F6BAAB}" destId="{E9522E8A-CD43-47B6-8D94-C703959BDAA7}" srcOrd="0" destOrd="0" presId="urn:microsoft.com/office/officeart/2005/8/layout/hierarchy2"/>
    <dgm:cxn modelId="{01806B7A-845F-40BB-9784-CBD9A7F4D453}" type="presParOf" srcId="{BD8B5EEA-29F0-46E3-B702-2304F5F6BAAB}" destId="{A8523ACD-73EB-4ADE-A677-0C348F59207F}" srcOrd="1" destOrd="0" presId="urn:microsoft.com/office/officeart/2005/8/layout/hierarchy2"/>
    <dgm:cxn modelId="{B1849150-7D22-4AF1-80FC-394FE430318D}" type="presParOf" srcId="{C3A4AD17-B3F1-434B-9C11-D26305294DAB}" destId="{47DA3555-3F78-4372-9296-B28CE240F649}" srcOrd="1" destOrd="0" presId="urn:microsoft.com/office/officeart/2005/8/layout/hierarchy2"/>
    <dgm:cxn modelId="{F908226B-6880-4EC2-A241-E72FB8F466FC}" type="presParOf" srcId="{47DA3555-3F78-4372-9296-B28CE240F649}" destId="{3285EC3A-D8FB-418A-9BEE-7072EA516AB2}" srcOrd="0" destOrd="0" presId="urn:microsoft.com/office/officeart/2005/8/layout/hierarchy2"/>
    <dgm:cxn modelId="{39A2E35C-ACBF-42E1-81D5-8824EF782EF0}" type="presParOf" srcId="{47DA3555-3F78-4372-9296-B28CE240F649}" destId="{08A74000-BE8A-48CC-9C64-9B8362C3AF54}" srcOrd="1" destOrd="0" presId="urn:microsoft.com/office/officeart/2005/8/layout/hierarchy2"/>
    <dgm:cxn modelId="{45EE4F71-5B05-4884-83EA-40E5FA6B7760}" type="presParOf" srcId="{C3A4AD17-B3F1-434B-9C11-D26305294DAB}" destId="{89524486-F2BA-4564-9778-94A5476D0B3D}" srcOrd="2" destOrd="0" presId="urn:microsoft.com/office/officeart/2005/8/layout/hierarchy2"/>
    <dgm:cxn modelId="{070C7625-D732-46DF-8900-2A2095C56F1C}" type="presParOf" srcId="{89524486-F2BA-4564-9778-94A5476D0B3D}" destId="{271340F0-B444-41CE-8CE9-F85824ED6E53}" srcOrd="0" destOrd="0" presId="urn:microsoft.com/office/officeart/2005/8/layout/hierarchy2"/>
    <dgm:cxn modelId="{A3C9090D-D65D-47E9-94A5-F2F4A4CA8284}" type="presParOf" srcId="{89524486-F2BA-4564-9778-94A5476D0B3D}" destId="{80906F14-6C5E-499B-A1D8-D4E114356E5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058D86-2F18-4D89-9AC7-56CBAD2A0AC2}" type="doc">
      <dgm:prSet loTypeId="urn:microsoft.com/office/officeart/2009/layout/CircleArrowProcess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pl-PL"/>
        </a:p>
      </dgm:t>
    </dgm:pt>
    <dgm:pt modelId="{07F28230-1911-4CA3-8C10-ABF9DE49D630}">
      <dgm:prSet phldrT="[Tekst]" custT="1"/>
      <dgm:spPr/>
      <dgm:t>
        <a:bodyPr/>
        <a:lstStyle/>
        <a:p>
          <a:r>
            <a:rPr lang="pl-PL" sz="1050" b="0" dirty="0">
              <a:solidFill>
                <a:schemeClr val="accent4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identyfikacja znaczących oddziaływań </a:t>
          </a:r>
        </a:p>
      </dgm:t>
    </dgm:pt>
    <dgm:pt modelId="{4F78C53D-07BA-4C90-B785-D81EBC00B522}" type="parTrans" cxnId="{B7701149-7BA7-4171-9488-ECE498447548}">
      <dgm:prSet/>
      <dgm:spPr/>
      <dgm:t>
        <a:bodyPr/>
        <a:lstStyle/>
        <a:p>
          <a:endParaRPr lang="pl-PL"/>
        </a:p>
      </dgm:t>
    </dgm:pt>
    <dgm:pt modelId="{8F80E018-3BE9-42D0-B5EA-8CB24583CBF9}" type="sibTrans" cxnId="{B7701149-7BA7-4171-9488-ECE498447548}">
      <dgm:prSet/>
      <dgm:spPr/>
      <dgm:t>
        <a:bodyPr/>
        <a:lstStyle/>
        <a:p>
          <a:endParaRPr lang="pl-PL"/>
        </a:p>
      </dgm:t>
    </dgm:pt>
    <dgm:pt modelId="{7C15E90D-5815-4BF2-B35B-2A132B757072}">
      <dgm:prSet phldrT="[Tekst]" custT="1"/>
      <dgm:spPr/>
      <dgm:t>
        <a:bodyPr/>
        <a:lstStyle/>
        <a:p>
          <a:r>
            <a:rPr lang="pl-PL" sz="1050" b="0" dirty="0">
              <a:solidFill>
                <a:srgbClr val="0070C0"/>
              </a:solidFill>
            </a:rPr>
            <a:t>ocena wpływu oddziaływań na stan JCWP i </a:t>
          </a:r>
          <a:r>
            <a:rPr lang="pl-PL" sz="1050" b="0" dirty="0" err="1">
              <a:solidFill>
                <a:srgbClr val="0070C0"/>
              </a:solidFill>
            </a:rPr>
            <a:t>JCWPd</a:t>
          </a:r>
          <a:endParaRPr lang="pl-PL" sz="1050" b="0" dirty="0">
            <a:solidFill>
              <a:srgbClr val="0070C0"/>
            </a:solidFill>
          </a:endParaRPr>
        </a:p>
      </dgm:t>
    </dgm:pt>
    <dgm:pt modelId="{1D3CF3EE-F120-43C8-BAFC-2EE893EFFA92}" type="parTrans" cxnId="{DE31366F-5C77-4891-BAF4-598CE34279FF}">
      <dgm:prSet/>
      <dgm:spPr/>
      <dgm:t>
        <a:bodyPr/>
        <a:lstStyle/>
        <a:p>
          <a:endParaRPr lang="pl-PL"/>
        </a:p>
      </dgm:t>
    </dgm:pt>
    <dgm:pt modelId="{C4C79892-F651-4EAA-8B4B-6940742D1B71}" type="sibTrans" cxnId="{DE31366F-5C77-4891-BAF4-598CE34279FF}">
      <dgm:prSet/>
      <dgm:spPr/>
      <dgm:t>
        <a:bodyPr/>
        <a:lstStyle/>
        <a:p>
          <a:endParaRPr lang="pl-PL"/>
        </a:p>
      </dgm:t>
    </dgm:pt>
    <dgm:pt modelId="{9DFE4788-8FEB-4DF1-A8E5-79EC3E2EC66B}">
      <dgm:prSet phldrT="[Tekst]" custT="1"/>
      <dgm:spPr/>
      <dgm:t>
        <a:bodyPr/>
        <a:lstStyle/>
        <a:p>
          <a:r>
            <a:rPr lang="pl-PL" sz="1050" b="0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dobór odpowiednich środków dla osiągnięcia celów środowiskowych </a:t>
          </a:r>
        </a:p>
      </dgm:t>
    </dgm:pt>
    <dgm:pt modelId="{497C498E-6E57-4ECD-93BD-735C1CBFFCB8}" type="parTrans" cxnId="{9183670E-B461-43BD-A296-7FFDC5B26CCF}">
      <dgm:prSet/>
      <dgm:spPr/>
      <dgm:t>
        <a:bodyPr/>
        <a:lstStyle/>
        <a:p>
          <a:endParaRPr lang="pl-PL"/>
        </a:p>
      </dgm:t>
    </dgm:pt>
    <dgm:pt modelId="{FD12ADCA-6325-42CF-8EED-E3CA41FD0A1E}" type="sibTrans" cxnId="{9183670E-B461-43BD-A296-7FFDC5B26CCF}">
      <dgm:prSet/>
      <dgm:spPr/>
      <dgm:t>
        <a:bodyPr/>
        <a:lstStyle/>
        <a:p>
          <a:endParaRPr lang="pl-PL"/>
        </a:p>
      </dgm:t>
    </dgm:pt>
    <dgm:pt modelId="{48F05686-8347-407A-9912-E28FBF8C46B2}" type="pres">
      <dgm:prSet presAssocID="{2D058D86-2F18-4D89-9AC7-56CBAD2A0AC2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8858E33E-EA51-4FE7-842E-EAFC8B313C9C}" type="pres">
      <dgm:prSet presAssocID="{07F28230-1911-4CA3-8C10-ABF9DE49D630}" presName="Accent1" presStyleCnt="0"/>
      <dgm:spPr/>
    </dgm:pt>
    <dgm:pt modelId="{7897EAC2-B48B-4949-8F95-FB321F9297E7}" type="pres">
      <dgm:prSet presAssocID="{07F28230-1911-4CA3-8C10-ABF9DE49D630}" presName="Accent" presStyleLbl="node1" presStyleIdx="0" presStyleCnt="3"/>
      <dgm:spPr/>
    </dgm:pt>
    <dgm:pt modelId="{C48DEB96-FB7F-490E-B682-14578C7BB4E0}" type="pres">
      <dgm:prSet presAssocID="{07F28230-1911-4CA3-8C10-ABF9DE49D630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BFDEA864-D97D-46F9-A834-55E728BB93FB}" type="pres">
      <dgm:prSet presAssocID="{7C15E90D-5815-4BF2-B35B-2A132B757072}" presName="Accent2" presStyleCnt="0"/>
      <dgm:spPr/>
    </dgm:pt>
    <dgm:pt modelId="{32F2EF6B-630D-4EB1-B144-EFF89BF61AE1}" type="pres">
      <dgm:prSet presAssocID="{7C15E90D-5815-4BF2-B35B-2A132B757072}" presName="Accent" presStyleLbl="node1" presStyleIdx="1" presStyleCnt="3"/>
      <dgm:spPr/>
    </dgm:pt>
    <dgm:pt modelId="{F91D333C-F98D-4EF5-B034-0900AC4F856C}" type="pres">
      <dgm:prSet presAssocID="{7C15E90D-5815-4BF2-B35B-2A132B757072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1B1DA3E4-016D-462C-B75F-76C434C044AE}" type="pres">
      <dgm:prSet presAssocID="{9DFE4788-8FEB-4DF1-A8E5-79EC3E2EC66B}" presName="Accent3" presStyleCnt="0"/>
      <dgm:spPr/>
    </dgm:pt>
    <dgm:pt modelId="{36A5F61D-9CFE-4A71-A204-BD3E796E14A0}" type="pres">
      <dgm:prSet presAssocID="{9DFE4788-8FEB-4DF1-A8E5-79EC3E2EC66B}" presName="Accent" presStyleLbl="node1" presStyleIdx="2" presStyleCnt="3"/>
      <dgm:spPr/>
    </dgm:pt>
    <dgm:pt modelId="{110A1742-9719-40F2-8DCE-992D8AF7410B}" type="pres">
      <dgm:prSet presAssocID="{9DFE4788-8FEB-4DF1-A8E5-79EC3E2EC66B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28533905-AE0B-40C0-A912-6AB0924821A8}" type="presOf" srcId="{9DFE4788-8FEB-4DF1-A8E5-79EC3E2EC66B}" destId="{110A1742-9719-40F2-8DCE-992D8AF7410B}" srcOrd="0" destOrd="0" presId="urn:microsoft.com/office/officeart/2009/layout/CircleArrowProcess"/>
    <dgm:cxn modelId="{9183670E-B461-43BD-A296-7FFDC5B26CCF}" srcId="{2D058D86-2F18-4D89-9AC7-56CBAD2A0AC2}" destId="{9DFE4788-8FEB-4DF1-A8E5-79EC3E2EC66B}" srcOrd="2" destOrd="0" parTransId="{497C498E-6E57-4ECD-93BD-735C1CBFFCB8}" sibTransId="{FD12ADCA-6325-42CF-8EED-E3CA41FD0A1E}"/>
    <dgm:cxn modelId="{4D3B5916-A061-47A9-8FDC-B8D15D9F1AA2}" type="presOf" srcId="{07F28230-1911-4CA3-8C10-ABF9DE49D630}" destId="{C48DEB96-FB7F-490E-B682-14578C7BB4E0}" srcOrd="0" destOrd="0" presId="urn:microsoft.com/office/officeart/2009/layout/CircleArrowProcess"/>
    <dgm:cxn modelId="{39DA0624-F24A-4DE7-A0BD-778AD5B7BC36}" type="presOf" srcId="{7C15E90D-5815-4BF2-B35B-2A132B757072}" destId="{F91D333C-F98D-4EF5-B034-0900AC4F856C}" srcOrd="0" destOrd="0" presId="urn:microsoft.com/office/officeart/2009/layout/CircleArrowProcess"/>
    <dgm:cxn modelId="{BFDAED29-26B8-4048-BBD4-50409F2B0FD3}" type="presOf" srcId="{2D058D86-2F18-4D89-9AC7-56CBAD2A0AC2}" destId="{48F05686-8347-407A-9912-E28FBF8C46B2}" srcOrd="0" destOrd="0" presId="urn:microsoft.com/office/officeart/2009/layout/CircleArrowProcess"/>
    <dgm:cxn modelId="{B7701149-7BA7-4171-9488-ECE498447548}" srcId="{2D058D86-2F18-4D89-9AC7-56CBAD2A0AC2}" destId="{07F28230-1911-4CA3-8C10-ABF9DE49D630}" srcOrd="0" destOrd="0" parTransId="{4F78C53D-07BA-4C90-B785-D81EBC00B522}" sibTransId="{8F80E018-3BE9-42D0-B5EA-8CB24583CBF9}"/>
    <dgm:cxn modelId="{DE31366F-5C77-4891-BAF4-598CE34279FF}" srcId="{2D058D86-2F18-4D89-9AC7-56CBAD2A0AC2}" destId="{7C15E90D-5815-4BF2-B35B-2A132B757072}" srcOrd="1" destOrd="0" parTransId="{1D3CF3EE-F120-43C8-BAFC-2EE893EFFA92}" sibTransId="{C4C79892-F651-4EAA-8B4B-6940742D1B71}"/>
    <dgm:cxn modelId="{298FBDEB-5CCD-48A2-A64F-1D3D75DBDA60}" type="presParOf" srcId="{48F05686-8347-407A-9912-E28FBF8C46B2}" destId="{8858E33E-EA51-4FE7-842E-EAFC8B313C9C}" srcOrd="0" destOrd="0" presId="urn:microsoft.com/office/officeart/2009/layout/CircleArrowProcess"/>
    <dgm:cxn modelId="{39740A04-07B7-4164-9CC9-E7DE80005D1E}" type="presParOf" srcId="{8858E33E-EA51-4FE7-842E-EAFC8B313C9C}" destId="{7897EAC2-B48B-4949-8F95-FB321F9297E7}" srcOrd="0" destOrd="0" presId="urn:microsoft.com/office/officeart/2009/layout/CircleArrowProcess"/>
    <dgm:cxn modelId="{8F02F8EE-B547-4D0B-A0FF-083E6AD0D0FA}" type="presParOf" srcId="{48F05686-8347-407A-9912-E28FBF8C46B2}" destId="{C48DEB96-FB7F-490E-B682-14578C7BB4E0}" srcOrd="1" destOrd="0" presId="urn:microsoft.com/office/officeart/2009/layout/CircleArrowProcess"/>
    <dgm:cxn modelId="{EF26D995-33F2-4AD1-B8F6-0CF66AEECCC6}" type="presParOf" srcId="{48F05686-8347-407A-9912-E28FBF8C46B2}" destId="{BFDEA864-D97D-46F9-A834-55E728BB93FB}" srcOrd="2" destOrd="0" presId="urn:microsoft.com/office/officeart/2009/layout/CircleArrowProcess"/>
    <dgm:cxn modelId="{051737DC-8E01-446A-9AD7-4FFA632F8324}" type="presParOf" srcId="{BFDEA864-D97D-46F9-A834-55E728BB93FB}" destId="{32F2EF6B-630D-4EB1-B144-EFF89BF61AE1}" srcOrd="0" destOrd="0" presId="urn:microsoft.com/office/officeart/2009/layout/CircleArrowProcess"/>
    <dgm:cxn modelId="{62D75255-040A-4EE4-B6FE-D83F4012F23A}" type="presParOf" srcId="{48F05686-8347-407A-9912-E28FBF8C46B2}" destId="{F91D333C-F98D-4EF5-B034-0900AC4F856C}" srcOrd="3" destOrd="0" presId="urn:microsoft.com/office/officeart/2009/layout/CircleArrowProcess"/>
    <dgm:cxn modelId="{FABF7829-A7ED-4E18-9668-0D6D5A254D44}" type="presParOf" srcId="{48F05686-8347-407A-9912-E28FBF8C46B2}" destId="{1B1DA3E4-016D-462C-B75F-76C434C044AE}" srcOrd="4" destOrd="0" presId="urn:microsoft.com/office/officeart/2009/layout/CircleArrowProcess"/>
    <dgm:cxn modelId="{ED126C79-FFAF-42C2-BE28-DEABCCA4C91E}" type="presParOf" srcId="{1B1DA3E4-016D-462C-B75F-76C434C044AE}" destId="{36A5F61D-9CFE-4A71-A204-BD3E796E14A0}" srcOrd="0" destOrd="0" presId="urn:microsoft.com/office/officeart/2009/layout/CircleArrowProcess"/>
    <dgm:cxn modelId="{F141F8DF-2466-4C65-959F-4EC5E17069DF}" type="presParOf" srcId="{48F05686-8347-407A-9912-E28FBF8C46B2}" destId="{110A1742-9719-40F2-8DCE-992D8AF7410B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D0DE3DD-9BBF-4689-962B-824987E826E5}" type="doc">
      <dgm:prSet loTypeId="urn:microsoft.com/office/officeart/2008/layout/VerticalCurved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l-PL"/>
        </a:p>
      </dgm:t>
    </dgm:pt>
    <dgm:pt modelId="{2062F9B5-2579-4E6C-B758-BDE1F7E316ED}">
      <dgm:prSet phldrT="[Tekst]" custT="1"/>
      <dgm:spPr/>
      <dgm:t>
        <a:bodyPr/>
        <a:lstStyle/>
        <a:p>
          <a:r>
            <a:rPr lang="pl-PL" sz="16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stan </a:t>
          </a:r>
          <a:r>
            <a:rPr lang="pl-PL" sz="1600" dirty="0" err="1">
              <a:latin typeface="Calibri Light" panose="020F0302020204030204" pitchFamily="34" charset="0"/>
              <a:cs typeface="Calibri Light" panose="020F0302020204030204" pitchFamily="34" charset="0"/>
            </a:rPr>
            <a:t>hydromorfologiczny</a:t>
          </a:r>
          <a:endParaRPr lang="pl-PL" sz="160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DA0F3FC5-33A0-42F1-9433-4D44EEBD5DF9}" type="parTrans" cxnId="{93BE19EC-7938-45BB-A034-265320F130E3}">
      <dgm:prSet/>
      <dgm:spPr/>
      <dgm:t>
        <a:bodyPr/>
        <a:lstStyle/>
        <a:p>
          <a:endParaRPr lang="pl-PL"/>
        </a:p>
      </dgm:t>
    </dgm:pt>
    <dgm:pt modelId="{705E06E4-F88F-435B-A985-121D89AB668F}" type="sibTrans" cxnId="{93BE19EC-7938-45BB-A034-265320F130E3}">
      <dgm:prSet/>
      <dgm:spPr/>
      <dgm:t>
        <a:bodyPr/>
        <a:lstStyle/>
        <a:p>
          <a:endParaRPr lang="pl-PL"/>
        </a:p>
      </dgm:t>
    </dgm:pt>
    <dgm:pt modelId="{99A2BE88-ACAB-4D39-A0DF-93784BD35761}">
      <dgm:prSet phldrT="[Tekst]" custT="1"/>
      <dgm:spPr/>
      <dgm:t>
        <a:bodyPr/>
        <a:lstStyle/>
        <a:p>
          <a:r>
            <a:rPr lang="pl-PL" sz="12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elementy biologiczne (zależne od elementów fizykochemicznych oraz od stanu </a:t>
          </a:r>
          <a:r>
            <a:rPr lang="pl-PL" sz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hydromorfologicznego</a:t>
          </a:r>
          <a:r>
            <a:rPr lang="pl-PL" sz="1200" dirty="0">
              <a:latin typeface="Calibri Light" panose="020F0302020204030204" pitchFamily="34" charset="0"/>
              <a:cs typeface="Calibri Light" panose="020F0302020204030204" pitchFamily="34" charset="0"/>
            </a:rPr>
            <a:t>) </a:t>
          </a:r>
        </a:p>
      </dgm:t>
    </dgm:pt>
    <dgm:pt modelId="{AAD7D23E-A46F-4536-B19F-AA5AE2083C9C}" type="parTrans" cxnId="{217B2905-747A-4076-B41B-558E31FBC011}">
      <dgm:prSet/>
      <dgm:spPr/>
      <dgm:t>
        <a:bodyPr/>
        <a:lstStyle/>
        <a:p>
          <a:endParaRPr lang="pl-PL"/>
        </a:p>
      </dgm:t>
    </dgm:pt>
    <dgm:pt modelId="{FFDD8CF5-3192-4421-8785-4D50162B450E}" type="sibTrans" cxnId="{217B2905-747A-4076-B41B-558E31FBC011}">
      <dgm:prSet/>
      <dgm:spPr/>
      <dgm:t>
        <a:bodyPr/>
        <a:lstStyle/>
        <a:p>
          <a:endParaRPr lang="pl-PL"/>
        </a:p>
      </dgm:t>
    </dgm:pt>
    <dgm:pt modelId="{11A2AB75-5EB1-4904-BE93-3AB5E3242FE2}">
      <dgm:prSet phldrT="[Tekst]" custT="1"/>
      <dgm:spPr/>
      <dgm:t>
        <a:bodyPr/>
        <a:lstStyle/>
        <a:p>
          <a:r>
            <a:rPr lang="pl-PL" sz="16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elementy fizykochemiczne </a:t>
          </a:r>
        </a:p>
      </dgm:t>
    </dgm:pt>
    <dgm:pt modelId="{5FCEFE6D-955A-40BF-BB37-B868429406B6}" type="parTrans" cxnId="{3D79D3A3-2C93-42A4-905D-55F932AC8687}">
      <dgm:prSet/>
      <dgm:spPr/>
      <dgm:t>
        <a:bodyPr/>
        <a:lstStyle/>
        <a:p>
          <a:endParaRPr lang="pl-PL"/>
        </a:p>
      </dgm:t>
    </dgm:pt>
    <dgm:pt modelId="{32EA6EDC-E248-4B1C-95C2-AE2D3DC88C85}" type="sibTrans" cxnId="{3D79D3A3-2C93-42A4-905D-55F932AC8687}">
      <dgm:prSet/>
      <dgm:spPr/>
      <dgm:t>
        <a:bodyPr/>
        <a:lstStyle/>
        <a:p>
          <a:endParaRPr lang="pl-PL"/>
        </a:p>
      </dgm:t>
    </dgm:pt>
    <dgm:pt modelId="{E55341D7-5F85-4FED-BDCA-BACAB4C376BB}">
      <dgm:prSet phldrT="[Tekst]" custT="1"/>
      <dgm:spPr/>
      <dgm:t>
        <a:bodyPr/>
        <a:lstStyle/>
        <a:p>
          <a:r>
            <a:rPr lang="pl-PL" sz="16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stan chemiczny, w zakresie: substancji priorytetowych dozwolonych i zakazanych</a:t>
          </a:r>
        </a:p>
      </dgm:t>
    </dgm:pt>
    <dgm:pt modelId="{9AA1E9A5-0FA9-4574-A4F4-507255A496A6}" type="parTrans" cxnId="{E05E0BDF-5B8E-4679-B8FC-3ABAA5A787DC}">
      <dgm:prSet/>
      <dgm:spPr/>
      <dgm:t>
        <a:bodyPr/>
        <a:lstStyle/>
        <a:p>
          <a:endParaRPr lang="pl-PL"/>
        </a:p>
      </dgm:t>
    </dgm:pt>
    <dgm:pt modelId="{B3ECAB04-40CB-4BBB-9A88-C05869259A2C}" type="sibTrans" cxnId="{E05E0BDF-5B8E-4679-B8FC-3ABAA5A787DC}">
      <dgm:prSet/>
      <dgm:spPr/>
      <dgm:t>
        <a:bodyPr/>
        <a:lstStyle/>
        <a:p>
          <a:endParaRPr lang="pl-PL"/>
        </a:p>
      </dgm:t>
    </dgm:pt>
    <dgm:pt modelId="{83CBE95D-B58C-4518-8E63-ED6931672B03}">
      <dgm:prSet phldrT="[Tekst]" custT="1"/>
      <dgm:spPr/>
      <dgm:t>
        <a:bodyPr/>
        <a:lstStyle/>
        <a:p>
          <a:r>
            <a:rPr lang="pl-PL" sz="16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zasoby wód powierzchniowych </a:t>
          </a:r>
        </a:p>
      </dgm:t>
    </dgm:pt>
    <dgm:pt modelId="{7FD887BB-9895-4485-BCB3-5042509FA56F}" type="parTrans" cxnId="{26E22567-324D-4AE2-83DE-0C1523F635E7}">
      <dgm:prSet/>
      <dgm:spPr/>
      <dgm:t>
        <a:bodyPr/>
        <a:lstStyle/>
        <a:p>
          <a:endParaRPr lang="pl-PL"/>
        </a:p>
      </dgm:t>
    </dgm:pt>
    <dgm:pt modelId="{05BC8593-55B1-44E3-8071-F42189E83E95}" type="sibTrans" cxnId="{26E22567-324D-4AE2-83DE-0C1523F635E7}">
      <dgm:prSet/>
      <dgm:spPr/>
      <dgm:t>
        <a:bodyPr/>
        <a:lstStyle/>
        <a:p>
          <a:endParaRPr lang="pl-PL"/>
        </a:p>
      </dgm:t>
    </dgm:pt>
    <dgm:pt modelId="{8F0EB9B1-5E61-4D50-AB9B-5C326BC52FC5}" type="pres">
      <dgm:prSet presAssocID="{5D0DE3DD-9BBF-4689-962B-824987E826E5}" presName="Name0" presStyleCnt="0">
        <dgm:presLayoutVars>
          <dgm:chMax val="7"/>
          <dgm:chPref val="7"/>
          <dgm:dir/>
        </dgm:presLayoutVars>
      </dgm:prSet>
      <dgm:spPr/>
    </dgm:pt>
    <dgm:pt modelId="{0A89069B-7BE2-4331-B3BC-DF59402EDFDA}" type="pres">
      <dgm:prSet presAssocID="{5D0DE3DD-9BBF-4689-962B-824987E826E5}" presName="Name1" presStyleCnt="0"/>
      <dgm:spPr/>
    </dgm:pt>
    <dgm:pt modelId="{71F0A12C-DD3C-4642-A68D-29CFE74CF6EA}" type="pres">
      <dgm:prSet presAssocID="{5D0DE3DD-9BBF-4689-962B-824987E826E5}" presName="cycle" presStyleCnt="0"/>
      <dgm:spPr/>
    </dgm:pt>
    <dgm:pt modelId="{59CA40E0-F7C4-401F-8567-1096B3EF557C}" type="pres">
      <dgm:prSet presAssocID="{5D0DE3DD-9BBF-4689-962B-824987E826E5}" presName="srcNode" presStyleLbl="node1" presStyleIdx="0" presStyleCnt="5"/>
      <dgm:spPr/>
    </dgm:pt>
    <dgm:pt modelId="{7789F15E-B399-4AB3-917C-9F46E6DB6944}" type="pres">
      <dgm:prSet presAssocID="{5D0DE3DD-9BBF-4689-962B-824987E826E5}" presName="conn" presStyleLbl="parChTrans1D2" presStyleIdx="0" presStyleCnt="1"/>
      <dgm:spPr/>
    </dgm:pt>
    <dgm:pt modelId="{1E2CA07D-F2A8-4F86-B7E8-50105B55414D}" type="pres">
      <dgm:prSet presAssocID="{5D0DE3DD-9BBF-4689-962B-824987E826E5}" presName="extraNode" presStyleLbl="node1" presStyleIdx="0" presStyleCnt="5"/>
      <dgm:spPr/>
    </dgm:pt>
    <dgm:pt modelId="{023CA9AA-8822-40FC-A2C7-0639577250D2}" type="pres">
      <dgm:prSet presAssocID="{5D0DE3DD-9BBF-4689-962B-824987E826E5}" presName="dstNode" presStyleLbl="node1" presStyleIdx="0" presStyleCnt="5"/>
      <dgm:spPr/>
    </dgm:pt>
    <dgm:pt modelId="{6E775D57-3A83-4ACE-AC7B-03E633B76730}" type="pres">
      <dgm:prSet presAssocID="{2062F9B5-2579-4E6C-B758-BDE1F7E316ED}" presName="text_1" presStyleLbl="node1" presStyleIdx="0" presStyleCnt="5">
        <dgm:presLayoutVars>
          <dgm:bulletEnabled val="1"/>
        </dgm:presLayoutVars>
      </dgm:prSet>
      <dgm:spPr/>
    </dgm:pt>
    <dgm:pt modelId="{942E9254-CED6-40D1-913B-87BEADE125F4}" type="pres">
      <dgm:prSet presAssocID="{2062F9B5-2579-4E6C-B758-BDE1F7E316ED}" presName="accent_1" presStyleCnt="0"/>
      <dgm:spPr/>
    </dgm:pt>
    <dgm:pt modelId="{55EF4DD3-861A-4EE7-91E2-48BBACF2B76C}" type="pres">
      <dgm:prSet presAssocID="{2062F9B5-2579-4E6C-B758-BDE1F7E316ED}" presName="accentRepeatNode" presStyleLbl="solidFgAcc1" presStyleIdx="0" presStyleCnt="5"/>
      <dgm:spPr/>
    </dgm:pt>
    <dgm:pt modelId="{97D46474-2CB2-4AAD-A1F6-3F3AE8C29D05}" type="pres">
      <dgm:prSet presAssocID="{99A2BE88-ACAB-4D39-A0DF-93784BD35761}" presName="text_2" presStyleLbl="node1" presStyleIdx="1" presStyleCnt="5">
        <dgm:presLayoutVars>
          <dgm:bulletEnabled val="1"/>
        </dgm:presLayoutVars>
      </dgm:prSet>
      <dgm:spPr/>
    </dgm:pt>
    <dgm:pt modelId="{B6921A02-7758-4034-A49F-93AAD3C6A6B1}" type="pres">
      <dgm:prSet presAssocID="{99A2BE88-ACAB-4D39-A0DF-93784BD35761}" presName="accent_2" presStyleCnt="0"/>
      <dgm:spPr/>
    </dgm:pt>
    <dgm:pt modelId="{2918135C-58CE-4A79-AD2C-35563D2F0DC1}" type="pres">
      <dgm:prSet presAssocID="{99A2BE88-ACAB-4D39-A0DF-93784BD35761}" presName="accentRepeatNode" presStyleLbl="solidFgAcc1" presStyleIdx="1" presStyleCnt="5"/>
      <dgm:spPr/>
    </dgm:pt>
    <dgm:pt modelId="{F02011F7-3813-43D8-8242-1907CFA1641A}" type="pres">
      <dgm:prSet presAssocID="{11A2AB75-5EB1-4904-BE93-3AB5E3242FE2}" presName="text_3" presStyleLbl="node1" presStyleIdx="2" presStyleCnt="5">
        <dgm:presLayoutVars>
          <dgm:bulletEnabled val="1"/>
        </dgm:presLayoutVars>
      </dgm:prSet>
      <dgm:spPr/>
    </dgm:pt>
    <dgm:pt modelId="{ADDEF61F-33F5-4B6C-950F-BA0C1016A202}" type="pres">
      <dgm:prSet presAssocID="{11A2AB75-5EB1-4904-BE93-3AB5E3242FE2}" presName="accent_3" presStyleCnt="0"/>
      <dgm:spPr/>
    </dgm:pt>
    <dgm:pt modelId="{0F8C61BD-B84C-4938-9B4A-82B13F8ED544}" type="pres">
      <dgm:prSet presAssocID="{11A2AB75-5EB1-4904-BE93-3AB5E3242FE2}" presName="accentRepeatNode" presStyleLbl="solidFgAcc1" presStyleIdx="2" presStyleCnt="5"/>
      <dgm:spPr/>
    </dgm:pt>
    <dgm:pt modelId="{621DF64F-927C-4471-A554-7C3D4FFF305E}" type="pres">
      <dgm:prSet presAssocID="{E55341D7-5F85-4FED-BDCA-BACAB4C376BB}" presName="text_4" presStyleLbl="node1" presStyleIdx="3" presStyleCnt="5">
        <dgm:presLayoutVars>
          <dgm:bulletEnabled val="1"/>
        </dgm:presLayoutVars>
      </dgm:prSet>
      <dgm:spPr/>
    </dgm:pt>
    <dgm:pt modelId="{C9B9B2B2-5E67-4618-9F46-E5018E40B28E}" type="pres">
      <dgm:prSet presAssocID="{E55341D7-5F85-4FED-BDCA-BACAB4C376BB}" presName="accent_4" presStyleCnt="0"/>
      <dgm:spPr/>
    </dgm:pt>
    <dgm:pt modelId="{E4E152A0-FE28-4A97-BCE9-89257BBAC7A1}" type="pres">
      <dgm:prSet presAssocID="{E55341D7-5F85-4FED-BDCA-BACAB4C376BB}" presName="accentRepeatNode" presStyleLbl="solidFgAcc1" presStyleIdx="3" presStyleCnt="5"/>
      <dgm:spPr/>
    </dgm:pt>
    <dgm:pt modelId="{BABFCC49-E24A-4E02-8C13-668AE7F7F1C2}" type="pres">
      <dgm:prSet presAssocID="{83CBE95D-B58C-4518-8E63-ED6931672B03}" presName="text_5" presStyleLbl="node1" presStyleIdx="4" presStyleCnt="5">
        <dgm:presLayoutVars>
          <dgm:bulletEnabled val="1"/>
        </dgm:presLayoutVars>
      </dgm:prSet>
      <dgm:spPr/>
    </dgm:pt>
    <dgm:pt modelId="{5EA9C0B5-17D9-45ED-A9BE-D02B30BEB761}" type="pres">
      <dgm:prSet presAssocID="{83CBE95D-B58C-4518-8E63-ED6931672B03}" presName="accent_5" presStyleCnt="0"/>
      <dgm:spPr/>
    </dgm:pt>
    <dgm:pt modelId="{75C565BE-D3FD-49D4-999B-A790EDD62820}" type="pres">
      <dgm:prSet presAssocID="{83CBE95D-B58C-4518-8E63-ED6931672B03}" presName="accentRepeatNode" presStyleLbl="solidFgAcc1" presStyleIdx="4" presStyleCnt="5"/>
      <dgm:spPr/>
    </dgm:pt>
  </dgm:ptLst>
  <dgm:cxnLst>
    <dgm:cxn modelId="{217B2905-747A-4076-B41B-558E31FBC011}" srcId="{5D0DE3DD-9BBF-4689-962B-824987E826E5}" destId="{99A2BE88-ACAB-4D39-A0DF-93784BD35761}" srcOrd="1" destOrd="0" parTransId="{AAD7D23E-A46F-4536-B19F-AA5AE2083C9C}" sibTransId="{FFDD8CF5-3192-4421-8785-4D50162B450E}"/>
    <dgm:cxn modelId="{DDFF592F-0905-456D-BC57-1A23EE50D675}" type="presOf" srcId="{83CBE95D-B58C-4518-8E63-ED6931672B03}" destId="{BABFCC49-E24A-4E02-8C13-668AE7F7F1C2}" srcOrd="0" destOrd="0" presId="urn:microsoft.com/office/officeart/2008/layout/VerticalCurvedList"/>
    <dgm:cxn modelId="{4C87D346-C8EF-45A7-B728-9128A249619D}" type="presOf" srcId="{2062F9B5-2579-4E6C-B758-BDE1F7E316ED}" destId="{6E775D57-3A83-4ACE-AC7B-03E633B76730}" srcOrd="0" destOrd="0" presId="urn:microsoft.com/office/officeart/2008/layout/VerticalCurvedList"/>
    <dgm:cxn modelId="{26E22567-324D-4AE2-83DE-0C1523F635E7}" srcId="{5D0DE3DD-9BBF-4689-962B-824987E826E5}" destId="{83CBE95D-B58C-4518-8E63-ED6931672B03}" srcOrd="4" destOrd="0" parTransId="{7FD887BB-9895-4485-BCB3-5042509FA56F}" sibTransId="{05BC8593-55B1-44E3-8071-F42189E83E95}"/>
    <dgm:cxn modelId="{40269A48-964B-47DF-8FDE-45CF74E55651}" type="presOf" srcId="{E55341D7-5F85-4FED-BDCA-BACAB4C376BB}" destId="{621DF64F-927C-4471-A554-7C3D4FFF305E}" srcOrd="0" destOrd="0" presId="urn:microsoft.com/office/officeart/2008/layout/VerticalCurvedList"/>
    <dgm:cxn modelId="{60CF896C-2376-4975-9DF4-23DC50D66539}" type="presOf" srcId="{11A2AB75-5EB1-4904-BE93-3AB5E3242FE2}" destId="{F02011F7-3813-43D8-8242-1907CFA1641A}" srcOrd="0" destOrd="0" presId="urn:microsoft.com/office/officeart/2008/layout/VerticalCurvedList"/>
    <dgm:cxn modelId="{3D79D3A3-2C93-42A4-905D-55F932AC8687}" srcId="{5D0DE3DD-9BBF-4689-962B-824987E826E5}" destId="{11A2AB75-5EB1-4904-BE93-3AB5E3242FE2}" srcOrd="2" destOrd="0" parTransId="{5FCEFE6D-955A-40BF-BB37-B868429406B6}" sibTransId="{32EA6EDC-E248-4B1C-95C2-AE2D3DC88C85}"/>
    <dgm:cxn modelId="{2C5C38A6-51A4-4F21-83F2-8D1052344E9F}" type="presOf" srcId="{705E06E4-F88F-435B-A985-121D89AB668F}" destId="{7789F15E-B399-4AB3-917C-9F46E6DB6944}" srcOrd="0" destOrd="0" presId="urn:microsoft.com/office/officeart/2008/layout/VerticalCurvedList"/>
    <dgm:cxn modelId="{E05E0BDF-5B8E-4679-B8FC-3ABAA5A787DC}" srcId="{5D0DE3DD-9BBF-4689-962B-824987E826E5}" destId="{E55341D7-5F85-4FED-BDCA-BACAB4C376BB}" srcOrd="3" destOrd="0" parTransId="{9AA1E9A5-0FA9-4574-A4F4-507255A496A6}" sibTransId="{B3ECAB04-40CB-4BBB-9A88-C05869259A2C}"/>
    <dgm:cxn modelId="{93BE19EC-7938-45BB-A034-265320F130E3}" srcId="{5D0DE3DD-9BBF-4689-962B-824987E826E5}" destId="{2062F9B5-2579-4E6C-B758-BDE1F7E316ED}" srcOrd="0" destOrd="0" parTransId="{DA0F3FC5-33A0-42F1-9433-4D44EEBD5DF9}" sibTransId="{705E06E4-F88F-435B-A985-121D89AB668F}"/>
    <dgm:cxn modelId="{95B563F0-771A-4A7D-80B6-09585100EBD6}" type="presOf" srcId="{99A2BE88-ACAB-4D39-A0DF-93784BD35761}" destId="{97D46474-2CB2-4AAD-A1F6-3F3AE8C29D05}" srcOrd="0" destOrd="0" presId="urn:microsoft.com/office/officeart/2008/layout/VerticalCurvedList"/>
    <dgm:cxn modelId="{193EFEF9-2434-468E-9113-51DD82A26053}" type="presOf" srcId="{5D0DE3DD-9BBF-4689-962B-824987E826E5}" destId="{8F0EB9B1-5E61-4D50-AB9B-5C326BC52FC5}" srcOrd="0" destOrd="0" presId="urn:microsoft.com/office/officeart/2008/layout/VerticalCurvedList"/>
    <dgm:cxn modelId="{417D0D17-F114-437A-93BF-B1E4A3C8CC16}" type="presParOf" srcId="{8F0EB9B1-5E61-4D50-AB9B-5C326BC52FC5}" destId="{0A89069B-7BE2-4331-B3BC-DF59402EDFDA}" srcOrd="0" destOrd="0" presId="urn:microsoft.com/office/officeart/2008/layout/VerticalCurvedList"/>
    <dgm:cxn modelId="{ED5207C5-A55E-4C95-B244-4C7D76C82421}" type="presParOf" srcId="{0A89069B-7BE2-4331-B3BC-DF59402EDFDA}" destId="{71F0A12C-DD3C-4642-A68D-29CFE74CF6EA}" srcOrd="0" destOrd="0" presId="urn:microsoft.com/office/officeart/2008/layout/VerticalCurvedList"/>
    <dgm:cxn modelId="{2F51FBC8-3F14-4773-B255-C1CE27CD498D}" type="presParOf" srcId="{71F0A12C-DD3C-4642-A68D-29CFE74CF6EA}" destId="{59CA40E0-F7C4-401F-8567-1096B3EF557C}" srcOrd="0" destOrd="0" presId="urn:microsoft.com/office/officeart/2008/layout/VerticalCurvedList"/>
    <dgm:cxn modelId="{474537F5-5D47-4EFB-A796-1B427201F15F}" type="presParOf" srcId="{71F0A12C-DD3C-4642-A68D-29CFE74CF6EA}" destId="{7789F15E-B399-4AB3-917C-9F46E6DB6944}" srcOrd="1" destOrd="0" presId="urn:microsoft.com/office/officeart/2008/layout/VerticalCurvedList"/>
    <dgm:cxn modelId="{84C241EC-D7A8-44A3-A99A-52DA854689F3}" type="presParOf" srcId="{71F0A12C-DD3C-4642-A68D-29CFE74CF6EA}" destId="{1E2CA07D-F2A8-4F86-B7E8-50105B55414D}" srcOrd="2" destOrd="0" presId="urn:microsoft.com/office/officeart/2008/layout/VerticalCurvedList"/>
    <dgm:cxn modelId="{2B35FE6A-C250-4312-97E1-A38E4DE95D8A}" type="presParOf" srcId="{71F0A12C-DD3C-4642-A68D-29CFE74CF6EA}" destId="{023CA9AA-8822-40FC-A2C7-0639577250D2}" srcOrd="3" destOrd="0" presId="urn:microsoft.com/office/officeart/2008/layout/VerticalCurvedList"/>
    <dgm:cxn modelId="{7C488DCF-5846-43F5-9C12-DB76DFA99594}" type="presParOf" srcId="{0A89069B-7BE2-4331-B3BC-DF59402EDFDA}" destId="{6E775D57-3A83-4ACE-AC7B-03E633B76730}" srcOrd="1" destOrd="0" presId="urn:microsoft.com/office/officeart/2008/layout/VerticalCurvedList"/>
    <dgm:cxn modelId="{468036E1-D10A-495F-ABF2-A82439598164}" type="presParOf" srcId="{0A89069B-7BE2-4331-B3BC-DF59402EDFDA}" destId="{942E9254-CED6-40D1-913B-87BEADE125F4}" srcOrd="2" destOrd="0" presId="urn:microsoft.com/office/officeart/2008/layout/VerticalCurvedList"/>
    <dgm:cxn modelId="{46C93719-1233-4ADB-A251-70486F93C023}" type="presParOf" srcId="{942E9254-CED6-40D1-913B-87BEADE125F4}" destId="{55EF4DD3-861A-4EE7-91E2-48BBACF2B76C}" srcOrd="0" destOrd="0" presId="urn:microsoft.com/office/officeart/2008/layout/VerticalCurvedList"/>
    <dgm:cxn modelId="{15378B17-0A38-4DC9-A70D-CEAAAF932C35}" type="presParOf" srcId="{0A89069B-7BE2-4331-B3BC-DF59402EDFDA}" destId="{97D46474-2CB2-4AAD-A1F6-3F3AE8C29D05}" srcOrd="3" destOrd="0" presId="urn:microsoft.com/office/officeart/2008/layout/VerticalCurvedList"/>
    <dgm:cxn modelId="{6A424106-642F-43AD-813D-8267B6CEE72C}" type="presParOf" srcId="{0A89069B-7BE2-4331-B3BC-DF59402EDFDA}" destId="{B6921A02-7758-4034-A49F-93AAD3C6A6B1}" srcOrd="4" destOrd="0" presId="urn:microsoft.com/office/officeart/2008/layout/VerticalCurvedList"/>
    <dgm:cxn modelId="{DEC00CD0-86C5-4519-BCF8-F46F962E0187}" type="presParOf" srcId="{B6921A02-7758-4034-A49F-93AAD3C6A6B1}" destId="{2918135C-58CE-4A79-AD2C-35563D2F0DC1}" srcOrd="0" destOrd="0" presId="urn:microsoft.com/office/officeart/2008/layout/VerticalCurvedList"/>
    <dgm:cxn modelId="{C107B5BE-EC61-418D-92E6-537AFEBD49F1}" type="presParOf" srcId="{0A89069B-7BE2-4331-B3BC-DF59402EDFDA}" destId="{F02011F7-3813-43D8-8242-1907CFA1641A}" srcOrd="5" destOrd="0" presId="urn:microsoft.com/office/officeart/2008/layout/VerticalCurvedList"/>
    <dgm:cxn modelId="{4CA5E2E9-09D6-4EE2-A3A1-53857DCFBDB7}" type="presParOf" srcId="{0A89069B-7BE2-4331-B3BC-DF59402EDFDA}" destId="{ADDEF61F-33F5-4B6C-950F-BA0C1016A202}" srcOrd="6" destOrd="0" presId="urn:microsoft.com/office/officeart/2008/layout/VerticalCurvedList"/>
    <dgm:cxn modelId="{2B3F8293-9494-4FC4-BE26-D2BB9A325438}" type="presParOf" srcId="{ADDEF61F-33F5-4B6C-950F-BA0C1016A202}" destId="{0F8C61BD-B84C-4938-9B4A-82B13F8ED544}" srcOrd="0" destOrd="0" presId="urn:microsoft.com/office/officeart/2008/layout/VerticalCurvedList"/>
    <dgm:cxn modelId="{4FD65B96-DEC2-4BE9-862A-88834B08F160}" type="presParOf" srcId="{0A89069B-7BE2-4331-B3BC-DF59402EDFDA}" destId="{621DF64F-927C-4471-A554-7C3D4FFF305E}" srcOrd="7" destOrd="0" presId="urn:microsoft.com/office/officeart/2008/layout/VerticalCurvedList"/>
    <dgm:cxn modelId="{20CBCD92-E12D-42D3-AB8C-3D0E4167CE87}" type="presParOf" srcId="{0A89069B-7BE2-4331-B3BC-DF59402EDFDA}" destId="{C9B9B2B2-5E67-4618-9F46-E5018E40B28E}" srcOrd="8" destOrd="0" presId="urn:microsoft.com/office/officeart/2008/layout/VerticalCurvedList"/>
    <dgm:cxn modelId="{987F50AE-5987-4EBB-B1F8-61CBAC8DFC96}" type="presParOf" srcId="{C9B9B2B2-5E67-4618-9F46-E5018E40B28E}" destId="{E4E152A0-FE28-4A97-BCE9-89257BBAC7A1}" srcOrd="0" destOrd="0" presId="urn:microsoft.com/office/officeart/2008/layout/VerticalCurvedList"/>
    <dgm:cxn modelId="{87C7334F-7840-443A-AA24-84DDCA3CE043}" type="presParOf" srcId="{0A89069B-7BE2-4331-B3BC-DF59402EDFDA}" destId="{BABFCC49-E24A-4E02-8C13-668AE7F7F1C2}" srcOrd="9" destOrd="0" presId="urn:microsoft.com/office/officeart/2008/layout/VerticalCurvedList"/>
    <dgm:cxn modelId="{AEA52F49-0D53-4283-97AD-530537C681FF}" type="presParOf" srcId="{0A89069B-7BE2-4331-B3BC-DF59402EDFDA}" destId="{5EA9C0B5-17D9-45ED-A9BE-D02B30BEB761}" srcOrd="10" destOrd="0" presId="urn:microsoft.com/office/officeart/2008/layout/VerticalCurvedList"/>
    <dgm:cxn modelId="{0F48E510-843D-43BC-9676-69CFA747880B}" type="presParOf" srcId="{5EA9C0B5-17D9-45ED-A9BE-D02B30BEB761}" destId="{75C565BE-D3FD-49D4-999B-A790EDD6282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BD279A-F289-4107-8B41-6F949F158B1E}" type="doc">
      <dgm:prSet loTypeId="urn:microsoft.com/office/officeart/2005/8/layout/radial3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A61A6B4-0CE9-4DCF-89FA-AC1938B2D935}">
      <dgm:prSet phldrT="[Tekst]" custT="1"/>
      <dgm:spPr/>
      <dgm:t>
        <a:bodyPr/>
        <a:lstStyle/>
        <a:p>
          <a:r>
            <a:rPr lang="pl-PL" sz="1400" b="1" dirty="0">
              <a:effectLst/>
              <a:latin typeface="+mn-lt"/>
            </a:rPr>
            <a:t>koncepcji przestrzennego zagospodarowania kraju</a:t>
          </a:r>
        </a:p>
      </dgm:t>
    </dgm:pt>
    <dgm:pt modelId="{D96CE8B8-8401-42D7-BE50-DFDC50B7CB85}" type="parTrans" cxnId="{72998539-0DF9-4FE3-88EA-DE9F54AB8A46}">
      <dgm:prSet/>
      <dgm:spPr/>
      <dgm:t>
        <a:bodyPr/>
        <a:lstStyle/>
        <a:p>
          <a:endParaRPr lang="pl-PL"/>
        </a:p>
      </dgm:t>
    </dgm:pt>
    <dgm:pt modelId="{431437BB-D82A-4665-BC81-A400A3334660}" type="sibTrans" cxnId="{72998539-0DF9-4FE3-88EA-DE9F54AB8A46}">
      <dgm:prSet/>
      <dgm:spPr/>
      <dgm:t>
        <a:bodyPr/>
        <a:lstStyle/>
        <a:p>
          <a:endParaRPr lang="pl-PL"/>
        </a:p>
      </dgm:t>
    </dgm:pt>
    <dgm:pt modelId="{738E1438-7001-4A34-8052-3C3FF49F376D}">
      <dgm:prSet phldrT="[Tekst]" custT="1"/>
      <dgm:spPr/>
      <dgm:t>
        <a:bodyPr/>
        <a:lstStyle/>
        <a:p>
          <a:r>
            <a:rPr lang="pl-PL" altLang="pl-PL" sz="1400" b="1" u="none">
              <a:effectLst/>
              <a:latin typeface="+mn-lt"/>
            </a:rPr>
            <a:t>miejscowych planach zagospodarowania przestrzennego</a:t>
          </a:r>
          <a:endParaRPr lang="pl-PL" sz="1400" dirty="0">
            <a:effectLst/>
            <a:latin typeface="+mn-lt"/>
          </a:endParaRPr>
        </a:p>
      </dgm:t>
    </dgm:pt>
    <dgm:pt modelId="{8442A176-6985-4F71-B6B1-B85C8F8D5DF1}" type="parTrans" cxnId="{C54FAC6F-143C-4367-9A4D-A0BA3D38DDBA}">
      <dgm:prSet/>
      <dgm:spPr/>
      <dgm:t>
        <a:bodyPr/>
        <a:lstStyle/>
        <a:p>
          <a:endParaRPr lang="pl-PL"/>
        </a:p>
      </dgm:t>
    </dgm:pt>
    <dgm:pt modelId="{02EA7C03-CCB2-4F66-AF76-4421A251B14E}" type="sibTrans" cxnId="{C54FAC6F-143C-4367-9A4D-A0BA3D38DDBA}">
      <dgm:prSet/>
      <dgm:spPr/>
      <dgm:t>
        <a:bodyPr/>
        <a:lstStyle/>
        <a:p>
          <a:endParaRPr lang="pl-PL"/>
        </a:p>
      </dgm:t>
    </dgm:pt>
    <dgm:pt modelId="{828A4C4C-D288-4CE8-8BD5-63BFE06EF8A3}">
      <dgm:prSet phldrT="[Tekst]" custT="1"/>
      <dgm:spPr/>
      <dgm:t>
        <a:bodyPr/>
        <a:lstStyle/>
        <a:p>
          <a:r>
            <a:rPr lang="pl-PL" altLang="pl-PL" sz="1400" b="1" u="none" dirty="0">
              <a:effectLst/>
              <a:latin typeface="+mn-lt"/>
            </a:rPr>
            <a:t>studium  uwarunkowań </a:t>
          </a:r>
          <a:br>
            <a:rPr lang="pl-PL" altLang="pl-PL" sz="1400" b="1" u="none" dirty="0">
              <a:effectLst/>
              <a:latin typeface="+mn-lt"/>
            </a:rPr>
          </a:br>
          <a:r>
            <a:rPr lang="pl-PL" altLang="pl-PL" sz="1400" b="1" u="none" dirty="0">
              <a:effectLst/>
              <a:latin typeface="+mn-lt"/>
            </a:rPr>
            <a:t>i kierunków zag. </a:t>
          </a:r>
          <a:r>
            <a:rPr lang="pl-PL" altLang="pl-PL" sz="1400" b="1" u="none" dirty="0" err="1">
              <a:effectLst/>
              <a:latin typeface="+mn-lt"/>
            </a:rPr>
            <a:t>przestrz</a:t>
          </a:r>
          <a:r>
            <a:rPr lang="pl-PL" altLang="pl-PL" sz="1400" b="1" u="none" dirty="0">
              <a:effectLst/>
              <a:latin typeface="+mn-lt"/>
            </a:rPr>
            <a:t>. gminy</a:t>
          </a:r>
          <a:endParaRPr lang="pl-PL" sz="1400" dirty="0">
            <a:effectLst/>
            <a:latin typeface="+mn-lt"/>
          </a:endParaRPr>
        </a:p>
      </dgm:t>
    </dgm:pt>
    <dgm:pt modelId="{3DC802E6-E5F8-4628-9C81-C2D8DDFFC8C6}" type="parTrans" cxnId="{2F8AA9EC-37DB-467A-8C91-950EC5DAA3CC}">
      <dgm:prSet/>
      <dgm:spPr/>
      <dgm:t>
        <a:bodyPr/>
        <a:lstStyle/>
        <a:p>
          <a:endParaRPr lang="pl-PL"/>
        </a:p>
      </dgm:t>
    </dgm:pt>
    <dgm:pt modelId="{2A7BE773-64CC-4367-AACD-B2691D216A9A}" type="sibTrans" cxnId="{2F8AA9EC-37DB-467A-8C91-950EC5DAA3CC}">
      <dgm:prSet/>
      <dgm:spPr/>
      <dgm:t>
        <a:bodyPr/>
        <a:lstStyle/>
        <a:p>
          <a:endParaRPr lang="pl-PL"/>
        </a:p>
      </dgm:t>
    </dgm:pt>
    <dgm:pt modelId="{F39A5C5D-35BB-4783-B337-C7FBF1BD3E20}">
      <dgm:prSet custT="1"/>
      <dgm:spPr/>
      <dgm:t>
        <a:bodyPr/>
        <a:lstStyle/>
        <a:p>
          <a:r>
            <a:rPr lang="pl-PL" sz="1400" b="1" dirty="0">
              <a:effectLst/>
              <a:latin typeface="+mn-lt"/>
            </a:rPr>
            <a:t>strategii rozwoju województwa</a:t>
          </a:r>
        </a:p>
      </dgm:t>
    </dgm:pt>
    <dgm:pt modelId="{C2365ED9-A342-45B9-AE0E-856C664336A2}" type="parTrans" cxnId="{E17065A9-F117-44D5-B8A3-77990977B6C3}">
      <dgm:prSet/>
      <dgm:spPr/>
      <dgm:t>
        <a:bodyPr/>
        <a:lstStyle/>
        <a:p>
          <a:endParaRPr lang="pl-PL"/>
        </a:p>
      </dgm:t>
    </dgm:pt>
    <dgm:pt modelId="{62A3EE40-552D-4699-A28D-AC8361E4F262}" type="sibTrans" cxnId="{E17065A9-F117-44D5-B8A3-77990977B6C3}">
      <dgm:prSet/>
      <dgm:spPr/>
      <dgm:t>
        <a:bodyPr/>
        <a:lstStyle/>
        <a:p>
          <a:endParaRPr lang="pl-PL"/>
        </a:p>
      </dgm:t>
    </dgm:pt>
    <dgm:pt modelId="{319A39C4-A580-4C15-93E2-6097D57E089D}">
      <dgm:prSet phldrT="[Tekst]" custT="1"/>
      <dgm:spPr/>
      <dgm:t>
        <a:bodyPr/>
        <a:lstStyle/>
        <a:p>
          <a:r>
            <a:rPr lang="pl-PL" altLang="pl-PL" sz="1800" b="1" u="none" dirty="0">
              <a:effectLst/>
              <a:latin typeface="+mn-lt"/>
            </a:rPr>
            <a:t>Wg art. 326 ustawy Prawo wodne ustalenia Planu uwzględnia się w:</a:t>
          </a:r>
          <a:endParaRPr lang="pl-PL" sz="1800" dirty="0">
            <a:effectLst/>
            <a:latin typeface="+mn-lt"/>
          </a:endParaRPr>
        </a:p>
      </dgm:t>
    </dgm:pt>
    <dgm:pt modelId="{92ABDB10-3170-40C5-9E22-06A0111237E4}" type="sibTrans" cxnId="{9F4833CB-582F-452B-B471-E864C88BA670}">
      <dgm:prSet/>
      <dgm:spPr/>
      <dgm:t>
        <a:bodyPr/>
        <a:lstStyle/>
        <a:p>
          <a:endParaRPr lang="pl-PL"/>
        </a:p>
      </dgm:t>
    </dgm:pt>
    <dgm:pt modelId="{740528BD-1DD9-40E0-8552-CDFD82C53510}" type="parTrans" cxnId="{9F4833CB-582F-452B-B471-E864C88BA670}">
      <dgm:prSet/>
      <dgm:spPr/>
      <dgm:t>
        <a:bodyPr/>
        <a:lstStyle/>
        <a:p>
          <a:endParaRPr lang="pl-PL"/>
        </a:p>
      </dgm:t>
    </dgm:pt>
    <dgm:pt modelId="{D670A906-4805-4316-8B65-D2897E2A2E4E}">
      <dgm:prSet phldrT="[Tekst]" custT="1"/>
      <dgm:spPr/>
      <dgm:t>
        <a:bodyPr/>
        <a:lstStyle/>
        <a:p>
          <a:r>
            <a:rPr lang="pl-PL" sz="1400" b="1" dirty="0">
              <a:effectLst/>
              <a:latin typeface="+mn-lt"/>
            </a:rPr>
            <a:t>planie zagospodarowania przestrzennego województwa</a:t>
          </a:r>
          <a:endParaRPr lang="pl-PL" sz="1400" dirty="0">
            <a:effectLst/>
            <a:latin typeface="+mn-lt"/>
          </a:endParaRPr>
        </a:p>
      </dgm:t>
    </dgm:pt>
    <dgm:pt modelId="{67F463BE-3076-4261-82F0-1E03F27E55FB}" type="sibTrans" cxnId="{673A7997-6159-4801-B73D-C1FFC4BDE950}">
      <dgm:prSet/>
      <dgm:spPr/>
      <dgm:t>
        <a:bodyPr/>
        <a:lstStyle/>
        <a:p>
          <a:endParaRPr lang="pl-PL"/>
        </a:p>
      </dgm:t>
    </dgm:pt>
    <dgm:pt modelId="{95DFAB6B-8C80-4D93-9D59-2302C3B70DBF}" type="parTrans" cxnId="{673A7997-6159-4801-B73D-C1FFC4BDE950}">
      <dgm:prSet/>
      <dgm:spPr/>
      <dgm:t>
        <a:bodyPr/>
        <a:lstStyle/>
        <a:p>
          <a:endParaRPr lang="pl-PL"/>
        </a:p>
      </dgm:t>
    </dgm:pt>
    <dgm:pt modelId="{753B2631-F825-437D-88AA-0BF1468A64C3}" type="pres">
      <dgm:prSet presAssocID="{53BD279A-F289-4107-8B41-6F949F158B1E}" presName="composite" presStyleCnt="0">
        <dgm:presLayoutVars>
          <dgm:chMax val="1"/>
          <dgm:dir/>
          <dgm:resizeHandles val="exact"/>
        </dgm:presLayoutVars>
      </dgm:prSet>
      <dgm:spPr/>
    </dgm:pt>
    <dgm:pt modelId="{D0495FD7-500A-4EDD-9386-81DCDDBE6217}" type="pres">
      <dgm:prSet presAssocID="{53BD279A-F289-4107-8B41-6F949F158B1E}" presName="radial" presStyleCnt="0">
        <dgm:presLayoutVars>
          <dgm:animLvl val="ctr"/>
        </dgm:presLayoutVars>
      </dgm:prSet>
      <dgm:spPr/>
    </dgm:pt>
    <dgm:pt modelId="{A728D121-30FA-44C4-9A54-F7042810B2A4}" type="pres">
      <dgm:prSet presAssocID="{319A39C4-A580-4C15-93E2-6097D57E089D}" presName="centerShape" presStyleLbl="vennNode1" presStyleIdx="0" presStyleCnt="6" custLinFactNeighborX="2769" custLinFactNeighborY="2199"/>
      <dgm:spPr/>
    </dgm:pt>
    <dgm:pt modelId="{F55B5FE3-3ACC-4CF4-B4DE-D6111CF66362}" type="pres">
      <dgm:prSet presAssocID="{2A61A6B4-0CE9-4DCF-89FA-AC1938B2D935}" presName="node" presStyleLbl="vennNode1" presStyleIdx="1" presStyleCnt="6" custScaleX="122265" custScaleY="122265" custRadScaleRad="106541" custRadScaleInc="57374">
        <dgm:presLayoutVars>
          <dgm:bulletEnabled val="1"/>
        </dgm:presLayoutVars>
      </dgm:prSet>
      <dgm:spPr/>
    </dgm:pt>
    <dgm:pt modelId="{6A59CE5D-4EC6-4241-B6D7-E28065D3CADE}" type="pres">
      <dgm:prSet presAssocID="{F39A5C5D-35BB-4783-B337-C7FBF1BD3E20}" presName="node" presStyleLbl="vennNode1" presStyleIdx="2" presStyleCnt="6" custScaleX="122265" custScaleY="122265" custRadScaleRad="106877" custRadScaleInc="17881">
        <dgm:presLayoutVars>
          <dgm:bulletEnabled val="1"/>
        </dgm:presLayoutVars>
      </dgm:prSet>
      <dgm:spPr/>
    </dgm:pt>
    <dgm:pt modelId="{8F5D3AD5-184B-4A1F-9D9E-F15AA040A2FF}" type="pres">
      <dgm:prSet presAssocID="{738E1438-7001-4A34-8052-3C3FF49F376D}" presName="node" presStyleLbl="vennNode1" presStyleIdx="3" presStyleCnt="6" custScaleX="122265" custScaleY="122265" custRadScaleRad="104773" custRadScaleInc="-15595">
        <dgm:presLayoutVars>
          <dgm:bulletEnabled val="1"/>
        </dgm:presLayoutVars>
      </dgm:prSet>
      <dgm:spPr/>
    </dgm:pt>
    <dgm:pt modelId="{88210071-06EC-42A6-B228-4E8FF33FD530}" type="pres">
      <dgm:prSet presAssocID="{828A4C4C-D288-4CE8-8BD5-63BFE06EF8A3}" presName="node" presStyleLbl="vennNode1" presStyleIdx="4" presStyleCnt="6" custScaleX="122265" custScaleY="122265" custRadScaleRad="80203" custRadScaleInc="-35237">
        <dgm:presLayoutVars>
          <dgm:bulletEnabled val="1"/>
        </dgm:presLayoutVars>
      </dgm:prSet>
      <dgm:spPr/>
    </dgm:pt>
    <dgm:pt modelId="{EE0E420E-5554-47E4-833D-6A945F9FE6A4}" type="pres">
      <dgm:prSet presAssocID="{D670A906-4805-4316-8B65-D2897E2A2E4E}" presName="node" presStyleLbl="vennNode1" presStyleIdx="5" presStyleCnt="6" custScaleX="122265" custScaleY="122265" custRadScaleRad="92816" custRadScaleInc="87262">
        <dgm:presLayoutVars>
          <dgm:bulletEnabled val="1"/>
        </dgm:presLayoutVars>
      </dgm:prSet>
      <dgm:spPr/>
    </dgm:pt>
  </dgm:ptLst>
  <dgm:cxnLst>
    <dgm:cxn modelId="{376B6A01-6D71-4973-BFA7-22A90DF91C9E}" type="presOf" srcId="{319A39C4-A580-4C15-93E2-6097D57E089D}" destId="{A728D121-30FA-44C4-9A54-F7042810B2A4}" srcOrd="0" destOrd="0" presId="urn:microsoft.com/office/officeart/2005/8/layout/radial3"/>
    <dgm:cxn modelId="{AD529920-5C82-4C58-80BB-8A340D058BA8}" type="presOf" srcId="{D670A906-4805-4316-8B65-D2897E2A2E4E}" destId="{EE0E420E-5554-47E4-833D-6A945F9FE6A4}" srcOrd="0" destOrd="0" presId="urn:microsoft.com/office/officeart/2005/8/layout/radial3"/>
    <dgm:cxn modelId="{E237CA26-7EC7-4E15-9B72-7A560926FB92}" type="presOf" srcId="{F39A5C5D-35BB-4783-B337-C7FBF1BD3E20}" destId="{6A59CE5D-4EC6-4241-B6D7-E28065D3CADE}" srcOrd="0" destOrd="0" presId="urn:microsoft.com/office/officeart/2005/8/layout/radial3"/>
    <dgm:cxn modelId="{72998539-0DF9-4FE3-88EA-DE9F54AB8A46}" srcId="{319A39C4-A580-4C15-93E2-6097D57E089D}" destId="{2A61A6B4-0CE9-4DCF-89FA-AC1938B2D935}" srcOrd="0" destOrd="0" parTransId="{D96CE8B8-8401-42D7-BE50-DFDC50B7CB85}" sibTransId="{431437BB-D82A-4665-BC81-A400A3334660}"/>
    <dgm:cxn modelId="{932DAB62-1321-433C-8DD9-F83E777BE6BB}" type="presOf" srcId="{738E1438-7001-4A34-8052-3C3FF49F376D}" destId="{8F5D3AD5-184B-4A1F-9D9E-F15AA040A2FF}" srcOrd="0" destOrd="0" presId="urn:microsoft.com/office/officeart/2005/8/layout/radial3"/>
    <dgm:cxn modelId="{F432776F-3B84-4912-98CD-C329B18D19BC}" type="presOf" srcId="{2A61A6B4-0CE9-4DCF-89FA-AC1938B2D935}" destId="{F55B5FE3-3ACC-4CF4-B4DE-D6111CF66362}" srcOrd="0" destOrd="0" presId="urn:microsoft.com/office/officeart/2005/8/layout/radial3"/>
    <dgm:cxn modelId="{C54FAC6F-143C-4367-9A4D-A0BA3D38DDBA}" srcId="{319A39C4-A580-4C15-93E2-6097D57E089D}" destId="{738E1438-7001-4A34-8052-3C3FF49F376D}" srcOrd="2" destOrd="0" parTransId="{8442A176-6985-4F71-B6B1-B85C8F8D5DF1}" sibTransId="{02EA7C03-CCB2-4F66-AF76-4421A251B14E}"/>
    <dgm:cxn modelId="{673A7997-6159-4801-B73D-C1FFC4BDE950}" srcId="{319A39C4-A580-4C15-93E2-6097D57E089D}" destId="{D670A906-4805-4316-8B65-D2897E2A2E4E}" srcOrd="4" destOrd="0" parTransId="{95DFAB6B-8C80-4D93-9D59-2302C3B70DBF}" sibTransId="{67F463BE-3076-4261-82F0-1E03F27E55FB}"/>
    <dgm:cxn modelId="{E17065A9-F117-44D5-B8A3-77990977B6C3}" srcId="{319A39C4-A580-4C15-93E2-6097D57E089D}" destId="{F39A5C5D-35BB-4783-B337-C7FBF1BD3E20}" srcOrd="1" destOrd="0" parTransId="{C2365ED9-A342-45B9-AE0E-856C664336A2}" sibTransId="{62A3EE40-552D-4699-A28D-AC8361E4F262}"/>
    <dgm:cxn modelId="{9F4833CB-582F-452B-B471-E864C88BA670}" srcId="{53BD279A-F289-4107-8B41-6F949F158B1E}" destId="{319A39C4-A580-4C15-93E2-6097D57E089D}" srcOrd="0" destOrd="0" parTransId="{740528BD-1DD9-40E0-8552-CDFD82C53510}" sibTransId="{92ABDB10-3170-40C5-9E22-06A0111237E4}"/>
    <dgm:cxn modelId="{5A4532D3-5E28-40E9-86A6-0F161694ADE5}" type="presOf" srcId="{828A4C4C-D288-4CE8-8BD5-63BFE06EF8A3}" destId="{88210071-06EC-42A6-B228-4E8FF33FD530}" srcOrd="0" destOrd="0" presId="urn:microsoft.com/office/officeart/2005/8/layout/radial3"/>
    <dgm:cxn modelId="{49CC09D9-E81C-464D-918E-46EF9B01A9E6}" type="presOf" srcId="{53BD279A-F289-4107-8B41-6F949F158B1E}" destId="{753B2631-F825-437D-88AA-0BF1468A64C3}" srcOrd="0" destOrd="0" presId="urn:microsoft.com/office/officeart/2005/8/layout/radial3"/>
    <dgm:cxn modelId="{2F8AA9EC-37DB-467A-8C91-950EC5DAA3CC}" srcId="{319A39C4-A580-4C15-93E2-6097D57E089D}" destId="{828A4C4C-D288-4CE8-8BD5-63BFE06EF8A3}" srcOrd="3" destOrd="0" parTransId="{3DC802E6-E5F8-4628-9C81-C2D8DDFFC8C6}" sibTransId="{2A7BE773-64CC-4367-AACD-B2691D216A9A}"/>
    <dgm:cxn modelId="{1AA0F653-985A-43E1-8623-FAEE902601BE}" type="presParOf" srcId="{753B2631-F825-437D-88AA-0BF1468A64C3}" destId="{D0495FD7-500A-4EDD-9386-81DCDDBE6217}" srcOrd="0" destOrd="0" presId="urn:microsoft.com/office/officeart/2005/8/layout/radial3"/>
    <dgm:cxn modelId="{27165294-DFBB-4A9B-827F-0050BE5663B0}" type="presParOf" srcId="{D0495FD7-500A-4EDD-9386-81DCDDBE6217}" destId="{A728D121-30FA-44C4-9A54-F7042810B2A4}" srcOrd="0" destOrd="0" presId="urn:microsoft.com/office/officeart/2005/8/layout/radial3"/>
    <dgm:cxn modelId="{01815320-BAF0-48A5-AC79-A089916E325A}" type="presParOf" srcId="{D0495FD7-500A-4EDD-9386-81DCDDBE6217}" destId="{F55B5FE3-3ACC-4CF4-B4DE-D6111CF66362}" srcOrd="1" destOrd="0" presId="urn:microsoft.com/office/officeart/2005/8/layout/radial3"/>
    <dgm:cxn modelId="{E1D1E0E5-76C7-4BA1-99AC-489DAA4DA0F8}" type="presParOf" srcId="{D0495FD7-500A-4EDD-9386-81DCDDBE6217}" destId="{6A59CE5D-4EC6-4241-B6D7-E28065D3CADE}" srcOrd="2" destOrd="0" presId="urn:microsoft.com/office/officeart/2005/8/layout/radial3"/>
    <dgm:cxn modelId="{CEF4A8F7-788D-49C8-87A6-B5BAA8D00F09}" type="presParOf" srcId="{D0495FD7-500A-4EDD-9386-81DCDDBE6217}" destId="{8F5D3AD5-184B-4A1F-9D9E-F15AA040A2FF}" srcOrd="3" destOrd="0" presId="urn:microsoft.com/office/officeart/2005/8/layout/radial3"/>
    <dgm:cxn modelId="{DE32B506-21CE-4E9B-BA41-C64C21CA9C39}" type="presParOf" srcId="{D0495FD7-500A-4EDD-9386-81DCDDBE6217}" destId="{88210071-06EC-42A6-B228-4E8FF33FD530}" srcOrd="4" destOrd="0" presId="urn:microsoft.com/office/officeart/2005/8/layout/radial3"/>
    <dgm:cxn modelId="{024C6475-CB1F-4EB7-B174-179C5D8186A7}" type="presParOf" srcId="{D0495FD7-500A-4EDD-9386-81DCDDBE6217}" destId="{EE0E420E-5554-47E4-833D-6A945F9FE6A4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2A16D-0F4E-4CA7-8663-BA7CA9875D0C}">
      <dsp:nvSpPr>
        <dsp:cNvPr id="0" name=""/>
        <dsp:cNvSpPr/>
      </dsp:nvSpPr>
      <dsp:spPr>
        <a:xfrm>
          <a:off x="2030032" y="1732388"/>
          <a:ext cx="2117363" cy="2117363"/>
        </a:xfrm>
        <a:prstGeom prst="gear9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FFFF00"/>
              </a:solidFill>
            </a:rPr>
            <a:t>Plan zarządzania ryzykiem powodziowym</a:t>
          </a:r>
          <a:br>
            <a:rPr lang="pl-PL" sz="1600" kern="1200" dirty="0">
              <a:solidFill>
                <a:srgbClr val="FFFF00"/>
              </a:solidFill>
            </a:rPr>
          </a:br>
          <a:r>
            <a:rPr lang="pl-PL" sz="1600" kern="1200" dirty="0">
              <a:solidFill>
                <a:srgbClr val="FFFF00"/>
              </a:solidFill>
            </a:rPr>
            <a:t>(PZRP)</a:t>
          </a:r>
          <a:endParaRPr lang="en-GB" sz="1600" kern="1200" dirty="0">
            <a:solidFill>
              <a:srgbClr val="FFFF00"/>
            </a:solidFill>
          </a:endParaRPr>
        </a:p>
      </dsp:txBody>
      <dsp:txXfrm>
        <a:off x="2455716" y="2228370"/>
        <a:ext cx="1265995" cy="1088368"/>
      </dsp:txXfrm>
    </dsp:sp>
    <dsp:sp modelId="{93450DF1-226F-422C-9E7F-9267DE203AA8}">
      <dsp:nvSpPr>
        <dsp:cNvPr id="0" name=""/>
        <dsp:cNvSpPr/>
      </dsp:nvSpPr>
      <dsp:spPr>
        <a:xfrm>
          <a:off x="697025" y="1178601"/>
          <a:ext cx="1744846" cy="1605300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solidFill>
                <a:srgbClr val="FFFF00"/>
              </a:solidFill>
            </a:rPr>
            <a:t>Plan przeciwdziałania skutkom suszy (PPSS)</a:t>
          </a:r>
          <a:endParaRPr lang="en-GB" sz="1200" kern="1200" dirty="0">
            <a:solidFill>
              <a:srgbClr val="FFFF00"/>
            </a:solidFill>
          </a:endParaRPr>
        </a:p>
      </dsp:txBody>
      <dsp:txXfrm>
        <a:off x="1121449" y="1585183"/>
        <a:ext cx="895998" cy="792136"/>
      </dsp:txXfrm>
    </dsp:sp>
    <dsp:sp modelId="{AB27CD88-C51A-4D08-9615-241C7C8F2309}">
      <dsp:nvSpPr>
        <dsp:cNvPr id="0" name=""/>
        <dsp:cNvSpPr/>
      </dsp:nvSpPr>
      <dsp:spPr>
        <a:xfrm rot="20700000">
          <a:off x="1660613" y="169546"/>
          <a:ext cx="1508788" cy="1508788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>
              <a:solidFill>
                <a:srgbClr val="FFFF00"/>
              </a:solidFill>
            </a:rPr>
            <a:t>Plan utrzymania wód (PUW)</a:t>
          </a:r>
          <a:endParaRPr lang="en-GB" sz="1400" kern="1200" dirty="0">
            <a:solidFill>
              <a:srgbClr val="FFFF00"/>
            </a:solidFill>
          </a:endParaRPr>
        </a:p>
      </dsp:txBody>
      <dsp:txXfrm rot="-20700000">
        <a:off x="1991535" y="500467"/>
        <a:ext cx="846945" cy="846945"/>
      </dsp:txXfrm>
    </dsp:sp>
    <dsp:sp modelId="{DD8F0FDD-FDB2-48F2-BBA1-CFDE7EB2EF3F}">
      <dsp:nvSpPr>
        <dsp:cNvPr id="0" name=""/>
        <dsp:cNvSpPr/>
      </dsp:nvSpPr>
      <dsp:spPr>
        <a:xfrm>
          <a:off x="1863479" y="1415005"/>
          <a:ext cx="2710225" cy="2710225"/>
        </a:xfrm>
        <a:prstGeom prst="circularArrow">
          <a:avLst>
            <a:gd name="adj1" fmla="val 4688"/>
            <a:gd name="adj2" fmla="val 299029"/>
            <a:gd name="adj3" fmla="val 2507482"/>
            <a:gd name="adj4" fmla="val 15880111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B5547F0-A46C-4F25-8487-14F1A9733E87}">
      <dsp:nvSpPr>
        <dsp:cNvPr id="0" name=""/>
        <dsp:cNvSpPr/>
      </dsp:nvSpPr>
      <dsp:spPr>
        <a:xfrm>
          <a:off x="525398" y="892677"/>
          <a:ext cx="1969148" cy="19691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0B6366C-C1C3-4269-BF06-880CAC243049}">
      <dsp:nvSpPr>
        <dsp:cNvPr id="0" name=""/>
        <dsp:cNvSpPr/>
      </dsp:nvSpPr>
      <dsp:spPr>
        <a:xfrm>
          <a:off x="1311615" y="-159456"/>
          <a:ext cx="2123138" cy="212313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C2A16D-0F4E-4CA7-8663-BA7CA9875D0C}">
      <dsp:nvSpPr>
        <dsp:cNvPr id="0" name=""/>
        <dsp:cNvSpPr/>
      </dsp:nvSpPr>
      <dsp:spPr>
        <a:xfrm>
          <a:off x="458243" y="786703"/>
          <a:ext cx="2176607" cy="2176607"/>
        </a:xfrm>
        <a:prstGeom prst="gear9">
          <a:avLst/>
        </a:prstGeom>
        <a:solidFill>
          <a:srgbClr val="26479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solidFill>
                <a:srgbClr val="FFFF00"/>
              </a:solidFill>
            </a:rPr>
            <a:t>Plan gospodarowania wodami na obszarze dorzecza (PGW)</a:t>
          </a:r>
          <a:endParaRPr lang="en-GB" sz="1800" kern="1200" dirty="0">
            <a:solidFill>
              <a:srgbClr val="FFFF00"/>
            </a:solidFill>
          </a:endParaRPr>
        </a:p>
      </dsp:txBody>
      <dsp:txXfrm>
        <a:off x="895838" y="1296563"/>
        <a:ext cx="1301417" cy="1118821"/>
      </dsp:txXfrm>
    </dsp:sp>
    <dsp:sp modelId="{DD8F0FDD-FDB2-48F2-BBA1-CFDE7EB2EF3F}">
      <dsp:nvSpPr>
        <dsp:cNvPr id="0" name=""/>
        <dsp:cNvSpPr/>
      </dsp:nvSpPr>
      <dsp:spPr>
        <a:xfrm>
          <a:off x="666902" y="218655"/>
          <a:ext cx="2677227" cy="2677227"/>
        </a:xfrm>
        <a:prstGeom prst="circularArrow">
          <a:avLst>
            <a:gd name="adj1" fmla="val 4878"/>
            <a:gd name="adj2" fmla="val 312630"/>
            <a:gd name="adj3" fmla="val 3124797"/>
            <a:gd name="adj4" fmla="val 15245798"/>
            <a:gd name="adj5" fmla="val 569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1A570F-E5F3-40A9-8EC7-C461C3C99350}">
      <dsp:nvSpPr>
        <dsp:cNvPr id="0" name=""/>
        <dsp:cNvSpPr/>
      </dsp:nvSpPr>
      <dsp:spPr>
        <a:xfrm>
          <a:off x="0" y="1398037"/>
          <a:ext cx="2642777" cy="15816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2400" b="1" u="none" kern="1200" dirty="0">
              <a:effectLst/>
            </a:rPr>
            <a:t>Dobry stan/potencjał wód powierzchniowych</a:t>
          </a:r>
          <a:r>
            <a:rPr lang="pl-PL" altLang="pl-PL" sz="900" b="1" u="sng" kern="1200" dirty="0">
              <a:effectLst>
                <a:outerShdw blurRad="38100" dist="38100" dir="2700000" algn="tl">
                  <a:srgbClr val="C0C0C0"/>
                </a:outerShdw>
              </a:effectLst>
            </a:rPr>
            <a:t>:</a:t>
          </a:r>
          <a:endParaRPr lang="pl-PL" sz="900" kern="1200" dirty="0"/>
        </a:p>
      </dsp:txBody>
      <dsp:txXfrm>
        <a:off x="46325" y="1444362"/>
        <a:ext cx="2550127" cy="1489009"/>
      </dsp:txXfrm>
    </dsp:sp>
    <dsp:sp modelId="{18B9B6D3-CAA7-4D43-AE93-99B03EF9ED69}">
      <dsp:nvSpPr>
        <dsp:cNvPr id="0" name=""/>
        <dsp:cNvSpPr/>
      </dsp:nvSpPr>
      <dsp:spPr>
        <a:xfrm rot="19376733">
          <a:off x="2547720" y="1890862"/>
          <a:ext cx="941457" cy="28712"/>
        </a:xfrm>
        <a:custGeom>
          <a:avLst/>
          <a:gdLst/>
          <a:ahLst/>
          <a:cxnLst/>
          <a:rect l="0" t="0" r="0" b="0"/>
          <a:pathLst>
            <a:path>
              <a:moveTo>
                <a:pt x="0" y="14356"/>
              </a:moveTo>
              <a:lnTo>
                <a:pt x="941457" y="143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994912" y="1881682"/>
        <a:ext cx="47072" cy="47072"/>
      </dsp:txXfrm>
    </dsp:sp>
    <dsp:sp modelId="{A6542078-FEA7-42D4-9661-1B7D2047E59F}">
      <dsp:nvSpPr>
        <dsp:cNvPr id="0" name=""/>
        <dsp:cNvSpPr/>
      </dsp:nvSpPr>
      <dsp:spPr>
        <a:xfrm>
          <a:off x="3394120" y="1154935"/>
          <a:ext cx="1866539" cy="93326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2400" b="1" kern="1200" dirty="0"/>
            <a:t>Stan 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2400" b="1" kern="1200" dirty="0"/>
            <a:t>chemiczny</a:t>
          </a:r>
          <a:endParaRPr lang="pl-PL" sz="2400" kern="1200" dirty="0"/>
        </a:p>
      </dsp:txBody>
      <dsp:txXfrm>
        <a:off x="3421455" y="1182270"/>
        <a:ext cx="1811869" cy="878599"/>
      </dsp:txXfrm>
    </dsp:sp>
    <dsp:sp modelId="{C0F98D5A-63ED-46B9-9173-2E0A7123E6B2}">
      <dsp:nvSpPr>
        <dsp:cNvPr id="0" name=""/>
        <dsp:cNvSpPr/>
      </dsp:nvSpPr>
      <dsp:spPr>
        <a:xfrm rot="2037408">
          <a:off x="2565537" y="2427492"/>
          <a:ext cx="905822" cy="28712"/>
        </a:xfrm>
        <a:custGeom>
          <a:avLst/>
          <a:gdLst/>
          <a:ahLst/>
          <a:cxnLst/>
          <a:rect l="0" t="0" r="0" b="0"/>
          <a:pathLst>
            <a:path>
              <a:moveTo>
                <a:pt x="0" y="14356"/>
              </a:moveTo>
              <a:lnTo>
                <a:pt x="905822" y="1435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2995803" y="2419203"/>
        <a:ext cx="45291" cy="45291"/>
      </dsp:txXfrm>
    </dsp:sp>
    <dsp:sp modelId="{220869AC-138B-45CC-B314-FDE632425A54}">
      <dsp:nvSpPr>
        <dsp:cNvPr id="0" name=""/>
        <dsp:cNvSpPr/>
      </dsp:nvSpPr>
      <dsp:spPr>
        <a:xfrm>
          <a:off x="3394120" y="2228195"/>
          <a:ext cx="1866539" cy="93326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2400" b="1" kern="1200" dirty="0"/>
            <a:t>Stan ekologiczny</a:t>
          </a:r>
          <a:endParaRPr lang="pl-PL" sz="2400" kern="1200" dirty="0"/>
        </a:p>
      </dsp:txBody>
      <dsp:txXfrm>
        <a:off x="3421455" y="2255530"/>
        <a:ext cx="1811869" cy="878599"/>
      </dsp:txXfrm>
    </dsp:sp>
    <dsp:sp modelId="{3D8B7D0C-C0D4-49C8-A253-B3F36C9CFBDE}">
      <dsp:nvSpPr>
        <dsp:cNvPr id="0" name=""/>
        <dsp:cNvSpPr/>
      </dsp:nvSpPr>
      <dsp:spPr>
        <a:xfrm rot="17452363">
          <a:off x="4586212" y="1701478"/>
          <a:ext cx="2095510" cy="28712"/>
        </a:xfrm>
        <a:custGeom>
          <a:avLst/>
          <a:gdLst/>
          <a:ahLst/>
          <a:cxnLst/>
          <a:rect l="0" t="0" r="0" b="0"/>
          <a:pathLst>
            <a:path>
              <a:moveTo>
                <a:pt x="0" y="14356"/>
              </a:moveTo>
              <a:lnTo>
                <a:pt x="2095510" y="1435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/>
        </a:p>
      </dsp:txBody>
      <dsp:txXfrm>
        <a:off x="5581580" y="1663447"/>
        <a:ext cx="104775" cy="104775"/>
      </dsp:txXfrm>
    </dsp:sp>
    <dsp:sp modelId="{4BEC9159-4406-463B-A67B-31E1B868EB0E}">
      <dsp:nvSpPr>
        <dsp:cNvPr id="0" name=""/>
        <dsp:cNvSpPr/>
      </dsp:nvSpPr>
      <dsp:spPr>
        <a:xfrm>
          <a:off x="6007275" y="106840"/>
          <a:ext cx="3131997" cy="12599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kern="1200" dirty="0"/>
            <a:t>Elementy biologiczne </a:t>
          </a:r>
          <a:br>
            <a:rPr lang="pl-PL" sz="1600" b="1" kern="1200" dirty="0"/>
          </a:br>
          <a:r>
            <a:rPr lang="pl-PL" altLang="pl-PL" sz="1600" i="1" kern="1200" dirty="0"/>
            <a:t>(m.in. fitoplankton, fitobentos, </a:t>
          </a:r>
          <a:r>
            <a:rPr lang="pl-PL" altLang="pl-PL" sz="1600" i="1" kern="1200" dirty="0" err="1"/>
            <a:t>makrofity</a:t>
          </a:r>
          <a:r>
            <a:rPr lang="pl-PL" altLang="pl-PL" sz="1600" i="1" kern="1200" dirty="0"/>
            <a:t>, </a:t>
          </a:r>
          <a:r>
            <a:rPr lang="pl-PL" altLang="pl-PL" sz="1600" i="1" kern="1200" dirty="0" err="1"/>
            <a:t>makrobezkręgowce</a:t>
          </a:r>
          <a:r>
            <a:rPr lang="pl-PL" altLang="pl-PL" sz="1600" i="1" kern="1200" dirty="0"/>
            <a:t> bentosowe, ichtiofauna)</a:t>
          </a:r>
          <a:endParaRPr lang="pl-PL" sz="1600" kern="1200" dirty="0"/>
        </a:p>
      </dsp:txBody>
      <dsp:txXfrm>
        <a:off x="6044179" y="143744"/>
        <a:ext cx="3058189" cy="1186190"/>
      </dsp:txXfrm>
    </dsp:sp>
    <dsp:sp modelId="{0D81A71C-C841-4FEC-8EC3-83A8D8299A70}">
      <dsp:nvSpPr>
        <dsp:cNvPr id="0" name=""/>
        <dsp:cNvSpPr/>
      </dsp:nvSpPr>
      <dsp:spPr>
        <a:xfrm rot="19393589">
          <a:off x="5167920" y="2401473"/>
          <a:ext cx="932095" cy="28712"/>
        </a:xfrm>
        <a:custGeom>
          <a:avLst/>
          <a:gdLst/>
          <a:ahLst/>
          <a:cxnLst/>
          <a:rect l="0" t="0" r="0" b="0"/>
          <a:pathLst>
            <a:path>
              <a:moveTo>
                <a:pt x="0" y="14356"/>
              </a:moveTo>
              <a:lnTo>
                <a:pt x="932095" y="1435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5610665" y="2392526"/>
        <a:ext cx="46604" cy="46604"/>
      </dsp:txXfrm>
    </dsp:sp>
    <dsp:sp modelId="{00108A10-C6C2-4EA6-9D98-52739A5D2F02}">
      <dsp:nvSpPr>
        <dsp:cNvPr id="0" name=""/>
        <dsp:cNvSpPr/>
      </dsp:nvSpPr>
      <dsp:spPr>
        <a:xfrm>
          <a:off x="6007275" y="1506829"/>
          <a:ext cx="3131997" cy="1259998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600" b="1" kern="1200" dirty="0"/>
            <a:t>Elementy fizykochemiczne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600" i="1" kern="1200" dirty="0"/>
            <a:t>(</a:t>
          </a:r>
          <a:r>
            <a:rPr lang="pl-PL" sz="1600" i="1" kern="1200" dirty="0"/>
            <a:t>warunki ogólne oraz substancje szczególnie szkodliwe dla środowiska wodnego, czyli specyficzne zanieczyszczenia syntetyczne</a:t>
          </a:r>
          <a:r>
            <a:rPr lang="pl-PL" altLang="pl-PL" sz="1600" i="1" kern="1200" dirty="0"/>
            <a:t>)</a:t>
          </a:r>
          <a:endParaRPr lang="pl-PL" sz="1600" i="1" kern="1200" dirty="0"/>
        </a:p>
      </dsp:txBody>
      <dsp:txXfrm>
        <a:off x="6044179" y="1543733"/>
        <a:ext cx="3058189" cy="1186190"/>
      </dsp:txXfrm>
    </dsp:sp>
    <dsp:sp modelId="{8EE58257-8BB7-4A9F-BA5A-DB4853043004}">
      <dsp:nvSpPr>
        <dsp:cNvPr id="0" name=""/>
        <dsp:cNvSpPr/>
      </dsp:nvSpPr>
      <dsp:spPr>
        <a:xfrm rot="3715736">
          <a:off x="4840651" y="3380468"/>
          <a:ext cx="1586632" cy="28712"/>
        </a:xfrm>
        <a:custGeom>
          <a:avLst/>
          <a:gdLst/>
          <a:ahLst/>
          <a:cxnLst/>
          <a:rect l="0" t="0" r="0" b="0"/>
          <a:pathLst>
            <a:path>
              <a:moveTo>
                <a:pt x="0" y="14356"/>
              </a:moveTo>
              <a:lnTo>
                <a:pt x="1586632" y="1435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5594301" y="3355158"/>
        <a:ext cx="79331" cy="79331"/>
      </dsp:txXfrm>
    </dsp:sp>
    <dsp:sp modelId="{E9522E8A-CD43-47B6-8D94-C703959BDAA7}">
      <dsp:nvSpPr>
        <dsp:cNvPr id="0" name=""/>
        <dsp:cNvSpPr/>
      </dsp:nvSpPr>
      <dsp:spPr>
        <a:xfrm>
          <a:off x="6007275" y="2906817"/>
          <a:ext cx="3131997" cy="237600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162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600" b="1" kern="1200" dirty="0"/>
            <a:t>Elementy </a:t>
          </a:r>
          <a:r>
            <a:rPr lang="pl-PL" altLang="pl-PL" sz="1600" b="1" kern="1200" dirty="0" err="1"/>
            <a:t>hydromorfologicznych</a:t>
          </a:r>
          <a:endParaRPr lang="pl-PL" altLang="pl-PL" sz="1600" b="1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600" i="1" kern="1200" dirty="0"/>
            <a:t>(reżim hydrologiczny: ilość </a:t>
          </a:r>
          <a:br>
            <a:rPr lang="pl-PL" altLang="pl-PL" sz="1600" i="1" kern="1200" dirty="0"/>
          </a:br>
          <a:r>
            <a:rPr lang="pl-PL" altLang="pl-PL" sz="1600" i="1" kern="1200" dirty="0"/>
            <a:t>i dynamika przepływu, połączenie </a:t>
          </a:r>
          <a:br>
            <a:rPr lang="pl-PL" altLang="pl-PL" sz="1600" i="1" kern="1200" dirty="0"/>
          </a:br>
          <a:r>
            <a:rPr lang="pl-PL" altLang="pl-PL" sz="1600" i="1" kern="1200" dirty="0"/>
            <a:t>z </a:t>
          </a:r>
          <a:r>
            <a:rPr lang="pl-PL" altLang="pl-PL" sz="1600" i="1" kern="1200" dirty="0" err="1"/>
            <a:t>JCWPd</a:t>
          </a:r>
          <a:r>
            <a:rPr lang="pl-PL" altLang="pl-PL" sz="1600" i="1" kern="1200" dirty="0"/>
            <a:t>, ciągłość; warunki morfologiczne: głębokość, zmienność szerokości, struktura </a:t>
          </a:r>
          <a:br>
            <a:rPr lang="pl-PL" altLang="pl-PL" sz="1600" i="1" kern="1200" dirty="0"/>
          </a:br>
          <a:r>
            <a:rPr lang="pl-PL" altLang="pl-PL" sz="1600" i="1" kern="1200" dirty="0"/>
            <a:t>i podłoże koryta,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600" i="1" kern="1200" dirty="0"/>
            <a:t>struktura strefy nadbrzeżnej, szybkość prądu</a:t>
          </a:r>
          <a:r>
            <a:rPr lang="pl-PL" altLang="pl-PL" sz="1100" i="1" kern="1200" dirty="0"/>
            <a:t>) </a:t>
          </a:r>
          <a:endParaRPr lang="pl-PL" sz="1100" kern="1200" dirty="0"/>
        </a:p>
      </dsp:txBody>
      <dsp:txXfrm>
        <a:off x="6076866" y="2976408"/>
        <a:ext cx="2992815" cy="2236820"/>
      </dsp:txXfrm>
    </dsp:sp>
    <dsp:sp modelId="{3285EC3A-D8FB-418A-9BEE-7072EA516AB2}">
      <dsp:nvSpPr>
        <dsp:cNvPr id="0" name=""/>
        <dsp:cNvSpPr/>
      </dsp:nvSpPr>
      <dsp:spPr>
        <a:xfrm>
          <a:off x="57008" y="3762551"/>
          <a:ext cx="2642777" cy="158165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2000" b="1" u="none" kern="1200" dirty="0">
              <a:effectLst/>
            </a:rPr>
            <a:t>Dobry stan wód podziemnych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2000" b="1" u="none" kern="1200" dirty="0">
              <a:effectLst/>
            </a:rPr>
            <a:t>- ilościowy,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2000" b="1" u="none" kern="1200" dirty="0">
              <a:effectLst/>
            </a:rPr>
            <a:t>- chemiczny </a:t>
          </a:r>
          <a:endParaRPr lang="pl-PL" sz="2000" kern="1200" dirty="0"/>
        </a:p>
      </dsp:txBody>
      <dsp:txXfrm>
        <a:off x="103333" y="3808876"/>
        <a:ext cx="2550127" cy="1489009"/>
      </dsp:txXfrm>
    </dsp:sp>
    <dsp:sp modelId="{271340F0-B444-41CE-8CE9-F85824ED6E53}">
      <dsp:nvSpPr>
        <dsp:cNvPr id="0" name=""/>
        <dsp:cNvSpPr/>
      </dsp:nvSpPr>
      <dsp:spPr>
        <a:xfrm>
          <a:off x="3431226" y="4053414"/>
          <a:ext cx="1866539" cy="933269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264796"/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500" b="1" kern="1200" dirty="0"/>
            <a:t>Cele środowiskowe obszarów chronionych (</a:t>
          </a:r>
          <a:r>
            <a:rPr lang="pl-PL" altLang="pl-PL" sz="1500" b="1" kern="1200" dirty="0" err="1"/>
            <a:t>Zał</a:t>
          </a:r>
          <a:r>
            <a:rPr lang="pl-PL" altLang="pl-PL" sz="1500" b="1" kern="1200" dirty="0"/>
            <a:t> .5.1 </a:t>
          </a:r>
          <a:r>
            <a:rPr lang="pl-PL" altLang="pl-PL" sz="1500" b="1" kern="1200" dirty="0" err="1"/>
            <a:t>IIaPGW</a:t>
          </a:r>
          <a:r>
            <a:rPr lang="pl-PL" altLang="pl-PL" sz="1500" b="1" kern="1200" dirty="0"/>
            <a:t>)</a:t>
          </a:r>
          <a:endParaRPr lang="pl-PL" sz="1500" kern="1200" dirty="0"/>
        </a:p>
      </dsp:txBody>
      <dsp:txXfrm>
        <a:off x="3458561" y="4080749"/>
        <a:ext cx="1811869" cy="8785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97EAC2-B48B-4949-8F95-FB321F9297E7}">
      <dsp:nvSpPr>
        <dsp:cNvPr id="0" name=""/>
        <dsp:cNvSpPr/>
      </dsp:nvSpPr>
      <dsp:spPr>
        <a:xfrm>
          <a:off x="1777112" y="0"/>
          <a:ext cx="2522465" cy="252284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48DEB96-FB7F-490E-B682-14578C7BB4E0}">
      <dsp:nvSpPr>
        <dsp:cNvPr id="0" name=""/>
        <dsp:cNvSpPr/>
      </dsp:nvSpPr>
      <dsp:spPr>
        <a:xfrm>
          <a:off x="2334660" y="910824"/>
          <a:ext cx="1401685" cy="70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50" b="0" kern="1200" dirty="0">
              <a:solidFill>
                <a:schemeClr val="accent4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identyfikacja znaczących oddziaływań </a:t>
          </a:r>
        </a:p>
      </dsp:txBody>
      <dsp:txXfrm>
        <a:off x="2334660" y="910824"/>
        <a:ext cx="1401685" cy="700674"/>
      </dsp:txXfrm>
    </dsp:sp>
    <dsp:sp modelId="{32F2EF6B-630D-4EB1-B144-EFF89BF61AE1}">
      <dsp:nvSpPr>
        <dsp:cNvPr id="0" name=""/>
        <dsp:cNvSpPr/>
      </dsp:nvSpPr>
      <dsp:spPr>
        <a:xfrm>
          <a:off x="1076507" y="1449563"/>
          <a:ext cx="2522465" cy="252284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1D333C-F98D-4EF5-B034-0900AC4F856C}">
      <dsp:nvSpPr>
        <dsp:cNvPr id="0" name=""/>
        <dsp:cNvSpPr/>
      </dsp:nvSpPr>
      <dsp:spPr>
        <a:xfrm>
          <a:off x="1636896" y="2368773"/>
          <a:ext cx="1401685" cy="70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50" b="0" kern="1200" dirty="0">
              <a:solidFill>
                <a:srgbClr val="0070C0"/>
              </a:solidFill>
            </a:rPr>
            <a:t>ocena wpływu oddziaływań na stan JCWP i </a:t>
          </a:r>
          <a:r>
            <a:rPr lang="pl-PL" sz="1050" b="0" kern="1200" dirty="0" err="1">
              <a:solidFill>
                <a:srgbClr val="0070C0"/>
              </a:solidFill>
            </a:rPr>
            <a:t>JCWPd</a:t>
          </a:r>
          <a:endParaRPr lang="pl-PL" sz="1050" b="0" kern="1200" dirty="0">
            <a:solidFill>
              <a:srgbClr val="0070C0"/>
            </a:solidFill>
          </a:endParaRPr>
        </a:p>
      </dsp:txBody>
      <dsp:txXfrm>
        <a:off x="1636896" y="2368773"/>
        <a:ext cx="1401685" cy="700674"/>
      </dsp:txXfrm>
    </dsp:sp>
    <dsp:sp modelId="{36A5F61D-9CFE-4A71-A204-BD3E796E14A0}">
      <dsp:nvSpPr>
        <dsp:cNvPr id="0" name=""/>
        <dsp:cNvSpPr/>
      </dsp:nvSpPr>
      <dsp:spPr>
        <a:xfrm>
          <a:off x="1956646" y="3072593"/>
          <a:ext cx="2167188" cy="216805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10A1742-9719-40F2-8DCE-992D8AF7410B}">
      <dsp:nvSpPr>
        <dsp:cNvPr id="0" name=""/>
        <dsp:cNvSpPr/>
      </dsp:nvSpPr>
      <dsp:spPr>
        <a:xfrm>
          <a:off x="2337976" y="3828818"/>
          <a:ext cx="1401685" cy="700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050" b="0" kern="1200" dirty="0">
              <a:solidFill>
                <a:schemeClr val="accent5">
                  <a:lumMod val="7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rPr>
            <a:t>dobór odpowiednich środków dla osiągnięcia celów środowiskowych </a:t>
          </a:r>
        </a:p>
      </dsp:txBody>
      <dsp:txXfrm>
        <a:off x="2337976" y="3828818"/>
        <a:ext cx="1401685" cy="7006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89F15E-B399-4AB3-917C-9F46E6DB6944}">
      <dsp:nvSpPr>
        <dsp:cNvPr id="0" name=""/>
        <dsp:cNvSpPr/>
      </dsp:nvSpPr>
      <dsp:spPr>
        <a:xfrm>
          <a:off x="-3988357" y="-612283"/>
          <a:ext cx="4752957" cy="4752957"/>
        </a:xfrm>
        <a:prstGeom prst="blockArc">
          <a:avLst>
            <a:gd name="adj1" fmla="val 18900000"/>
            <a:gd name="adj2" fmla="val 2700000"/>
            <a:gd name="adj3" fmla="val 454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775D57-3A83-4ACE-AC7B-03E633B76730}">
      <dsp:nvSpPr>
        <dsp:cNvPr id="0" name=""/>
        <dsp:cNvSpPr/>
      </dsp:nvSpPr>
      <dsp:spPr>
        <a:xfrm>
          <a:off x="335044" y="220453"/>
          <a:ext cx="5594892" cy="44119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19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stan </a:t>
          </a:r>
          <a:r>
            <a:rPr lang="pl-PL" sz="160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hydromorfologiczny</a:t>
          </a:r>
          <a:endParaRPr lang="pl-PL" sz="1600" kern="120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335044" y="220453"/>
        <a:ext cx="5594892" cy="441190"/>
      </dsp:txXfrm>
    </dsp:sp>
    <dsp:sp modelId="{55EF4DD3-861A-4EE7-91E2-48BBACF2B76C}">
      <dsp:nvSpPr>
        <dsp:cNvPr id="0" name=""/>
        <dsp:cNvSpPr/>
      </dsp:nvSpPr>
      <dsp:spPr>
        <a:xfrm>
          <a:off x="59300" y="165305"/>
          <a:ext cx="551487" cy="551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D46474-2CB2-4AAD-A1F6-3F3AE8C29D05}">
      <dsp:nvSpPr>
        <dsp:cNvPr id="0" name=""/>
        <dsp:cNvSpPr/>
      </dsp:nvSpPr>
      <dsp:spPr>
        <a:xfrm>
          <a:off x="651188" y="882027"/>
          <a:ext cx="5278748" cy="441190"/>
        </a:xfrm>
        <a:prstGeom prst="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195" tIns="30480" rIns="30480" bIns="3048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elementy biologiczne (zależne od elementów fizykochemicznych oraz od stanu </a:t>
          </a:r>
          <a:r>
            <a:rPr lang="pl-PL" sz="120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hydromorfologicznego</a:t>
          </a:r>
          <a:r>
            <a:rPr lang="pl-PL" sz="12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) </a:t>
          </a:r>
        </a:p>
      </dsp:txBody>
      <dsp:txXfrm>
        <a:off x="651188" y="882027"/>
        <a:ext cx="5278748" cy="441190"/>
      </dsp:txXfrm>
    </dsp:sp>
    <dsp:sp modelId="{2918135C-58CE-4A79-AD2C-35563D2F0DC1}">
      <dsp:nvSpPr>
        <dsp:cNvPr id="0" name=""/>
        <dsp:cNvSpPr/>
      </dsp:nvSpPr>
      <dsp:spPr>
        <a:xfrm>
          <a:off x="375444" y="826878"/>
          <a:ext cx="551487" cy="551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2011F7-3813-43D8-8242-1907CFA1641A}">
      <dsp:nvSpPr>
        <dsp:cNvPr id="0" name=""/>
        <dsp:cNvSpPr/>
      </dsp:nvSpPr>
      <dsp:spPr>
        <a:xfrm>
          <a:off x="748219" y="1543600"/>
          <a:ext cx="5181717" cy="441190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19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elementy fizykochemiczne </a:t>
          </a:r>
        </a:p>
      </dsp:txBody>
      <dsp:txXfrm>
        <a:off x="748219" y="1543600"/>
        <a:ext cx="5181717" cy="441190"/>
      </dsp:txXfrm>
    </dsp:sp>
    <dsp:sp modelId="{0F8C61BD-B84C-4938-9B4A-82B13F8ED544}">
      <dsp:nvSpPr>
        <dsp:cNvPr id="0" name=""/>
        <dsp:cNvSpPr/>
      </dsp:nvSpPr>
      <dsp:spPr>
        <a:xfrm>
          <a:off x="472475" y="1488451"/>
          <a:ext cx="551487" cy="551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21DF64F-927C-4471-A554-7C3D4FFF305E}">
      <dsp:nvSpPr>
        <dsp:cNvPr id="0" name=""/>
        <dsp:cNvSpPr/>
      </dsp:nvSpPr>
      <dsp:spPr>
        <a:xfrm>
          <a:off x="651188" y="2205173"/>
          <a:ext cx="5278748" cy="441190"/>
        </a:xfrm>
        <a:prstGeom prst="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19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stan chemiczny, w zakresie: substancji priorytetowych dozwolonych i zakazanych</a:t>
          </a:r>
        </a:p>
      </dsp:txBody>
      <dsp:txXfrm>
        <a:off x="651188" y="2205173"/>
        <a:ext cx="5278748" cy="441190"/>
      </dsp:txXfrm>
    </dsp:sp>
    <dsp:sp modelId="{E4E152A0-FE28-4A97-BCE9-89257BBAC7A1}">
      <dsp:nvSpPr>
        <dsp:cNvPr id="0" name=""/>
        <dsp:cNvSpPr/>
      </dsp:nvSpPr>
      <dsp:spPr>
        <a:xfrm>
          <a:off x="375444" y="2150025"/>
          <a:ext cx="551487" cy="551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BFCC49-E24A-4E02-8C13-668AE7F7F1C2}">
      <dsp:nvSpPr>
        <dsp:cNvPr id="0" name=""/>
        <dsp:cNvSpPr/>
      </dsp:nvSpPr>
      <dsp:spPr>
        <a:xfrm>
          <a:off x="335044" y="2866747"/>
          <a:ext cx="5594892" cy="441190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0195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latin typeface="Calibri Light" panose="020F0302020204030204" pitchFamily="34" charset="0"/>
              <a:cs typeface="Calibri Light" panose="020F0302020204030204" pitchFamily="34" charset="0"/>
            </a:rPr>
            <a:t>presji wywieranych na zasoby wód powierzchniowych </a:t>
          </a:r>
        </a:p>
      </dsp:txBody>
      <dsp:txXfrm>
        <a:off x="335044" y="2866747"/>
        <a:ext cx="5594892" cy="441190"/>
      </dsp:txXfrm>
    </dsp:sp>
    <dsp:sp modelId="{75C565BE-D3FD-49D4-999B-A790EDD62820}">
      <dsp:nvSpPr>
        <dsp:cNvPr id="0" name=""/>
        <dsp:cNvSpPr/>
      </dsp:nvSpPr>
      <dsp:spPr>
        <a:xfrm>
          <a:off x="59300" y="2811598"/>
          <a:ext cx="551487" cy="5514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8D121-30FA-44C4-9A54-F7042810B2A4}">
      <dsp:nvSpPr>
        <dsp:cNvPr id="0" name=""/>
        <dsp:cNvSpPr/>
      </dsp:nvSpPr>
      <dsp:spPr>
        <a:xfrm>
          <a:off x="1463552" y="1172870"/>
          <a:ext cx="2549710" cy="254971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800" b="1" u="none" kern="1200" dirty="0">
              <a:effectLst/>
              <a:latin typeface="+mn-lt"/>
            </a:rPr>
            <a:t>Wg art. 326 ustawy Prawo wodne ustalenia Planu uwzględnia się w:</a:t>
          </a:r>
          <a:endParaRPr lang="pl-PL" sz="1800" kern="1200" dirty="0">
            <a:effectLst/>
            <a:latin typeface="+mn-lt"/>
          </a:endParaRPr>
        </a:p>
      </dsp:txBody>
      <dsp:txXfrm>
        <a:off x="1836948" y="1546266"/>
        <a:ext cx="1802918" cy="1802918"/>
      </dsp:txXfrm>
    </dsp:sp>
    <dsp:sp modelId="{F55B5FE3-3ACC-4CF4-B4DE-D6111CF66362}">
      <dsp:nvSpPr>
        <dsp:cNvPr id="0" name=""/>
        <dsp:cNvSpPr/>
      </dsp:nvSpPr>
      <dsp:spPr>
        <a:xfrm>
          <a:off x="3033755" y="267996"/>
          <a:ext cx="1558701" cy="155870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effectLst/>
              <a:latin typeface="+mn-lt"/>
            </a:rPr>
            <a:t>koncepcji przestrzennego zagospodarowania kraju</a:t>
          </a:r>
        </a:p>
      </dsp:txBody>
      <dsp:txXfrm>
        <a:off x="3262021" y="496262"/>
        <a:ext cx="1102169" cy="1102169"/>
      </dsp:txXfrm>
    </dsp:sp>
    <dsp:sp modelId="{6A59CE5D-4EC6-4241-B6D7-E28065D3CADE}">
      <dsp:nvSpPr>
        <dsp:cNvPr id="0" name=""/>
        <dsp:cNvSpPr/>
      </dsp:nvSpPr>
      <dsp:spPr>
        <a:xfrm>
          <a:off x="3632862" y="1437047"/>
          <a:ext cx="1558701" cy="155870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effectLst/>
              <a:latin typeface="+mn-lt"/>
            </a:rPr>
            <a:t>strategii rozwoju województwa</a:t>
          </a:r>
        </a:p>
      </dsp:txBody>
      <dsp:txXfrm>
        <a:off x="3861128" y="1665313"/>
        <a:ext cx="1102169" cy="1102169"/>
      </dsp:txXfrm>
    </dsp:sp>
    <dsp:sp modelId="{8F5D3AD5-184B-4A1F-9D9E-F15AA040A2FF}">
      <dsp:nvSpPr>
        <dsp:cNvPr id="0" name=""/>
        <dsp:cNvSpPr/>
      </dsp:nvSpPr>
      <dsp:spPr>
        <a:xfrm>
          <a:off x="3142899" y="2775563"/>
          <a:ext cx="1558701" cy="155870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400" b="1" u="none" kern="1200">
              <a:effectLst/>
              <a:latin typeface="+mn-lt"/>
            </a:rPr>
            <a:t>miejscowych planach zagospodarowania przestrzennego</a:t>
          </a:r>
          <a:endParaRPr lang="pl-PL" sz="1400" kern="1200" dirty="0">
            <a:effectLst/>
            <a:latin typeface="+mn-lt"/>
          </a:endParaRPr>
        </a:p>
      </dsp:txBody>
      <dsp:txXfrm>
        <a:off x="3371165" y="3003829"/>
        <a:ext cx="1102169" cy="1102169"/>
      </dsp:txXfrm>
    </dsp:sp>
    <dsp:sp modelId="{88210071-06EC-42A6-B228-4E8FF33FD530}">
      <dsp:nvSpPr>
        <dsp:cNvPr id="0" name=""/>
        <dsp:cNvSpPr/>
      </dsp:nvSpPr>
      <dsp:spPr>
        <a:xfrm>
          <a:off x="1621815" y="2902913"/>
          <a:ext cx="1558701" cy="155870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1400" b="1" u="none" kern="1200" dirty="0">
              <a:effectLst/>
              <a:latin typeface="+mn-lt"/>
            </a:rPr>
            <a:t>studium  uwarunkowań </a:t>
          </a:r>
          <a:br>
            <a:rPr lang="pl-PL" altLang="pl-PL" sz="1400" b="1" u="none" kern="1200" dirty="0">
              <a:effectLst/>
              <a:latin typeface="+mn-lt"/>
            </a:rPr>
          </a:br>
          <a:r>
            <a:rPr lang="pl-PL" altLang="pl-PL" sz="1400" b="1" u="none" kern="1200" dirty="0">
              <a:effectLst/>
              <a:latin typeface="+mn-lt"/>
            </a:rPr>
            <a:t>i kierunków zag. </a:t>
          </a:r>
          <a:r>
            <a:rPr lang="pl-PL" altLang="pl-PL" sz="1400" b="1" u="none" kern="1200" dirty="0" err="1">
              <a:effectLst/>
              <a:latin typeface="+mn-lt"/>
            </a:rPr>
            <a:t>przestrz</a:t>
          </a:r>
          <a:r>
            <a:rPr lang="pl-PL" altLang="pl-PL" sz="1400" b="1" u="none" kern="1200" dirty="0">
              <a:effectLst/>
              <a:latin typeface="+mn-lt"/>
            </a:rPr>
            <a:t>. gminy</a:t>
          </a:r>
          <a:endParaRPr lang="pl-PL" sz="1400" kern="1200" dirty="0">
            <a:effectLst/>
            <a:latin typeface="+mn-lt"/>
          </a:endParaRPr>
        </a:p>
      </dsp:txBody>
      <dsp:txXfrm>
        <a:off x="1850081" y="3131179"/>
        <a:ext cx="1102169" cy="1102169"/>
      </dsp:txXfrm>
    </dsp:sp>
    <dsp:sp modelId="{EE0E420E-5554-47E4-833D-6A945F9FE6A4}">
      <dsp:nvSpPr>
        <dsp:cNvPr id="0" name=""/>
        <dsp:cNvSpPr/>
      </dsp:nvSpPr>
      <dsp:spPr>
        <a:xfrm>
          <a:off x="1621817" y="75582"/>
          <a:ext cx="1558701" cy="155870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clear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b="1" kern="1200" dirty="0">
              <a:effectLst/>
              <a:latin typeface="+mn-lt"/>
            </a:rPr>
            <a:t>planie zagospodarowania przestrzennego województwa</a:t>
          </a:r>
          <a:endParaRPr lang="pl-PL" sz="1400" kern="1200" dirty="0">
            <a:effectLst/>
            <a:latin typeface="+mn-lt"/>
          </a:endParaRPr>
        </a:p>
      </dsp:txBody>
      <dsp:txXfrm>
        <a:off x="1850083" y="303848"/>
        <a:ext cx="1102169" cy="11021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EFDB0-6652-4CB3-BDDF-E3ABEC1502A5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9E412-AAA2-4387-9327-CB819CC5486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0064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AAE99E-8DC7-4C3C-82CB-E51B35EEA53B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2A373-E177-458C-9330-84A1329D6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3510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2A373-E177-458C-9330-84A1329D6803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1118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2A373-E177-458C-9330-84A1329D6803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60603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2A373-E177-458C-9330-84A1329D6803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085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2A373-E177-458C-9330-84A1329D6803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8021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2A373-E177-458C-9330-84A1329D6803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5459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2A373-E177-458C-9330-84A1329D6803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832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2A373-E177-458C-9330-84A1329D6803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94709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22A373-E177-458C-9330-84A1329D6803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7258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905" y="1412776"/>
            <a:ext cx="12192000" cy="341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6"/>
          <p:cNvSpPr/>
          <p:nvPr userDrawn="1"/>
        </p:nvSpPr>
        <p:spPr>
          <a:xfrm>
            <a:off x="0" y="4795192"/>
            <a:ext cx="12192000" cy="2062808"/>
          </a:xfrm>
          <a:prstGeom prst="rect">
            <a:avLst/>
          </a:prstGeom>
          <a:solidFill>
            <a:srgbClr val="008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200"/>
          </a:p>
        </p:txBody>
      </p:sp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39349" y="4998715"/>
            <a:ext cx="10363200" cy="85663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267" baseline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22337" y="5994517"/>
            <a:ext cx="8400256" cy="79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Autor</a:t>
            </a:r>
          </a:p>
        </p:txBody>
      </p:sp>
      <p:sp>
        <p:nvSpPr>
          <p:cNvPr id="15" name="Symbol zastępczy tekstu 14"/>
          <p:cNvSpPr>
            <a:spLocks noGrp="1"/>
          </p:cNvSpPr>
          <p:nvPr>
            <p:ph type="body" sz="quarter" idx="13" hasCustomPrompt="1"/>
          </p:nvPr>
        </p:nvSpPr>
        <p:spPr>
          <a:xfrm>
            <a:off x="4175786" y="548681"/>
            <a:ext cx="4992555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67">
                <a:solidFill>
                  <a:srgbClr val="00B0F0"/>
                </a:solidFill>
              </a:defRPr>
            </a:lvl1pPr>
          </a:lstStyle>
          <a:p>
            <a:r>
              <a:rPr lang="pl-PL" dirty="0"/>
              <a:t>Nazwa jednostki organizacyjnej Wód Polskich</a:t>
            </a:r>
          </a:p>
        </p:txBody>
      </p:sp>
      <p:sp>
        <p:nvSpPr>
          <p:cNvPr id="20" name="Symbol zastępczy tekstu 19"/>
          <p:cNvSpPr>
            <a:spLocks noGrp="1"/>
          </p:cNvSpPr>
          <p:nvPr>
            <p:ph type="body" sz="quarter" idx="14" hasCustomPrompt="1"/>
          </p:nvPr>
        </p:nvSpPr>
        <p:spPr>
          <a:xfrm>
            <a:off x="9360363" y="548680"/>
            <a:ext cx="2495549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67">
                <a:solidFill>
                  <a:srgbClr val="00B0F0"/>
                </a:solidFill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r>
              <a:rPr lang="pl-PL" dirty="0"/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4066454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1508786"/>
            <a:ext cx="7315200" cy="32187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43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pic>
        <p:nvPicPr>
          <p:cNvPr id="6" name="Obraz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1905" y="1412776"/>
            <a:ext cx="12192000" cy="3419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rostokąt 6"/>
          <p:cNvSpPr/>
          <p:nvPr userDrawn="1"/>
        </p:nvSpPr>
        <p:spPr>
          <a:xfrm>
            <a:off x="0" y="4795192"/>
            <a:ext cx="12192000" cy="2062808"/>
          </a:xfrm>
          <a:prstGeom prst="rect">
            <a:avLst/>
          </a:prstGeom>
          <a:solidFill>
            <a:srgbClr val="008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200"/>
          </a:p>
        </p:txBody>
      </p:sp>
      <p:sp>
        <p:nvSpPr>
          <p:cNvPr id="8" name="Tytuł 1"/>
          <p:cNvSpPr txBox="1">
            <a:spLocks/>
          </p:cNvSpPr>
          <p:nvPr userDrawn="1"/>
        </p:nvSpPr>
        <p:spPr>
          <a:xfrm>
            <a:off x="239349" y="4998715"/>
            <a:ext cx="10363200" cy="85663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267" dirty="0"/>
              <a:t>Dziękuję</a:t>
            </a:r>
            <a:r>
              <a:rPr lang="pl-PL" sz="4267" baseline="0" dirty="0"/>
              <a:t> za uwagę</a:t>
            </a:r>
            <a:endParaRPr lang="pl-PL" sz="4267" dirty="0"/>
          </a:p>
        </p:txBody>
      </p:sp>
      <p:sp>
        <p:nvSpPr>
          <p:cNvPr id="9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39416" y="5733256"/>
            <a:ext cx="8400256" cy="480053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133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Autor, Kontakt do autora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5792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9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A79D9-313F-4063-BD64-B5706DA3983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403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 tytułow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W:\kzgw\_2015 Swiateczno-Noworoczny Plebiscyt na ulubione zdjecie w ramach konkursu WODA WOKOL NAS\DO_Jesień_Liść_jpg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512181"/>
            <a:ext cx="12192000" cy="356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0" y="4795192"/>
            <a:ext cx="12192000" cy="2062808"/>
          </a:xfrm>
          <a:prstGeom prst="rect">
            <a:avLst/>
          </a:prstGeom>
          <a:solidFill>
            <a:srgbClr val="008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200"/>
          </a:p>
        </p:txBody>
      </p:sp>
      <p:sp>
        <p:nvSpPr>
          <p:cNvPr id="10" name="Podtytuł 2"/>
          <p:cNvSpPr>
            <a:spLocks noGrp="1"/>
          </p:cNvSpPr>
          <p:nvPr>
            <p:ph type="subTitle" idx="13" hasCustomPrompt="1"/>
          </p:nvPr>
        </p:nvSpPr>
        <p:spPr>
          <a:xfrm>
            <a:off x="222337" y="5994517"/>
            <a:ext cx="8400256" cy="79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Autor</a:t>
            </a:r>
          </a:p>
        </p:txBody>
      </p:sp>
      <p:sp>
        <p:nvSpPr>
          <p:cNvPr id="11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4175786" y="548681"/>
            <a:ext cx="4992555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67">
                <a:solidFill>
                  <a:srgbClr val="00B0F0"/>
                </a:solidFill>
              </a:defRPr>
            </a:lvl1pPr>
          </a:lstStyle>
          <a:p>
            <a:r>
              <a:rPr lang="pl-PL" dirty="0"/>
              <a:t>Nazwa jednostki organizacyjnej Wód Polskich</a:t>
            </a:r>
          </a:p>
        </p:txBody>
      </p:sp>
      <p:sp>
        <p:nvSpPr>
          <p:cNvPr id="12" name="Symbol zastępczy tekstu 19"/>
          <p:cNvSpPr>
            <a:spLocks noGrp="1"/>
          </p:cNvSpPr>
          <p:nvPr>
            <p:ph type="body" sz="quarter" idx="15" hasCustomPrompt="1"/>
          </p:nvPr>
        </p:nvSpPr>
        <p:spPr>
          <a:xfrm>
            <a:off x="9360363" y="548680"/>
            <a:ext cx="2495549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67">
                <a:solidFill>
                  <a:srgbClr val="00B0F0"/>
                </a:solidFill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r>
              <a:rPr lang="pl-PL" dirty="0"/>
              <a:t>data</a:t>
            </a:r>
          </a:p>
        </p:txBody>
      </p:sp>
      <p:sp>
        <p:nvSpPr>
          <p:cNvPr id="14" name="Tytuł 1"/>
          <p:cNvSpPr>
            <a:spLocks noGrp="1"/>
          </p:cNvSpPr>
          <p:nvPr>
            <p:ph type="ctrTitle" hasCustomPrompt="1"/>
          </p:nvPr>
        </p:nvSpPr>
        <p:spPr>
          <a:xfrm>
            <a:off x="239349" y="4998715"/>
            <a:ext cx="10363200" cy="85663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267" baseline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123935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1984" y="4795192"/>
            <a:ext cx="12192000" cy="2062808"/>
          </a:xfrm>
          <a:prstGeom prst="rect">
            <a:avLst/>
          </a:prstGeom>
          <a:solidFill>
            <a:srgbClr val="0087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3200"/>
          </a:p>
        </p:txBody>
      </p:sp>
      <p:sp>
        <p:nvSpPr>
          <p:cNvPr id="10" name="Podtytuł 2"/>
          <p:cNvSpPr>
            <a:spLocks noGrp="1"/>
          </p:cNvSpPr>
          <p:nvPr>
            <p:ph type="subTitle" idx="13" hasCustomPrompt="1"/>
          </p:nvPr>
        </p:nvSpPr>
        <p:spPr>
          <a:xfrm>
            <a:off x="222337" y="5994517"/>
            <a:ext cx="8400256" cy="79093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667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/>
              <a:t>Autor</a:t>
            </a:r>
          </a:p>
        </p:txBody>
      </p:sp>
      <p:sp>
        <p:nvSpPr>
          <p:cNvPr id="11" name="Symbol zastępczy tekstu 14"/>
          <p:cNvSpPr>
            <a:spLocks noGrp="1"/>
          </p:cNvSpPr>
          <p:nvPr>
            <p:ph type="body" sz="quarter" idx="14" hasCustomPrompt="1"/>
          </p:nvPr>
        </p:nvSpPr>
        <p:spPr>
          <a:xfrm>
            <a:off x="4175786" y="548681"/>
            <a:ext cx="4992555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867">
                <a:solidFill>
                  <a:srgbClr val="00B0F0"/>
                </a:solidFill>
              </a:defRPr>
            </a:lvl1pPr>
          </a:lstStyle>
          <a:p>
            <a:r>
              <a:rPr lang="pl-PL" dirty="0"/>
              <a:t>Nazwa jednostki organizacyjnej Wód Polskich</a:t>
            </a:r>
          </a:p>
        </p:txBody>
      </p:sp>
      <p:pic>
        <p:nvPicPr>
          <p:cNvPr id="13" name="Picture 2" descr="W:\kzgw\_2015 Swiateczno-Noworoczny Plebiscyt na ulubione zdjecie w ramach konkursu WODA WOKOL NAS\PP_Lato_Przystań w Chałupach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451123"/>
            <a:ext cx="12192000" cy="3344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ymbol zastępczy tekstu 19"/>
          <p:cNvSpPr>
            <a:spLocks noGrp="1"/>
          </p:cNvSpPr>
          <p:nvPr>
            <p:ph type="body" sz="quarter" idx="15" hasCustomPrompt="1"/>
          </p:nvPr>
        </p:nvSpPr>
        <p:spPr>
          <a:xfrm>
            <a:off x="9360363" y="548680"/>
            <a:ext cx="2495549" cy="3840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67">
                <a:solidFill>
                  <a:srgbClr val="00B0F0"/>
                </a:solidFill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r>
              <a:rPr lang="pl-PL" dirty="0"/>
              <a:t>data</a:t>
            </a:r>
          </a:p>
        </p:txBody>
      </p:sp>
      <p:sp>
        <p:nvSpPr>
          <p:cNvPr id="14" name="Tytuł 1"/>
          <p:cNvSpPr txBox="1">
            <a:spLocks/>
          </p:cNvSpPr>
          <p:nvPr userDrawn="1"/>
        </p:nvSpPr>
        <p:spPr>
          <a:xfrm>
            <a:off x="239349" y="4998715"/>
            <a:ext cx="10363200" cy="85663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-PL" sz="4267" dirty="0"/>
          </a:p>
        </p:txBody>
      </p:sp>
      <p:sp>
        <p:nvSpPr>
          <p:cNvPr id="15" name="Tytuł 1"/>
          <p:cNvSpPr>
            <a:spLocks noGrp="1"/>
          </p:cNvSpPr>
          <p:nvPr>
            <p:ph type="ctrTitle" hasCustomPrompt="1"/>
          </p:nvPr>
        </p:nvSpPr>
        <p:spPr>
          <a:xfrm>
            <a:off x="239349" y="5032218"/>
            <a:ext cx="10363200" cy="856639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267" baseline="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4160553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gól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3503712" y="274640"/>
            <a:ext cx="8078688" cy="562073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143339" y="1796819"/>
            <a:ext cx="11616267" cy="220824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7440085" y="836084"/>
            <a:ext cx="4128524" cy="57573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67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  <p:pic>
        <p:nvPicPr>
          <p:cNvPr id="10" name="Picture 2" descr="W:\kzgw\_2015 Swiateczno-Noworoczny Plebiscyt na ulubione zdjecie w ramach konkursu WODA WOKOL NAS\ZN_Lato_Koniec lata nad Zalewem Zegrzyński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14842" b="20878"/>
          <a:stretch/>
        </p:blipFill>
        <p:spPr bwMode="auto">
          <a:xfrm>
            <a:off x="0" y="4197086"/>
            <a:ext cx="12192000" cy="204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37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góln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3503712" y="274640"/>
            <a:ext cx="8078688" cy="562073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tekstu 6"/>
          <p:cNvSpPr>
            <a:spLocks noGrp="1"/>
          </p:cNvSpPr>
          <p:nvPr>
            <p:ph type="body" sz="quarter" idx="13"/>
          </p:nvPr>
        </p:nvSpPr>
        <p:spPr>
          <a:xfrm>
            <a:off x="143339" y="1796819"/>
            <a:ext cx="11616267" cy="422446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7440085" y="836084"/>
            <a:ext cx="4128524" cy="57573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67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</p:spTree>
    <p:extLst>
      <p:ext uri="{BB962C8B-B14F-4D97-AF65-F5344CB8AC3E}">
        <p14:creationId xmlns:p14="http://schemas.microsoft.com/office/powerpoint/2010/main" val="1327950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ytuł 1"/>
          <p:cNvSpPr>
            <a:spLocks noGrp="1"/>
          </p:cNvSpPr>
          <p:nvPr>
            <p:ph type="title" hasCustomPrompt="1"/>
          </p:nvPr>
        </p:nvSpPr>
        <p:spPr>
          <a:xfrm>
            <a:off x="3503712" y="274640"/>
            <a:ext cx="8078688" cy="562073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7440085" y="836084"/>
            <a:ext cx="4128524" cy="57573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67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</p:spTree>
    <p:extLst>
      <p:ext uri="{BB962C8B-B14F-4D97-AF65-F5344CB8AC3E}">
        <p14:creationId xmlns:p14="http://schemas.microsoft.com/office/powerpoint/2010/main" val="2163101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5" name="Tytuł 1"/>
          <p:cNvSpPr>
            <a:spLocks noGrp="1"/>
          </p:cNvSpPr>
          <p:nvPr>
            <p:ph type="title" hasCustomPrompt="1"/>
          </p:nvPr>
        </p:nvSpPr>
        <p:spPr>
          <a:xfrm>
            <a:off x="3503712" y="274640"/>
            <a:ext cx="8078688" cy="562073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6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7440085" y="836084"/>
            <a:ext cx="4128524" cy="57573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67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</p:spTree>
    <p:extLst>
      <p:ext uri="{BB962C8B-B14F-4D97-AF65-F5344CB8AC3E}">
        <p14:creationId xmlns:p14="http://schemas.microsoft.com/office/powerpoint/2010/main" val="326958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ytuł 1"/>
          <p:cNvSpPr>
            <a:spLocks noGrp="1"/>
          </p:cNvSpPr>
          <p:nvPr>
            <p:ph type="title" hasCustomPrompt="1"/>
          </p:nvPr>
        </p:nvSpPr>
        <p:spPr>
          <a:xfrm>
            <a:off x="3503712" y="274640"/>
            <a:ext cx="8078688" cy="562073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rgbClr val="0070C0"/>
                </a:solidFill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11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7440085" y="836084"/>
            <a:ext cx="4128524" cy="57573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67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</p:spTree>
    <p:extLst>
      <p:ext uri="{BB962C8B-B14F-4D97-AF65-F5344CB8AC3E}">
        <p14:creationId xmlns:p14="http://schemas.microsoft.com/office/powerpoint/2010/main" val="403292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1412776"/>
            <a:ext cx="6815667" cy="4713392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10" y="2084851"/>
            <a:ext cx="4011084" cy="40413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tekstu 8"/>
          <p:cNvSpPr>
            <a:spLocks noGrp="1"/>
          </p:cNvSpPr>
          <p:nvPr>
            <p:ph type="body" sz="quarter" idx="14" hasCustomPrompt="1"/>
          </p:nvPr>
        </p:nvSpPr>
        <p:spPr>
          <a:xfrm>
            <a:off x="7440085" y="836084"/>
            <a:ext cx="4128524" cy="57573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667">
                <a:solidFill>
                  <a:srgbClr val="00B0F0"/>
                </a:solidFill>
              </a:defRPr>
            </a:lvl1pPr>
          </a:lstStyle>
          <a:p>
            <a:pPr lvl="0"/>
            <a:r>
              <a:rPr lang="pl-PL" dirty="0"/>
              <a:t>Podtytuł</a:t>
            </a:r>
          </a:p>
        </p:txBody>
      </p:sp>
      <p:sp>
        <p:nvSpPr>
          <p:cNvPr id="23" name="Symbol zastępczy tekstu 22"/>
          <p:cNvSpPr>
            <a:spLocks noGrp="1"/>
          </p:cNvSpPr>
          <p:nvPr>
            <p:ph type="body" sz="quarter" idx="15" hasCustomPrompt="1"/>
          </p:nvPr>
        </p:nvSpPr>
        <p:spPr>
          <a:xfrm>
            <a:off x="3503712" y="260649"/>
            <a:ext cx="8063872" cy="576063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3200">
                <a:solidFill>
                  <a:srgbClr val="0070C0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26" name="Symbol zastępczy stopki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361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50215-5E71-46ED-B4EF-911293C89F72}" type="datetimeFigureOut">
              <a:rPr lang="pl-PL" smtClean="0"/>
              <a:t>01.06.2022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388A9-0E65-41E8-9D36-DD7EEA8547AB}" type="slidenum">
              <a:rPr lang="pl-PL" smtClean="0"/>
              <a:t>‹#›</a:t>
            </a:fld>
            <a:endParaRPr lang="pl-PL"/>
          </a:p>
        </p:txBody>
      </p:sp>
      <p:pic>
        <p:nvPicPr>
          <p:cNvPr id="1026" name="Picture 2" descr="D:\Dokumenty\logo Wód Polskich\logo Wody Polskie poziom pl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40" y="73207"/>
            <a:ext cx="3063305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878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8" r:id="rId4"/>
    <p:sldLayoutId id="2147483684" r:id="rId5"/>
    <p:sldLayoutId id="2147483676" r:id="rId6"/>
    <p:sldLayoutId id="2147483679" r:id="rId7"/>
    <p:sldLayoutId id="2147483677" r:id="rId8"/>
    <p:sldLayoutId id="2147483680" r:id="rId9"/>
    <p:sldLayoutId id="2147483681" r:id="rId10"/>
    <p:sldLayoutId id="2147483685" r:id="rId11"/>
    <p:sldLayoutId id="2147483686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t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6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image" Target="../media/image8.jpeg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4" Type="http://schemas.openxmlformats.org/officeDocument/2006/relationships/image" Target="../media/image7.pn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t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42401" y="4941169"/>
            <a:ext cx="11514239" cy="936104"/>
          </a:xfrm>
        </p:spPr>
        <p:txBody>
          <a:bodyPr>
            <a:noAutofit/>
          </a:bodyPr>
          <a:lstStyle/>
          <a:p>
            <a:r>
              <a:rPr lang="pl-PL" altLang="pl-PL" sz="2000" b="1" dirty="0"/>
              <a:t>Działania związane z rolnictwem w kontekście osiągnięcia dobrego stanu wód </a:t>
            </a:r>
            <a:br>
              <a:rPr lang="pl-PL" altLang="pl-PL" sz="2000" b="1" dirty="0"/>
            </a:br>
            <a:r>
              <a:rPr lang="pl-PL" altLang="pl-PL" sz="2000" b="1" dirty="0"/>
              <a:t>z uwzględnieniem projektu II aktualizacji Planu gospodarowania wodami na obszarze dorzecza</a:t>
            </a:r>
            <a:br>
              <a:rPr lang="pl-PL" altLang="pl-PL" sz="2000" b="1" dirty="0"/>
            </a:br>
            <a:r>
              <a:rPr lang="pl-PL" altLang="pl-PL" sz="1400" i="1" dirty="0"/>
              <a:t>Źródło: projekt II aktualizacji Planu gospodarowania wodami na obszarze dorzecza Odry  (https://www.apgw.gov.pl/)</a:t>
            </a:r>
            <a:endParaRPr lang="pl-PL" sz="1400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272122" y="5962673"/>
            <a:ext cx="9891300" cy="1030781"/>
          </a:xfrm>
        </p:spPr>
        <p:txBody>
          <a:bodyPr>
            <a:noAutofit/>
          </a:bodyPr>
          <a:lstStyle/>
          <a:p>
            <a:pPr algn="r"/>
            <a:r>
              <a:rPr lang="pl-PL" alt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Michał Misiewicz</a:t>
            </a:r>
            <a:br>
              <a:rPr lang="pl-PL" alt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alt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Państwowe Gospodarstwo Wodne Wody Polskie </a:t>
            </a:r>
          </a:p>
          <a:p>
            <a:pPr algn="r"/>
            <a:r>
              <a:rPr lang="pl-PL" altLang="pl-PL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Regionalny Zarząd Gospodarki Wodnej w Poznaniu</a:t>
            </a:r>
          </a:p>
          <a:p>
            <a:pPr algn="r"/>
            <a:endParaRPr lang="pl-PL" sz="20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quarter" idx="13"/>
          </p:nvPr>
        </p:nvSpPr>
        <p:spPr>
          <a:xfrm>
            <a:off x="3791744" y="399310"/>
            <a:ext cx="5184576" cy="384043"/>
          </a:xfrm>
        </p:spPr>
        <p:txBody>
          <a:bodyPr/>
          <a:lstStyle/>
          <a:p>
            <a:r>
              <a:rPr lang="pl-PL" dirty="0">
                <a:solidFill>
                  <a:srgbClr val="206890"/>
                </a:solidFill>
              </a:rPr>
              <a:t>Regionalny Zarząd Gospodarki Wodnej w Poznaniu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14"/>
          </p:nvPr>
        </p:nvSpPr>
        <p:spPr>
          <a:xfrm>
            <a:off x="9480376" y="399311"/>
            <a:ext cx="2495549" cy="384043"/>
          </a:xfrm>
        </p:spPr>
        <p:txBody>
          <a:bodyPr/>
          <a:lstStyle/>
          <a:p>
            <a:pPr algn="r"/>
            <a:r>
              <a:rPr lang="pl-PL" dirty="0"/>
              <a:t>Sielinko,</a:t>
            </a:r>
          </a:p>
          <a:p>
            <a:pPr algn="r"/>
            <a:r>
              <a:rPr lang="pl-PL" dirty="0"/>
              <a:t>dnia 08.06.2022 r.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18B906AA-EB39-4084-8176-D6EE5FD9A50A}"/>
              </a:ext>
            </a:extLst>
          </p:cNvPr>
          <p:cNvSpPr/>
          <p:nvPr/>
        </p:nvSpPr>
        <p:spPr>
          <a:xfrm>
            <a:off x="5493318" y="1489251"/>
            <a:ext cx="66720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l-PL" altLang="pl-P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Konferencja pt. „Ochrona środowiska na terenach wiejskich - skutecznie i opłacalnie”</a:t>
            </a:r>
          </a:p>
        </p:txBody>
      </p:sp>
    </p:spTree>
    <p:extLst>
      <p:ext uri="{BB962C8B-B14F-4D97-AF65-F5344CB8AC3E}">
        <p14:creationId xmlns:p14="http://schemas.microsoft.com/office/powerpoint/2010/main" val="3568383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D4DC5B-8D76-4309-A894-A3597B87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274640"/>
            <a:ext cx="8510736" cy="1426168"/>
          </a:xfrm>
        </p:spPr>
        <p:txBody>
          <a:bodyPr/>
          <a:lstStyle/>
          <a:p>
            <a:r>
              <a:rPr lang="pl-PL" altLang="pl-PL" sz="2400" b="1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Informacje dot. </a:t>
            </a:r>
            <a:r>
              <a:rPr lang="pl-PL" altLang="pl-PL" sz="2400" b="1" dirty="0" err="1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jcwp</a:t>
            </a:r>
            <a:r>
              <a:rPr lang="pl-PL" altLang="pl-PL" sz="2400" b="1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/</a:t>
            </a:r>
            <a:r>
              <a:rPr lang="pl-PL" altLang="pl-PL" sz="2400" b="1" dirty="0" err="1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jcwpd</a:t>
            </a:r>
            <a:r>
              <a:rPr lang="pl-PL" altLang="pl-PL" sz="2400" b="1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 wg </a:t>
            </a:r>
            <a:r>
              <a:rPr lang="pl-PL" altLang="pl-PL" sz="2400" b="1" u="sng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obowiązującego</a:t>
            </a:r>
            <a:r>
              <a:rPr lang="pl-PL" altLang="pl-PL" sz="2400" b="1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 Planu gospodarowania wodami na obszarze dorzecza Odry (Dz.U. z 2016 r., poz. 1967)</a:t>
            </a:r>
            <a:endParaRPr lang="pl-PL" sz="2400" b="1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697865F-E55F-4333-872D-A89AA499CA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00" r="50000"/>
          <a:stretch/>
        </p:blipFill>
        <p:spPr>
          <a:xfrm>
            <a:off x="335360" y="1484784"/>
            <a:ext cx="6096000" cy="3298676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6170B316-DCE9-408A-83C9-C27D0862C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6699" r="50000" b="-1"/>
          <a:stretch/>
        </p:blipFill>
        <p:spPr>
          <a:xfrm>
            <a:off x="5747806" y="3068960"/>
            <a:ext cx="6096000" cy="3658716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4AB5D70D-9CCC-43C4-87E2-A41250948D5F}"/>
              </a:ext>
            </a:extLst>
          </p:cNvPr>
          <p:cNvSpPr txBox="1"/>
          <p:nvPr/>
        </p:nvSpPr>
        <p:spPr>
          <a:xfrm>
            <a:off x="623392" y="5462896"/>
            <a:ext cx="48965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https://isok.gov.pl/hydroportal.html</a:t>
            </a:r>
          </a:p>
        </p:txBody>
      </p:sp>
    </p:spTree>
    <p:extLst>
      <p:ext uri="{BB962C8B-B14F-4D97-AF65-F5344CB8AC3E}">
        <p14:creationId xmlns:p14="http://schemas.microsoft.com/office/powerpoint/2010/main" val="21537787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D4DC5B-8D76-4309-A894-A3597B874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274640"/>
            <a:ext cx="8510736" cy="1426168"/>
          </a:xfrm>
        </p:spPr>
        <p:txBody>
          <a:bodyPr/>
          <a:lstStyle/>
          <a:p>
            <a:r>
              <a:rPr lang="pl-PL" altLang="pl-PL" sz="2400" b="1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Informacje dot. </a:t>
            </a:r>
            <a:r>
              <a:rPr lang="pl-PL" altLang="pl-PL" sz="2400" b="1" dirty="0" err="1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jcwp</a:t>
            </a:r>
            <a:r>
              <a:rPr lang="pl-PL" altLang="pl-PL" sz="2400" b="1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/</a:t>
            </a:r>
            <a:r>
              <a:rPr lang="pl-PL" altLang="pl-PL" sz="2400" b="1" dirty="0" err="1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jcwpd</a:t>
            </a:r>
            <a:r>
              <a:rPr lang="pl-PL" altLang="pl-PL" sz="2400" b="1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 wg </a:t>
            </a:r>
            <a:r>
              <a:rPr lang="pl-PL" altLang="pl-PL" sz="2400" b="1" u="sng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obowiązującego</a:t>
            </a:r>
            <a:r>
              <a:rPr lang="pl-PL" altLang="pl-PL" sz="2400" b="1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 Planu gospodarowania wodami na obszarze dorzecza Odry (Dz.U. z 2016 r., poz. 1967)</a:t>
            </a:r>
            <a:endParaRPr lang="pl-PL" sz="2400" b="1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4567608-A109-412B-B869-BFD280C56CE6}"/>
              </a:ext>
            </a:extLst>
          </p:cNvPr>
          <p:cNvSpPr txBox="1"/>
          <p:nvPr/>
        </p:nvSpPr>
        <p:spPr>
          <a:xfrm>
            <a:off x="109093" y="1156298"/>
            <a:ext cx="38986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https://poznan.wody.gov.pl/nasze-dzialania/mapy-jednolitych-czesci-wod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67B5DDC-0E6A-4724-A03B-A1E93AE0BA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590"/>
          <a:stretch/>
        </p:blipFill>
        <p:spPr>
          <a:xfrm>
            <a:off x="109093" y="2394203"/>
            <a:ext cx="7313067" cy="4162772"/>
          </a:xfrm>
          <a:prstGeom prst="rect">
            <a:avLst/>
          </a:prstGeom>
        </p:spPr>
      </p:pic>
      <p:sp>
        <p:nvSpPr>
          <p:cNvPr id="10" name="Owal 9">
            <a:extLst>
              <a:ext uri="{FF2B5EF4-FFF2-40B4-BE49-F238E27FC236}">
                <a16:creationId xmlns:a16="http://schemas.microsoft.com/office/drawing/2014/main" id="{BD493BD3-579E-4B3D-8A3E-A28CC2FF3718}"/>
              </a:ext>
            </a:extLst>
          </p:cNvPr>
          <p:cNvSpPr/>
          <p:nvPr/>
        </p:nvSpPr>
        <p:spPr>
          <a:xfrm>
            <a:off x="2855640" y="3212976"/>
            <a:ext cx="648072" cy="375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noFill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0108C6E-E1BD-4966-8267-B9C1FEA035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368" y="1556792"/>
            <a:ext cx="4442072" cy="249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Obraz 5">
            <a:extLst>
              <a:ext uri="{FF2B5EF4-FFF2-40B4-BE49-F238E27FC236}">
                <a16:creationId xmlns:a16="http://schemas.microsoft.com/office/drawing/2014/main" id="{5630DD9F-01D5-49AB-8045-2652CCAAE6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35" t="10357" r="15662" b="4579"/>
          <a:stretch/>
        </p:blipFill>
        <p:spPr bwMode="auto">
          <a:xfrm>
            <a:off x="8589688" y="1558854"/>
            <a:ext cx="3579426" cy="2467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60DC9412-1B82-4B84-9F08-D9D17DF5DA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113" t="16996" r="16335"/>
          <a:stretch/>
        </p:blipFill>
        <p:spPr>
          <a:xfrm>
            <a:off x="7067402" y="3707544"/>
            <a:ext cx="5015505" cy="298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11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>
            <a:extLst>
              <a:ext uri="{FF2B5EF4-FFF2-40B4-BE49-F238E27FC236}">
                <a16:creationId xmlns:a16="http://schemas.microsoft.com/office/drawing/2014/main" id="{4244BDB4-EEFF-45E6-ABA1-0355892D0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363" y="290838"/>
            <a:ext cx="8078688" cy="562073"/>
          </a:xfrm>
        </p:spPr>
        <p:txBody>
          <a:bodyPr anchor="ctr"/>
          <a:lstStyle/>
          <a:p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ZESTAWY DZIAŁAŃ w projekcie II </a:t>
            </a:r>
            <a:r>
              <a:rPr lang="pl-PL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aPGW</a:t>
            </a:r>
            <a:endParaRPr lang="pl-PL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714B9016-DEF8-4E4B-BA83-0314A86DCF6C}"/>
              </a:ext>
            </a:extLst>
          </p:cNvPr>
          <p:cNvSpPr txBox="1">
            <a:spLocks/>
          </p:cNvSpPr>
          <p:nvPr/>
        </p:nvSpPr>
        <p:spPr>
          <a:xfrm>
            <a:off x="-227078" y="1359407"/>
            <a:ext cx="3960441" cy="359081"/>
          </a:xfrm>
          <a:prstGeom prst="rect">
            <a:avLst/>
          </a:prstGeom>
        </p:spPr>
        <p:txBody>
          <a:bodyPr anchor="ctr"/>
          <a:lstStyle>
            <a:lvl1pPr marL="0" indent="0" algn="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Kategorie działań JCWP rzecznych </a:t>
            </a:r>
          </a:p>
        </p:txBody>
      </p:sp>
      <p:sp>
        <p:nvSpPr>
          <p:cNvPr id="8" name="Symbol zastępczy tekstu 2">
            <a:extLst>
              <a:ext uri="{FF2B5EF4-FFF2-40B4-BE49-F238E27FC236}">
                <a16:creationId xmlns:a16="http://schemas.microsoft.com/office/drawing/2014/main" id="{DCDBCD51-E731-45C4-BA4C-A6E8CADE11D0}"/>
              </a:ext>
            </a:extLst>
          </p:cNvPr>
          <p:cNvSpPr txBox="1">
            <a:spLocks/>
          </p:cNvSpPr>
          <p:nvPr/>
        </p:nvSpPr>
        <p:spPr>
          <a:xfrm>
            <a:off x="2855640" y="6251928"/>
            <a:ext cx="5637565" cy="315234"/>
          </a:xfrm>
          <a:prstGeom prst="rect">
            <a:avLst/>
          </a:prstGeom>
        </p:spPr>
        <p:txBody>
          <a:bodyPr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1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Udział działań w poszczególnych kategoriach katalogu działań JCWP</a:t>
            </a:r>
          </a:p>
        </p:txBody>
      </p:sp>
      <p:graphicFrame>
        <p:nvGraphicFramePr>
          <p:cNvPr id="13" name="Wykres 12">
            <a:extLst>
              <a:ext uri="{FF2B5EF4-FFF2-40B4-BE49-F238E27FC236}">
                <a16:creationId xmlns:a16="http://schemas.microsoft.com/office/drawing/2014/main" id="{51A385D9-6547-4D81-BAEB-8FBA0F8E37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9957170"/>
              </p:ext>
            </p:extLst>
          </p:nvPr>
        </p:nvGraphicFramePr>
        <p:xfrm>
          <a:off x="47328" y="1876789"/>
          <a:ext cx="5976938" cy="4099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C3010F19-B88C-41F0-B2A3-DAF12B72AE7D}"/>
              </a:ext>
            </a:extLst>
          </p:cNvPr>
          <p:cNvSpPr txBox="1">
            <a:spLocks/>
          </p:cNvSpPr>
          <p:nvPr/>
        </p:nvSpPr>
        <p:spPr>
          <a:xfrm>
            <a:off x="6165790" y="1354197"/>
            <a:ext cx="3960441" cy="359081"/>
          </a:xfrm>
          <a:prstGeom prst="rect">
            <a:avLst/>
          </a:prstGeom>
        </p:spPr>
        <p:txBody>
          <a:bodyPr anchor="ctr"/>
          <a:lstStyle>
            <a:lvl1pPr marL="0" indent="0" algn="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Kategorie działań JCWP jeziornych </a:t>
            </a:r>
          </a:p>
        </p:txBody>
      </p:sp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id="{6F9B348C-AD6E-46A3-AE62-6D6250641A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5899318"/>
              </p:ext>
            </p:extLst>
          </p:nvPr>
        </p:nvGraphicFramePr>
        <p:xfrm>
          <a:off x="6081326" y="1988993"/>
          <a:ext cx="6110674" cy="3987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Owal 1">
            <a:extLst>
              <a:ext uri="{FF2B5EF4-FFF2-40B4-BE49-F238E27FC236}">
                <a16:creationId xmlns:a16="http://schemas.microsoft.com/office/drawing/2014/main" id="{33F96F05-F555-43D2-A818-C8A59ACDFDC5}"/>
              </a:ext>
            </a:extLst>
          </p:cNvPr>
          <p:cNvSpPr/>
          <p:nvPr/>
        </p:nvSpPr>
        <p:spPr>
          <a:xfrm>
            <a:off x="3287688" y="4365104"/>
            <a:ext cx="287810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Owal 8">
            <a:extLst>
              <a:ext uri="{FF2B5EF4-FFF2-40B4-BE49-F238E27FC236}">
                <a16:creationId xmlns:a16="http://schemas.microsoft.com/office/drawing/2014/main" id="{D00E6261-9981-4BE2-9558-5E40340E1CEB}"/>
              </a:ext>
            </a:extLst>
          </p:cNvPr>
          <p:cNvSpPr/>
          <p:nvPr/>
        </p:nvSpPr>
        <p:spPr>
          <a:xfrm>
            <a:off x="9284306" y="3068960"/>
            <a:ext cx="287810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A58FB19E-85A3-47B7-8061-5AB75151ABCA}"/>
              </a:ext>
            </a:extLst>
          </p:cNvPr>
          <p:cNvSpPr/>
          <p:nvPr/>
        </p:nvSpPr>
        <p:spPr>
          <a:xfrm>
            <a:off x="3146164" y="5465999"/>
            <a:ext cx="287810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Owal 13">
            <a:extLst>
              <a:ext uri="{FF2B5EF4-FFF2-40B4-BE49-F238E27FC236}">
                <a16:creationId xmlns:a16="http://schemas.microsoft.com/office/drawing/2014/main" id="{12CCB7A2-03A8-42CD-9FAF-378D2AA688C0}"/>
              </a:ext>
            </a:extLst>
          </p:cNvPr>
          <p:cNvSpPr/>
          <p:nvPr/>
        </p:nvSpPr>
        <p:spPr>
          <a:xfrm>
            <a:off x="9264626" y="4148927"/>
            <a:ext cx="2878102" cy="43204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10041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>
            <a:extLst>
              <a:ext uri="{FF2B5EF4-FFF2-40B4-BE49-F238E27FC236}">
                <a16:creationId xmlns:a16="http://schemas.microsoft.com/office/drawing/2014/main" id="{4244BDB4-EEFF-45E6-ABA1-0355892D0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202151"/>
            <a:ext cx="4661440" cy="562073"/>
          </a:xfrm>
        </p:spPr>
        <p:txBody>
          <a:bodyPr anchor="ctr"/>
          <a:lstStyle/>
          <a:p>
            <a:pPr algn="l"/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ZESTAWY DZIAŁAŃ </a:t>
            </a:r>
            <a:b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dla JCWP rzecznych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714B9016-DEF8-4E4B-BA83-0314A86DCF6C}"/>
              </a:ext>
            </a:extLst>
          </p:cNvPr>
          <p:cNvSpPr txBox="1">
            <a:spLocks/>
          </p:cNvSpPr>
          <p:nvPr/>
        </p:nvSpPr>
        <p:spPr>
          <a:xfrm>
            <a:off x="-1836400" y="1196752"/>
            <a:ext cx="9361041" cy="359081"/>
          </a:xfrm>
          <a:prstGeom prst="rect">
            <a:avLst/>
          </a:prstGeom>
        </p:spPr>
        <p:txBody>
          <a:bodyPr anchor="ctr"/>
          <a:lstStyle>
            <a:lvl1pPr marL="0" indent="0" algn="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Przykładowe działania stanowiące odpowiedź na zidentyfikowaną presję rolniczą</a:t>
            </a:r>
          </a:p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Ograniczenie zanieczyszczeń rozproszonych z rolnictwa/edukacja i informacja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1598F98-D804-43F5-884C-EA71EE3CED36}"/>
              </a:ext>
            </a:extLst>
          </p:cNvPr>
          <p:cNvSpPr txBox="1"/>
          <p:nvPr/>
        </p:nvSpPr>
        <p:spPr>
          <a:xfrm>
            <a:off x="191345" y="2420888"/>
            <a:ext cx="655272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Działania kontrolne przestrzegania przez rolników rozporządzenia z dnia 12 lutego 2020 r w sprawie przyjęcia „Programu działań zgodnie z art. 108 pr. w., tj.: 1) stosowania programu działań, 2) spełnienia obowiązku posiadania planu nawożenia azotem, 3) stosowania nawozów zgodnie z planem nawożenia azotem </a:t>
            </a:r>
          </a:p>
          <a:p>
            <a:pPr marL="342900" indent="-342900">
              <a:buFontTx/>
              <a:buChar char="-"/>
            </a:pPr>
            <a:r>
              <a:rPr lang="pl-PL" dirty="0"/>
              <a:t>Jednostka odpowiedzialna: WIOŚ/liczba skontrolowanych gospodarstw rolnych.</a:t>
            </a:r>
          </a:p>
          <a:p>
            <a:pPr marL="342900" indent="-342900">
              <a:buFontTx/>
              <a:buChar char="-"/>
            </a:pPr>
            <a:r>
              <a:rPr lang="pl-PL" dirty="0"/>
              <a:t>140 </a:t>
            </a:r>
            <a:r>
              <a:rPr lang="pl-PL" dirty="0" err="1"/>
              <a:t>aJCWP</a:t>
            </a:r>
            <a:r>
              <a:rPr lang="pl-PL" dirty="0"/>
              <a:t> w RWW/96 </a:t>
            </a:r>
            <a:r>
              <a:rPr lang="pl-PL" dirty="0" err="1"/>
              <a:t>aJCWP</a:t>
            </a:r>
            <a:r>
              <a:rPr lang="pl-PL" dirty="0"/>
              <a:t> w woj. wlkp.</a:t>
            </a:r>
          </a:p>
        </p:txBody>
      </p:sp>
      <p:pic>
        <p:nvPicPr>
          <p:cNvPr id="4" name="Obraz 3" descr="Obraz zawierający mapa&#10;&#10;Opis wygenerowany automatycznie">
            <a:extLst>
              <a:ext uri="{FF2B5EF4-FFF2-40B4-BE49-F238E27FC236}">
                <a16:creationId xmlns:a16="http://schemas.microsoft.com/office/drawing/2014/main" id="{87663B2C-D80F-4595-8F6D-3C460D6E2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240" y="12680"/>
            <a:ext cx="4661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331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>
            <a:extLst>
              <a:ext uri="{FF2B5EF4-FFF2-40B4-BE49-F238E27FC236}">
                <a16:creationId xmlns:a16="http://schemas.microsoft.com/office/drawing/2014/main" id="{4244BDB4-EEFF-45E6-ABA1-0355892D0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5720" y="177304"/>
            <a:ext cx="4176464" cy="562073"/>
          </a:xfrm>
        </p:spPr>
        <p:txBody>
          <a:bodyPr anchor="ctr"/>
          <a:lstStyle/>
          <a:p>
            <a:pPr algn="l"/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ZESTAWY DZIAŁAŃ </a:t>
            </a:r>
            <a:b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dla JCWP rzecznych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714B9016-DEF8-4E4B-BA83-0314A86DCF6C}"/>
              </a:ext>
            </a:extLst>
          </p:cNvPr>
          <p:cNvSpPr txBox="1">
            <a:spLocks/>
          </p:cNvSpPr>
          <p:nvPr/>
        </p:nvSpPr>
        <p:spPr>
          <a:xfrm>
            <a:off x="-240704" y="1196752"/>
            <a:ext cx="7765345" cy="359081"/>
          </a:xfrm>
          <a:prstGeom prst="rect">
            <a:avLst/>
          </a:prstGeom>
        </p:spPr>
        <p:txBody>
          <a:bodyPr anchor="ctr"/>
          <a:lstStyle>
            <a:lvl1pPr marL="0" indent="0" algn="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Przykładowe działania stanowiące odpowiedź na zidentyfikowaną presję rolniczą</a:t>
            </a:r>
          </a:p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Ograniczenie zanieczyszczeń rozproszonych z rolnictwa/edukacja i informacja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4C0C552-46D1-4FD0-8B9D-17BFA18BDAE4}"/>
              </a:ext>
            </a:extLst>
          </p:cNvPr>
          <p:cNvSpPr txBox="1"/>
          <p:nvPr/>
        </p:nvSpPr>
        <p:spPr>
          <a:xfrm>
            <a:off x="102562" y="2470582"/>
            <a:ext cx="740530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Prawidłowe stosowanie środków ochrony roślin dla zapewnienia ochrony zasobów wodnych przed zanieczyszczeniem</a:t>
            </a:r>
          </a:p>
          <a:p>
            <a:pPr marL="342900" indent="-342900">
              <a:buFontTx/>
              <a:buChar char="-"/>
            </a:pPr>
            <a:r>
              <a:rPr lang="pl-PL" dirty="0"/>
              <a:t>Jednostka odpowiedzialna: wojewódzki inspektor ochrony roślin i nasiennictwa jako organ właściwy do zatwierdzenia planu zabiegów z zastosowaniem środka ochrony roślin przy użyciu sprzętu agrolotniczego (art. 39 ust. 5 ustawy z dn. 8 marca 2013 r. o środkach ochrony roślin )/Liczba gospodarstw rolnych</a:t>
            </a:r>
          </a:p>
          <a:p>
            <a:pPr marL="342900" indent="-342900">
              <a:buFontTx/>
              <a:buChar char="-"/>
            </a:pPr>
            <a:r>
              <a:rPr lang="pl-PL" dirty="0"/>
              <a:t>16 </a:t>
            </a:r>
            <a:r>
              <a:rPr lang="pl-PL" dirty="0" err="1"/>
              <a:t>aJCWP</a:t>
            </a:r>
            <a:r>
              <a:rPr lang="pl-PL" dirty="0"/>
              <a:t> w RWW/10 </a:t>
            </a:r>
            <a:r>
              <a:rPr lang="pl-PL" dirty="0" err="1"/>
              <a:t>aJCWP</a:t>
            </a:r>
            <a:r>
              <a:rPr lang="pl-PL" dirty="0"/>
              <a:t> w woj. wlkp.</a:t>
            </a:r>
          </a:p>
        </p:txBody>
      </p:sp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5D54CFB5-B7D8-4B74-85EA-1B3C5DDE58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560" y="0"/>
            <a:ext cx="4661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30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>
            <a:extLst>
              <a:ext uri="{FF2B5EF4-FFF2-40B4-BE49-F238E27FC236}">
                <a16:creationId xmlns:a16="http://schemas.microsoft.com/office/drawing/2014/main" id="{4244BDB4-EEFF-45E6-ABA1-0355892D0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696" y="188640"/>
            <a:ext cx="4661440" cy="562073"/>
          </a:xfrm>
        </p:spPr>
        <p:txBody>
          <a:bodyPr anchor="ctr"/>
          <a:lstStyle/>
          <a:p>
            <a:pPr algn="l"/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ZESTAWY DZIAŁAŃ </a:t>
            </a:r>
            <a:b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dla JCWP rzecznych </a:t>
            </a:r>
          </a:p>
        </p:txBody>
      </p:sp>
      <p:sp>
        <p:nvSpPr>
          <p:cNvPr id="11" name="Symbol zastępczy tekstu 3">
            <a:extLst>
              <a:ext uri="{FF2B5EF4-FFF2-40B4-BE49-F238E27FC236}">
                <a16:creationId xmlns:a16="http://schemas.microsoft.com/office/drawing/2014/main" id="{714B9016-DEF8-4E4B-BA83-0314A86DCF6C}"/>
              </a:ext>
            </a:extLst>
          </p:cNvPr>
          <p:cNvSpPr txBox="1">
            <a:spLocks/>
          </p:cNvSpPr>
          <p:nvPr/>
        </p:nvSpPr>
        <p:spPr>
          <a:xfrm>
            <a:off x="-1836400" y="1196752"/>
            <a:ext cx="9361041" cy="359081"/>
          </a:xfrm>
          <a:prstGeom prst="rect">
            <a:avLst/>
          </a:prstGeom>
        </p:spPr>
        <p:txBody>
          <a:bodyPr anchor="ctr"/>
          <a:lstStyle>
            <a:lvl1pPr marL="0" indent="0" algn="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Przykładowe działania stanowiące odpowiedź na zidentyfikowaną presję rolniczą</a:t>
            </a:r>
          </a:p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- edukacja i informacja </a:t>
            </a:r>
          </a:p>
        </p:txBody>
      </p:sp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49AB6CA7-0E23-47AE-BC72-24B0C7D5CF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05" y="-6660"/>
            <a:ext cx="4661440" cy="685800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9B77EFD0-5103-4DD9-A69E-40B13D24DBDF}"/>
              </a:ext>
            </a:extLst>
          </p:cNvPr>
          <p:cNvSpPr txBox="1"/>
          <p:nvPr/>
        </p:nvSpPr>
        <p:spPr>
          <a:xfrm>
            <a:off x="303120" y="1772816"/>
            <a:ext cx="72008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Promocja działań wynikających ze: „Zbioru zaleceń dobrej praktyki rolniczej” dla ograniczenia zanieczyszczenia wód związkami azotu i fosforu, których źródłem jest działalność rolnicza, w tym w szczególności działania ograniczające migrację biogenów wraz ze spływem powierzchniowym (przeciwdziałanie erozji, strefy buforowe i inne). Promocja działań wynikających z „Kodeksu doradczego dobrej praktyki rolniczej dotyczącej ograniczenia emisji amoniaku”. </a:t>
            </a:r>
            <a:br>
              <a:rPr lang="pl-PL" sz="1600" dirty="0"/>
            </a:br>
            <a:r>
              <a:rPr lang="pl-PL" sz="1600" dirty="0"/>
              <a:t>Działania doradcze ukierunkowane są na: doradztwo technologiczne, pomoc rolnikom w ubieganiu się o przyznanie pomocy finansowej ze środków pochodzących z funduszy UE lub innych instytucji krajowych i zagranicznych.</a:t>
            </a:r>
          </a:p>
          <a:p>
            <a:endParaRPr lang="pl-PL" sz="1600" dirty="0"/>
          </a:p>
          <a:p>
            <a:r>
              <a:rPr lang="pl-PL" sz="1600" dirty="0"/>
              <a:t>Jednostka odpowiedzialna: ODR Wojewódzkie ośrodki doradztwa rolniczego - art. 4 ust.2 pkt 1, lit. </a:t>
            </a:r>
            <a:r>
              <a:rPr lang="pl-PL" sz="1600" dirty="0" err="1"/>
              <a:t>k,l</a:t>
            </a:r>
            <a:r>
              <a:rPr lang="pl-PL" sz="1600" dirty="0"/>
              <a:t> i pkt 7ustawy o jednostkach doradztwa rolniczego (właściwe w sprawach prowadzenia szkolenia dla rolników i innych mieszkańców obszarów wiejskich, w szczególności w zakresie zaleceń zawartych w zbiorze zaleceń dobrej praktyki rolniczej, o którym mowa w art. 103 </a:t>
            </a:r>
            <a:r>
              <a:rPr lang="pl-PL" sz="1600" dirty="0" err="1"/>
              <a:t>pr.w</a:t>
            </a:r>
            <a:r>
              <a:rPr lang="pl-PL" sz="1600" dirty="0"/>
              <a:t>. i zaleceń zawartych w kodeksie dobrej praktyki rolniczej w zakresie ograniczania emisji amoniaku, o którym mowa w art. 22a ust. 1 ustawy o nawozach i nawożeniu, jak też właściwe w sprawach upowszechniania metody produkcji rolniczej i stylu życia przyjaznych dla środowiska)</a:t>
            </a:r>
          </a:p>
          <a:p>
            <a:endParaRPr lang="pl-PL" sz="1600" dirty="0"/>
          </a:p>
          <a:p>
            <a:r>
              <a:rPr lang="pl-PL" sz="1600" dirty="0"/>
              <a:t>- 125 </a:t>
            </a:r>
            <a:r>
              <a:rPr lang="pl-PL" sz="1600" dirty="0" err="1"/>
              <a:t>aJCWP</a:t>
            </a:r>
            <a:r>
              <a:rPr lang="pl-PL" sz="1600" dirty="0"/>
              <a:t> w RWW/86 </a:t>
            </a:r>
            <a:r>
              <a:rPr lang="pl-PL" sz="1600" dirty="0" err="1"/>
              <a:t>aJCWP</a:t>
            </a:r>
            <a:r>
              <a:rPr lang="pl-PL" sz="1600" dirty="0"/>
              <a:t> w woj. wlkp.</a:t>
            </a:r>
          </a:p>
        </p:txBody>
      </p:sp>
    </p:spTree>
    <p:extLst>
      <p:ext uri="{BB962C8B-B14F-4D97-AF65-F5344CB8AC3E}">
        <p14:creationId xmlns:p14="http://schemas.microsoft.com/office/powerpoint/2010/main" val="40307800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ytuł 1">
            <a:extLst>
              <a:ext uri="{FF2B5EF4-FFF2-40B4-BE49-F238E27FC236}">
                <a16:creationId xmlns:a16="http://schemas.microsoft.com/office/drawing/2014/main" id="{4244BDB4-EEFF-45E6-ABA1-0355892D0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9736" y="37768"/>
            <a:ext cx="8078688" cy="562073"/>
          </a:xfrm>
        </p:spPr>
        <p:txBody>
          <a:bodyPr anchor="ctr"/>
          <a:lstStyle/>
          <a:p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ZESTAWY DZIAŁAŃ dla JCWP jeziornych</a:t>
            </a:r>
          </a:p>
        </p:txBody>
      </p:sp>
      <p:sp>
        <p:nvSpPr>
          <p:cNvPr id="12" name="Symbol zastępczy tekstu 3">
            <a:extLst>
              <a:ext uri="{FF2B5EF4-FFF2-40B4-BE49-F238E27FC236}">
                <a16:creationId xmlns:a16="http://schemas.microsoft.com/office/drawing/2014/main" id="{CCA5C4FD-B958-4D4F-ABFD-6BEB8A46FA09}"/>
              </a:ext>
            </a:extLst>
          </p:cNvPr>
          <p:cNvSpPr txBox="1">
            <a:spLocks/>
          </p:cNvSpPr>
          <p:nvPr/>
        </p:nvSpPr>
        <p:spPr>
          <a:xfrm>
            <a:off x="4025184" y="599841"/>
            <a:ext cx="7765345" cy="359081"/>
          </a:xfrm>
          <a:prstGeom prst="rect">
            <a:avLst/>
          </a:prstGeom>
        </p:spPr>
        <p:txBody>
          <a:bodyPr anchor="ctr"/>
          <a:lstStyle>
            <a:lvl1pPr marL="0" indent="0" algn="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rgbClr val="00B0F0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Przykładowe działania stanowiące odpowiedź na zidentyfikowaną presję rolniczą</a:t>
            </a:r>
          </a:p>
          <a:p>
            <a:r>
              <a:rPr lang="pl-PL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Light" panose="020B0502040204020203" pitchFamily="34" charset="0"/>
              </a:rPr>
              <a:t>Ograniczenie zanieczyszczeń rozproszonych z rolnictwa/edukacja i informacja </a:t>
            </a:r>
          </a:p>
        </p:txBody>
      </p:sp>
      <p:pic>
        <p:nvPicPr>
          <p:cNvPr id="3" name="Obraz 2" descr="Obraz zawierający mapa&#10;&#10;Opis wygenerowany automatycznie">
            <a:extLst>
              <a:ext uri="{FF2B5EF4-FFF2-40B4-BE49-F238E27FC236}">
                <a16:creationId xmlns:a16="http://schemas.microsoft.com/office/drawing/2014/main" id="{981AC77D-DA1E-4155-BFE5-A950A5AF4A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4233" y="1185028"/>
            <a:ext cx="3814358" cy="5611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Obraz 4" descr="Obraz zawierający mapa&#10;&#10;Opis wygenerowany automatycznie">
            <a:extLst>
              <a:ext uri="{FF2B5EF4-FFF2-40B4-BE49-F238E27FC236}">
                <a16:creationId xmlns:a16="http://schemas.microsoft.com/office/drawing/2014/main" id="{02419A81-E573-4208-9289-44C925DC73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778" y="1185028"/>
            <a:ext cx="3814358" cy="5611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Obraz 6" descr="Obraz zawierający mapa&#10;&#10;Opis wygenerowany automatycznie">
            <a:extLst>
              <a:ext uri="{FF2B5EF4-FFF2-40B4-BE49-F238E27FC236}">
                <a16:creationId xmlns:a16="http://schemas.microsoft.com/office/drawing/2014/main" id="{D219F11B-6572-4A51-BB1B-5B056060C7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43" y="1185028"/>
            <a:ext cx="3822326" cy="5623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89654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mapa&#10;&#10;Opis wygenerowany automatycznie">
            <a:extLst>
              <a:ext uri="{FF2B5EF4-FFF2-40B4-BE49-F238E27FC236}">
                <a16:creationId xmlns:a16="http://schemas.microsoft.com/office/drawing/2014/main" id="{3301181B-B8E1-493C-A7D7-F17907824C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0"/>
          <a:stretch/>
        </p:blipFill>
        <p:spPr>
          <a:xfrm>
            <a:off x="7879" y="1052736"/>
            <a:ext cx="3978482" cy="5445224"/>
          </a:xfrm>
          <a:prstGeom prst="rect">
            <a:avLst/>
          </a:prstGeom>
        </p:spPr>
      </p:pic>
      <p:pic>
        <p:nvPicPr>
          <p:cNvPr id="12" name="Obraz 11" descr="Obraz zawierający mapa&#10;&#10;Opis wygenerowany automatycznie">
            <a:extLst>
              <a:ext uri="{FF2B5EF4-FFF2-40B4-BE49-F238E27FC236}">
                <a16:creationId xmlns:a16="http://schemas.microsoft.com/office/drawing/2014/main" id="{3C3C934A-98BA-4603-AAA5-FA8062EC3A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799" y="956695"/>
            <a:ext cx="3978482" cy="5853219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EF421C16-3EF0-4DB4-AF33-D25EFCB3A931}"/>
              </a:ext>
            </a:extLst>
          </p:cNvPr>
          <p:cNvSpPr txBox="1"/>
          <p:nvPr/>
        </p:nvSpPr>
        <p:spPr>
          <a:xfrm>
            <a:off x="4017687" y="2956964"/>
            <a:ext cx="39784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1200" dirty="0"/>
              <a:t>przeprowadzenie badań w zakresie identyfikacji nowych zanieczyszczeń w wodach podziemnych w rejonach intensywnej presji urbanizacyjnej, rolniczej i przemysłowej</a:t>
            </a:r>
          </a:p>
          <a:p>
            <a:pPr algn="r"/>
            <a:r>
              <a:rPr lang="pl-PL" sz="1200" dirty="0"/>
              <a:t>- Jednostka odpowiedzialna PSH w zakresie presji chemicznej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27B26C3-F912-4D55-8B24-21706635E3B2}"/>
              </a:ext>
            </a:extLst>
          </p:cNvPr>
          <p:cNvSpPr txBox="1"/>
          <p:nvPr/>
        </p:nvSpPr>
        <p:spPr>
          <a:xfrm>
            <a:off x="3939885" y="956695"/>
            <a:ext cx="40709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przeprowadzenie szkoleń dla prowadzących działalność rolniczą w zakresie stosowania działań ze "Zbioru zaleceń dobrej praktyki rolniczej" oraz rozpoznania warunków środowiskowych w celu doboru optymalnych działań ze "Zbioru zaleceń dobrej praktyki rolniczej". Rozpoznanie po szkoleniu powinien prowadzić prowadzący działalność rolniczą, w doborze właściwych praktyk powinien prowadzącego działalność wspomagać ODR</a:t>
            </a:r>
          </a:p>
        </p:txBody>
      </p:sp>
      <p:sp>
        <p:nvSpPr>
          <p:cNvPr id="21" name="Tytuł 1">
            <a:extLst>
              <a:ext uri="{FF2B5EF4-FFF2-40B4-BE49-F238E27FC236}">
                <a16:creationId xmlns:a16="http://schemas.microsoft.com/office/drawing/2014/main" id="{2049EAF2-F116-4FF1-93F6-817613F9F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135564"/>
            <a:ext cx="7848872" cy="562073"/>
          </a:xfrm>
        </p:spPr>
        <p:txBody>
          <a:bodyPr anchor="ctr"/>
          <a:lstStyle/>
          <a:p>
            <a:r>
              <a:rPr 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ZESTAWY DZIAŁAŃ dla JCW podziemnych </a:t>
            </a:r>
          </a:p>
        </p:txBody>
      </p:sp>
      <p:sp>
        <p:nvSpPr>
          <p:cNvPr id="2" name="Strzałka: w prawo 1">
            <a:extLst>
              <a:ext uri="{FF2B5EF4-FFF2-40B4-BE49-F238E27FC236}">
                <a16:creationId xmlns:a16="http://schemas.microsoft.com/office/drawing/2014/main" id="{EF550A24-E897-440E-8437-E95F03D030B4}"/>
              </a:ext>
            </a:extLst>
          </p:cNvPr>
          <p:cNvSpPr/>
          <p:nvPr/>
        </p:nvSpPr>
        <p:spPr>
          <a:xfrm>
            <a:off x="4071202" y="2596924"/>
            <a:ext cx="4242395" cy="1512168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Strzałka: w prawo 9">
            <a:extLst>
              <a:ext uri="{FF2B5EF4-FFF2-40B4-BE49-F238E27FC236}">
                <a16:creationId xmlns:a16="http://schemas.microsoft.com/office/drawing/2014/main" id="{9D04282B-C34E-4011-B87D-1894AA4C8D6B}"/>
              </a:ext>
            </a:extLst>
          </p:cNvPr>
          <p:cNvSpPr/>
          <p:nvPr/>
        </p:nvSpPr>
        <p:spPr>
          <a:xfrm flipH="1">
            <a:off x="4020879" y="2446198"/>
            <a:ext cx="777477" cy="406738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 descr="Obraz zawierający mapa&#10;&#10;Opis wygenerowany automatycznie">
            <a:extLst>
              <a:ext uri="{FF2B5EF4-FFF2-40B4-BE49-F238E27FC236}">
                <a16:creationId xmlns:a16="http://schemas.microsoft.com/office/drawing/2014/main" id="{F19E0AC8-F495-4358-9CCC-69A18FDB39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951" y="4109092"/>
            <a:ext cx="3864357" cy="271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767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mapa&#10;&#10;Opis wygenerowany automatycznie">
            <a:extLst>
              <a:ext uri="{FF2B5EF4-FFF2-40B4-BE49-F238E27FC236}">
                <a16:creationId xmlns:a16="http://schemas.microsoft.com/office/drawing/2014/main" id="{D33100CB-FFB2-4EAA-A5D9-B1B68ADB0D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6"/>
          <a:stretch/>
        </p:blipFill>
        <p:spPr>
          <a:xfrm>
            <a:off x="7594357" y="332656"/>
            <a:ext cx="4536504" cy="6361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3C6F159-B6A7-4E27-9116-F5B8211BFF34}"/>
              </a:ext>
            </a:extLst>
          </p:cNvPr>
          <p:cNvSpPr txBox="1"/>
          <p:nvPr/>
        </p:nvSpPr>
        <p:spPr>
          <a:xfrm>
            <a:off x="4583832" y="2615699"/>
            <a:ext cx="288032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l-PL" sz="2000" dirty="0"/>
              <a:t>przeprowadzenie szkoleń dla prowadzących działalność rolniczą w zakresie możliwości zastosowania </a:t>
            </a:r>
            <a:r>
              <a:rPr lang="pl-PL" sz="2000" dirty="0" err="1"/>
              <a:t>wodooszczędnych</a:t>
            </a:r>
            <a:r>
              <a:rPr lang="pl-PL" sz="2000" dirty="0"/>
              <a:t> technik nawadniania gruntów ornych oraz sposobów retencjonowania </a:t>
            </a:r>
            <a:br>
              <a:rPr lang="pl-PL" sz="2000" dirty="0"/>
            </a:br>
            <a:r>
              <a:rPr lang="pl-PL" sz="2000" dirty="0"/>
              <a:t>i  zagospodarowania wód opadowych w rolnictwie - Jednostka odpowiedzialna: ODR</a:t>
            </a:r>
          </a:p>
        </p:txBody>
      </p:sp>
      <p:sp>
        <p:nvSpPr>
          <p:cNvPr id="21" name="Tytuł 1">
            <a:extLst>
              <a:ext uri="{FF2B5EF4-FFF2-40B4-BE49-F238E27FC236}">
                <a16:creationId xmlns:a16="http://schemas.microsoft.com/office/drawing/2014/main" id="{2049EAF2-F116-4FF1-93F6-817613F9F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1448652"/>
            <a:ext cx="5600866" cy="562073"/>
          </a:xfrm>
        </p:spPr>
        <p:txBody>
          <a:bodyPr anchor="ctr"/>
          <a:lstStyle/>
          <a:p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ZESTAWY DZIAŁAŃ dla JCW podziemnych</a:t>
            </a:r>
            <a:b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Ograniczanie presji ilościowej </a:t>
            </a:r>
          </a:p>
        </p:txBody>
      </p:sp>
      <p:pic>
        <p:nvPicPr>
          <p:cNvPr id="5" name="Obraz 4" descr="Obraz zawierający mapa&#10;&#10;Opis wygenerowany automatycznie">
            <a:extLst>
              <a:ext uri="{FF2B5EF4-FFF2-40B4-BE49-F238E27FC236}">
                <a16:creationId xmlns:a16="http://schemas.microsoft.com/office/drawing/2014/main" id="{E5A8F918-9608-4CBF-8229-C8FAF046948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8" y="2708920"/>
            <a:ext cx="4614357" cy="32406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48215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2085903" y="194193"/>
            <a:ext cx="5400600" cy="872728"/>
          </a:xfrm>
        </p:spPr>
        <p:txBody>
          <a:bodyPr anchor="t" anchorCtr="0">
            <a:noAutofit/>
          </a:bodyPr>
          <a:lstStyle/>
          <a:p>
            <a:pPr algn="r"/>
            <a:r>
              <a:rPr lang="pl-PL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Czynniki wpływające na problemy ilościowe </a:t>
            </a:r>
          </a:p>
        </p:txBody>
      </p:sp>
      <p:sp>
        <p:nvSpPr>
          <p:cNvPr id="7" name="Tytuł 2">
            <a:extLst>
              <a:ext uri="{FF2B5EF4-FFF2-40B4-BE49-F238E27FC236}">
                <a16:creationId xmlns:a16="http://schemas.microsoft.com/office/drawing/2014/main" id="{90F54B7B-368D-4CE5-BD0F-1CF261698D24}"/>
              </a:ext>
            </a:extLst>
          </p:cNvPr>
          <p:cNvSpPr txBox="1">
            <a:spLocks/>
          </p:cNvSpPr>
          <p:nvPr/>
        </p:nvSpPr>
        <p:spPr>
          <a:xfrm>
            <a:off x="166526" y="1112133"/>
            <a:ext cx="4824536" cy="181110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Czynniki klimatyczne</a:t>
            </a:r>
          </a:p>
          <a:p>
            <a:pPr algn="l"/>
            <a:r>
              <a:rPr lang="pl-PL" sz="2000" b="1" dirty="0">
                <a:solidFill>
                  <a:srgbClr val="002060"/>
                </a:solidFill>
              </a:rPr>
              <a:t>wyższa temperatura powietrza,</a:t>
            </a:r>
          </a:p>
          <a:p>
            <a:pPr algn="l"/>
            <a:r>
              <a:rPr lang="pl-PL" sz="2000" b="1" dirty="0">
                <a:solidFill>
                  <a:srgbClr val="002060"/>
                </a:solidFill>
              </a:rPr>
              <a:t>wyższy wskaźnik </a:t>
            </a:r>
            <a:r>
              <a:rPr lang="pl-PL" sz="2000" b="1" dirty="0" err="1">
                <a:solidFill>
                  <a:srgbClr val="002060"/>
                </a:solidFill>
              </a:rPr>
              <a:t>ewapotranspiracji</a:t>
            </a:r>
            <a:r>
              <a:rPr lang="pl-PL" sz="2000" b="1" dirty="0">
                <a:solidFill>
                  <a:srgbClr val="002060"/>
                </a:solidFill>
              </a:rPr>
              <a:t>,</a:t>
            </a:r>
          </a:p>
          <a:p>
            <a:pPr algn="l"/>
            <a:r>
              <a:rPr lang="pl-PL" sz="2000" b="1" dirty="0">
                <a:solidFill>
                  <a:srgbClr val="002060"/>
                </a:solidFill>
              </a:rPr>
              <a:t>dłuższy sezon wegetacyjny,</a:t>
            </a:r>
          </a:p>
          <a:p>
            <a:pPr algn="l"/>
            <a:r>
              <a:rPr lang="pl-PL" sz="2000" b="1" dirty="0">
                <a:solidFill>
                  <a:srgbClr val="002060"/>
                </a:solidFill>
              </a:rPr>
              <a:t>nierównomierny rozkład opadów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pl-PL" sz="2000" b="1" dirty="0">
              <a:solidFill>
                <a:srgbClr val="002060"/>
              </a:solidFill>
            </a:endParaRPr>
          </a:p>
        </p:txBody>
      </p:sp>
      <p:pic>
        <p:nvPicPr>
          <p:cNvPr id="9" name="Obraz 8" descr="Obraz zawierający mapa&#10;&#10;Opis wygenerowany automatycznie">
            <a:extLst>
              <a:ext uri="{FF2B5EF4-FFF2-40B4-BE49-F238E27FC236}">
                <a16:creationId xmlns:a16="http://schemas.microsoft.com/office/drawing/2014/main" id="{50AD4930-15BD-4856-8DF2-FE069B0E7A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6" y="2617244"/>
            <a:ext cx="4805401" cy="3604051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436B3F75-1F5D-4216-B30E-D36A5DDE0823}"/>
              </a:ext>
            </a:extLst>
          </p:cNvPr>
          <p:cNvSpPr txBox="1"/>
          <p:nvPr/>
        </p:nvSpPr>
        <p:spPr>
          <a:xfrm>
            <a:off x="-32635" y="5869599"/>
            <a:ext cx="3973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dirty="0">
                <a:solidFill>
                  <a:schemeClr val="accent1">
                    <a:lumMod val="75000"/>
                  </a:schemeClr>
                </a:solidFill>
              </a:rPr>
              <a:t>01.06.2019-31.07.2019</a:t>
            </a:r>
          </a:p>
          <a:p>
            <a:r>
              <a:rPr lang="pl-PL" sz="1600" dirty="0">
                <a:solidFill>
                  <a:schemeClr val="accent1">
                    <a:lumMod val="75000"/>
                  </a:schemeClr>
                </a:solidFill>
              </a:rPr>
              <a:t>źródło: http://www.susza.iung.pulawy.pl/kbw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AA3A60E-F7EE-42D2-874D-58C4CB947646}"/>
              </a:ext>
            </a:extLst>
          </p:cNvPr>
          <p:cNvSpPr txBox="1"/>
          <p:nvPr/>
        </p:nvSpPr>
        <p:spPr>
          <a:xfrm>
            <a:off x="12712" y="6445739"/>
            <a:ext cx="43220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/>
              <a:t>Źródło: Nowak B., Sposoby gospodarowania wodą zwiększające jej dostępność do celów rolniczych </a:t>
            </a:r>
            <a:br>
              <a:rPr lang="pl-PL" sz="800" dirty="0"/>
            </a:br>
            <a:r>
              <a:rPr lang="pl-PL" sz="800" dirty="0"/>
              <a:t>a działania Wód Polskich w tym zakresie, PGW WP RZGW w Poznaniu, 2021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9E348D7-6A64-4D76-B81C-F5EE9004E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448" y="1384976"/>
            <a:ext cx="3528392" cy="501857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A486271C-A5BA-41BA-AD3D-583CB1F5B338}"/>
              </a:ext>
            </a:extLst>
          </p:cNvPr>
          <p:cNvSpPr txBox="1"/>
          <p:nvPr/>
        </p:nvSpPr>
        <p:spPr>
          <a:xfrm>
            <a:off x="4844107" y="6091351"/>
            <a:ext cx="35283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Źródło: Komunikat PSH 5a/2022 o bieżącej sytuacji hydrogeologicznej w okresie od 01.02.2022 r. do 30.04.2022 r., PSH, PIG-PIB, Warszawa, maj 2022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6FBB62BE-911F-4E7F-A6BD-8CB51A50DB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6550" y="63011"/>
            <a:ext cx="3585450" cy="4899224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A2B4A05-3551-4CB0-86D1-F1804551495A}"/>
              </a:ext>
            </a:extLst>
          </p:cNvPr>
          <p:cNvSpPr txBox="1"/>
          <p:nvPr/>
        </p:nvSpPr>
        <p:spPr>
          <a:xfrm>
            <a:off x="8622367" y="4723593"/>
            <a:ext cx="3585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dirty="0"/>
              <a:t>Źródło: Rys. 21 Prognoza zagrożeń wód podziemnych  - występowanie niżówki hydrogeologicznej w czerwcu 2022 r. wg scenariusza B. Prognoza sytuacji hydrogeologicznej w strefie zasilania i poboru wód podziemnych – okres od 01.06.2022 r. do 30.06.2022 r.,  PIG-PIB, Warszawa, maj 2022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2527AAC-00E0-42E9-AF2A-9E3003D3AB0A}"/>
              </a:ext>
            </a:extLst>
          </p:cNvPr>
          <p:cNvSpPr txBox="1"/>
          <p:nvPr/>
        </p:nvSpPr>
        <p:spPr>
          <a:xfrm>
            <a:off x="8650896" y="5363465"/>
            <a:ext cx="35283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l-PL" sz="1200" b="0" i="0" u="none" strike="noStrike" baseline="0" dirty="0">
                <a:solidFill>
                  <a:srgbClr val="FF0000"/>
                </a:solidFill>
                <a:latin typeface="ArialMT"/>
              </a:rPr>
              <a:t>Ostrzeżenie PSH 1/2022, z dnia 31.05.2022 r.:</a:t>
            </a:r>
          </a:p>
          <a:p>
            <a:pPr algn="l"/>
            <a:r>
              <a:rPr lang="pl-PL" sz="1200" dirty="0">
                <a:solidFill>
                  <a:srgbClr val="FF0000"/>
                </a:solidFill>
                <a:latin typeface="ArialMT"/>
              </a:rPr>
              <a:t>„(…) </a:t>
            </a:r>
            <a:r>
              <a:rPr lang="pl-PL" sz="1200" b="0" i="0" u="none" strike="noStrike" baseline="0" dirty="0">
                <a:solidFill>
                  <a:srgbClr val="FF0000"/>
                </a:solidFill>
                <a:latin typeface="ArialMT"/>
              </a:rPr>
              <a:t>Niskie stany zwierciadła wód podziemnych mogą lokalnie</a:t>
            </a:r>
            <a:r>
              <a:rPr lang="pl-PL" sz="1200" dirty="0">
                <a:solidFill>
                  <a:srgbClr val="FF0000"/>
                </a:solidFill>
                <a:latin typeface="ArialMT"/>
              </a:rPr>
              <a:t> </a:t>
            </a:r>
            <a:r>
              <a:rPr lang="pl-PL" sz="1200" b="0" i="0" u="none" strike="noStrike" baseline="0" dirty="0">
                <a:solidFill>
                  <a:srgbClr val="FF0000"/>
                </a:solidFill>
                <a:latin typeface="ArialMT"/>
              </a:rPr>
              <a:t>powodować występowanie niedoborów wody w indywidualnych płytkich ujęciach gospodarskich oraz w ujęciach komunalnych eksploatujących pierwszy poziom wodonośny. (…)”</a:t>
            </a:r>
            <a:endParaRPr lang="pl-PL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659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mapa&#10;&#10;Opis wygenerowany automatycznie">
            <a:extLst>
              <a:ext uri="{FF2B5EF4-FFF2-40B4-BE49-F238E27FC236}">
                <a16:creationId xmlns:a16="http://schemas.microsoft.com/office/drawing/2014/main" id="{BC5A0CE6-2A49-45B8-A110-2FFEE523A0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" t="1822" r="1819" b="2648"/>
          <a:stretch/>
        </p:blipFill>
        <p:spPr>
          <a:xfrm>
            <a:off x="5519936" y="484824"/>
            <a:ext cx="3672408" cy="388028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9249AFE-F6B0-4615-A570-DBE396548E4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124" t="11092" r="12626" b="10648"/>
          <a:stretch/>
        </p:blipFill>
        <p:spPr>
          <a:xfrm>
            <a:off x="9011325" y="1084147"/>
            <a:ext cx="2889591" cy="2530189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3D0F4CC6-C595-4734-AA7C-EF88879C43F4}"/>
              </a:ext>
            </a:extLst>
          </p:cNvPr>
          <p:cNvSpPr/>
          <p:nvPr/>
        </p:nvSpPr>
        <p:spPr>
          <a:xfrm>
            <a:off x="53957" y="1084147"/>
            <a:ext cx="33123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pl-P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Ramowa Dyrektywa Wodna nakłada obowiązek opracowania Planu gospodarowania wodami dla każdego obszaru dorzecza.</a:t>
            </a:r>
          </a:p>
          <a:p>
            <a:pPr marL="228600" indent="-228600">
              <a:buAutoNum type="arabicPeriod"/>
            </a:pPr>
            <a:r>
              <a:rPr lang="pl-P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gospodarowania wodami na obszarze dorzecza Odry (M.P. 2011, nr 40, poz. 451) – cykl planistyczny 2009-2015</a:t>
            </a:r>
          </a:p>
          <a:p>
            <a:pPr marL="228600" indent="-228600">
              <a:buAutoNum type="arabicPeriod"/>
            </a:pPr>
            <a:r>
              <a:rPr lang="pl-PL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Aktualizacja Planu gospodarowania wodami na obszarze dorzecza Odry (Dz. U. z 2016, poz. 1967) – </a:t>
            </a:r>
            <a:r>
              <a:rPr lang="pl-PL" sz="12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obecnie obowiązujący </a:t>
            </a:r>
            <a:r>
              <a:rPr lang="pl-PL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(cykl planistyczny 2015-2021)</a:t>
            </a:r>
          </a:p>
          <a:p>
            <a:pPr marL="228600" indent="-228600">
              <a:buAutoNum type="arabicPeriod"/>
            </a:pPr>
            <a:r>
              <a:rPr lang="pl-PL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aktualizacja Planu gospodarowania wodami na obszarze dorzecza Odry (cykl planistyczny 2021-2027) – 14.10.2021 r. zakończono konsultacje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CA7C230-9D7B-44F9-8E9F-6BAE450F8F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344" y="3575229"/>
            <a:ext cx="2999656" cy="3282771"/>
          </a:xfrm>
          <a:prstGeom prst="rect">
            <a:avLst/>
          </a:prstGeom>
        </p:spPr>
      </p:pic>
      <p:sp>
        <p:nvSpPr>
          <p:cNvPr id="3" name="Strzałka: w prawo 2">
            <a:extLst>
              <a:ext uri="{FF2B5EF4-FFF2-40B4-BE49-F238E27FC236}">
                <a16:creationId xmlns:a16="http://schemas.microsoft.com/office/drawing/2014/main" id="{73DC0D62-AD0F-41E8-BACA-582C6C1646FF}"/>
              </a:ext>
            </a:extLst>
          </p:cNvPr>
          <p:cNvSpPr/>
          <p:nvPr/>
        </p:nvSpPr>
        <p:spPr>
          <a:xfrm>
            <a:off x="6960096" y="2303522"/>
            <a:ext cx="309634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81F6CB3B-5CC2-45A4-9FE1-5E2FCB2C81C1}"/>
              </a:ext>
            </a:extLst>
          </p:cNvPr>
          <p:cNvSpPr/>
          <p:nvPr/>
        </p:nvSpPr>
        <p:spPr>
          <a:xfrm rot="5400000">
            <a:off x="9405331" y="3011214"/>
            <a:ext cx="1418500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941B589-697A-4BD8-AEA6-6537ABDD4EBE}"/>
              </a:ext>
            </a:extLst>
          </p:cNvPr>
          <p:cNvSpPr txBox="1"/>
          <p:nvPr/>
        </p:nvSpPr>
        <p:spPr>
          <a:xfrm>
            <a:off x="7470490" y="5646757"/>
            <a:ext cx="3679982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/>
              <a:t>Region wodny Warty:</a:t>
            </a:r>
          </a:p>
          <a:p>
            <a:pPr marL="342900" indent="-342900">
              <a:buFontTx/>
              <a:buChar char="-"/>
            </a:pPr>
            <a:r>
              <a:rPr lang="pl-PL" sz="1400" dirty="0"/>
              <a:t>37 200 km</a:t>
            </a:r>
            <a:r>
              <a:rPr lang="pl-PL" sz="1400" baseline="30000" dirty="0"/>
              <a:t>2</a:t>
            </a:r>
            <a:r>
              <a:rPr lang="pl-PL" sz="1400" dirty="0"/>
              <a:t>/ częściowo 7 województw</a:t>
            </a:r>
          </a:p>
          <a:p>
            <a:pPr marL="342900" indent="-342900">
              <a:buFontTx/>
              <a:buChar char="-"/>
            </a:pPr>
            <a:r>
              <a:rPr lang="pl-PL" sz="1400" dirty="0"/>
              <a:t>częściowo 7 województw,</a:t>
            </a:r>
          </a:p>
          <a:p>
            <a:pPr marL="342900" indent="-342900">
              <a:buFontTx/>
              <a:buChar char="-"/>
            </a:pPr>
            <a:r>
              <a:rPr lang="pl-PL" sz="1400" dirty="0"/>
              <a:t>5 Zarządów Zlewni/ 41 Nadzorów Wodnych</a:t>
            </a:r>
          </a:p>
          <a:p>
            <a:pPr marL="342900" indent="-342900">
              <a:buFontTx/>
              <a:buChar char="-"/>
            </a:pPr>
            <a:endParaRPr lang="pl-PL" sz="1400" dirty="0"/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8D81A8E7-246A-4FF5-8504-8658000A6060}"/>
              </a:ext>
            </a:extLst>
          </p:cNvPr>
          <p:cNvGrpSpPr/>
          <p:nvPr/>
        </p:nvGrpSpPr>
        <p:grpSpPr>
          <a:xfrm>
            <a:off x="263352" y="3019152"/>
            <a:ext cx="7128071" cy="4216008"/>
            <a:chOff x="-612576" y="1103388"/>
            <a:chExt cx="9756576" cy="5228060"/>
          </a:xfrm>
        </p:grpSpPr>
        <p:graphicFrame>
          <p:nvGraphicFramePr>
            <p:cNvPr id="13" name="Diagram 12">
              <a:extLst>
                <a:ext uri="{FF2B5EF4-FFF2-40B4-BE49-F238E27FC236}">
                  <a16:creationId xmlns:a16="http://schemas.microsoft.com/office/drawing/2014/main" id="{2A6BE07C-F20F-4D69-9960-1EB0D136852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326742457"/>
                </p:ext>
              </p:extLst>
            </p:nvPr>
          </p:nvGraphicFramePr>
          <p:xfrm>
            <a:off x="3059832" y="1103388"/>
            <a:ext cx="6084168" cy="47738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6" r:lo="rId7" r:qs="rId8" r:cs="rId9"/>
            </a:graphicData>
          </a:graphic>
        </p:graphicFrame>
        <p:graphicFrame>
          <p:nvGraphicFramePr>
            <p:cNvPr id="14" name="Diagram 13">
              <a:extLst>
                <a:ext uri="{FF2B5EF4-FFF2-40B4-BE49-F238E27FC236}">
                  <a16:creationId xmlns:a16="http://schemas.microsoft.com/office/drawing/2014/main" id="{46A019D5-EB4E-4D0C-A127-356DED0CA1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35961993"/>
                </p:ext>
              </p:extLst>
            </p:nvPr>
          </p:nvGraphicFramePr>
          <p:xfrm>
            <a:off x="-612576" y="1423990"/>
            <a:ext cx="5904656" cy="490745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1" r:lo="rId12" r:qs="rId13" r:cs="rId14"/>
            </a:graphicData>
          </a:graphic>
        </p:graphicFrame>
      </p:grpSp>
      <p:sp>
        <p:nvSpPr>
          <p:cNvPr id="15" name="Tytuł 5">
            <a:extLst>
              <a:ext uri="{FF2B5EF4-FFF2-40B4-BE49-F238E27FC236}">
                <a16:creationId xmlns:a16="http://schemas.microsoft.com/office/drawing/2014/main" id="{00F422EA-5DE0-4EED-826A-DC2DE8F30C0B}"/>
              </a:ext>
            </a:extLst>
          </p:cNvPr>
          <p:cNvSpPr txBox="1">
            <a:spLocks/>
          </p:cNvSpPr>
          <p:nvPr/>
        </p:nvSpPr>
        <p:spPr>
          <a:xfrm>
            <a:off x="3053412" y="33212"/>
            <a:ext cx="9001000" cy="599323"/>
          </a:xfrm>
          <a:prstGeom prst="rect">
            <a:avLst/>
          </a:prstGeom>
        </p:spPr>
        <p:txBody>
          <a:bodyPr>
            <a:noAutofit/>
          </a:bodyPr>
          <a:lstStyle>
            <a:lvl1pPr algn="r" defTabSz="1219170" rtl="0" eaLnBrk="1" latinLnBrk="0" hangingPunct="1">
              <a:spcBef>
                <a:spcPct val="0"/>
              </a:spcBef>
              <a:buNone/>
              <a:defRPr sz="3200" kern="1200">
                <a:solidFill>
                  <a:srgbClr val="0070C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l-PL" alt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Dokumenty planistyczne w gospodarowaniu wodami </a:t>
            </a:r>
            <a:br>
              <a:rPr lang="pl-PL" alt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altLang="pl-PL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art. 315 ustawy z dnia 20.07.2017 r. Prawo wodne (Dz.U. z 2021, poz. 2233, ze zm.</a:t>
            </a:r>
            <a:r>
              <a:rPr lang="pl-PL" altLang="pl-PL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pl-PL" sz="2000" dirty="0">
              <a:solidFill>
                <a:schemeClr val="tx2"/>
              </a:solidFill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09D662A-AC18-49F3-8DEA-678A673FDBBB}"/>
              </a:ext>
            </a:extLst>
          </p:cNvPr>
          <p:cNvSpPr txBox="1"/>
          <p:nvPr/>
        </p:nvSpPr>
        <p:spPr>
          <a:xfrm>
            <a:off x="3646837" y="1673441"/>
            <a:ext cx="17377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dirty="0"/>
              <a:t>Aktualizacja </a:t>
            </a:r>
            <a:br>
              <a:rPr lang="pl-PL" dirty="0"/>
            </a:br>
            <a:r>
              <a:rPr lang="pl-PL" dirty="0"/>
              <a:t>co 6 lat </a:t>
            </a:r>
          </a:p>
        </p:txBody>
      </p:sp>
      <p:sp>
        <p:nvSpPr>
          <p:cNvPr id="6" name="Strzałka: w lewo i w prawo 5">
            <a:extLst>
              <a:ext uri="{FF2B5EF4-FFF2-40B4-BE49-F238E27FC236}">
                <a16:creationId xmlns:a16="http://schemas.microsoft.com/office/drawing/2014/main" id="{7D739F3B-1093-42FD-8D70-C519D8C369EA}"/>
              </a:ext>
            </a:extLst>
          </p:cNvPr>
          <p:cNvSpPr/>
          <p:nvPr/>
        </p:nvSpPr>
        <p:spPr>
          <a:xfrm>
            <a:off x="3180676" y="1363086"/>
            <a:ext cx="2483276" cy="1477915"/>
          </a:xfrm>
          <a:prstGeom prst="left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6370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4151784" y="34181"/>
            <a:ext cx="5400600" cy="872728"/>
          </a:xfrm>
        </p:spPr>
        <p:txBody>
          <a:bodyPr anchor="t" anchorCtr="0">
            <a:noAutofit/>
          </a:bodyPr>
          <a:lstStyle/>
          <a:p>
            <a:pPr algn="r"/>
            <a:r>
              <a:rPr lang="pl-PL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Czynniki wpływające na problemy ilościowe</a:t>
            </a:r>
          </a:p>
        </p:txBody>
      </p:sp>
      <p:pic>
        <p:nvPicPr>
          <p:cNvPr id="4" name="Obraz 3" descr="Obraz zawierający mapa&#10;&#10;Opis wygenerowany automatycznie">
            <a:extLst>
              <a:ext uri="{FF2B5EF4-FFF2-40B4-BE49-F238E27FC236}">
                <a16:creationId xmlns:a16="http://schemas.microsoft.com/office/drawing/2014/main" id="{141D02A1-B4E9-4762-8BE7-46F36DEC0C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1658560"/>
            <a:ext cx="5894874" cy="415296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Obraz 10" descr="Obraz zawierający mapa&#10;&#10;Opis wygenerowany automatycznie">
            <a:extLst>
              <a:ext uri="{FF2B5EF4-FFF2-40B4-BE49-F238E27FC236}">
                <a16:creationId xmlns:a16="http://schemas.microsoft.com/office/drawing/2014/main" id="{F84A760F-087C-4045-B053-71E12185C4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929" y="1646074"/>
            <a:ext cx="5942637" cy="41866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C940057-525D-479D-8300-FB90D19AC255}"/>
              </a:ext>
            </a:extLst>
          </p:cNvPr>
          <p:cNvSpPr txBox="1"/>
          <p:nvPr/>
        </p:nvSpPr>
        <p:spPr>
          <a:xfrm>
            <a:off x="2159794" y="1056803"/>
            <a:ext cx="1813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III kw. 2018 r.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1AA45BC-8807-411D-B6E8-4780DF47613C}"/>
              </a:ext>
            </a:extLst>
          </p:cNvPr>
          <p:cNvSpPr txBox="1"/>
          <p:nvPr/>
        </p:nvSpPr>
        <p:spPr>
          <a:xfrm>
            <a:off x="7968208" y="1067551"/>
            <a:ext cx="18139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III kw. 2020 r.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B08BF36-CF42-4D73-9DC6-3862596DAC46}"/>
              </a:ext>
            </a:extLst>
          </p:cNvPr>
          <p:cNvSpPr txBox="1"/>
          <p:nvPr/>
        </p:nvSpPr>
        <p:spPr>
          <a:xfrm>
            <a:off x="695400" y="6381328"/>
            <a:ext cx="11089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Źródło: odchylenie od stanu miarodajnego z </a:t>
            </a:r>
            <a:r>
              <a:rPr lang="pl-PL" sz="1000" dirty="0" err="1"/>
              <a:t>wielolecia</a:t>
            </a:r>
            <a:r>
              <a:rPr lang="pl-PL" sz="1000" dirty="0"/>
              <a:t> sporządzono na podstawie danych i informacji zawartych w Kwartalnych Biuletynach Informacyjnych Wód Podziemnych Państwowej Służby Hydrogeologicznej z lat 2018-2022 (PIG-PIB).</a:t>
            </a:r>
          </a:p>
        </p:txBody>
      </p:sp>
    </p:spTree>
    <p:extLst>
      <p:ext uri="{BB962C8B-B14F-4D97-AF65-F5344CB8AC3E}">
        <p14:creationId xmlns:p14="http://schemas.microsoft.com/office/powerpoint/2010/main" val="1101055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1524000" y="108000"/>
            <a:ext cx="9144000" cy="872728"/>
          </a:xfrm>
        </p:spPr>
        <p:txBody>
          <a:bodyPr anchor="t" anchorCtr="0">
            <a:noAutofit/>
          </a:bodyPr>
          <a:lstStyle/>
          <a:p>
            <a:pPr algn="r"/>
            <a:r>
              <a:rPr lang="pl-PL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Czynniki wpływające na problemy ilościowe </a:t>
            </a:r>
          </a:p>
        </p:txBody>
      </p:sp>
      <p:sp>
        <p:nvSpPr>
          <p:cNvPr id="7" name="Tytuł 2">
            <a:extLst>
              <a:ext uri="{FF2B5EF4-FFF2-40B4-BE49-F238E27FC236}">
                <a16:creationId xmlns:a16="http://schemas.microsoft.com/office/drawing/2014/main" id="{90F54B7B-368D-4CE5-BD0F-1CF261698D24}"/>
              </a:ext>
            </a:extLst>
          </p:cNvPr>
          <p:cNvSpPr txBox="1">
            <a:spLocks/>
          </p:cNvSpPr>
          <p:nvPr/>
        </p:nvSpPr>
        <p:spPr>
          <a:xfrm>
            <a:off x="47328" y="980728"/>
            <a:ext cx="9794332" cy="566124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pl-PL" sz="2000" b="1" dirty="0">
              <a:solidFill>
                <a:srgbClr val="002060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gospodarka wodna</a:t>
            </a:r>
          </a:p>
          <a:p>
            <a:pPr algn="l"/>
            <a:r>
              <a:rPr lang="pl-PL" sz="2000" b="1" dirty="0">
                <a:solidFill>
                  <a:srgbClr val="002060"/>
                </a:solidFill>
              </a:rPr>
              <a:t>przyspieszanie odpływu wód z pól i łąk,</a:t>
            </a:r>
          </a:p>
          <a:p>
            <a:pPr algn="l"/>
            <a:r>
              <a:rPr lang="pl-PL" sz="2000" b="1" dirty="0">
                <a:solidFill>
                  <a:srgbClr val="002060"/>
                </a:solidFill>
              </a:rPr>
              <a:t>niski wskaźnik retencji na gruntach ornych i użytkach zielonych</a:t>
            </a:r>
          </a:p>
          <a:p>
            <a:pPr algn="l"/>
            <a:endParaRPr lang="pl-PL" sz="2000" b="1" dirty="0">
              <a:solidFill>
                <a:srgbClr val="002060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Nadmierna eksploatacja wód podziemnych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pl-PL" sz="2000" b="1" dirty="0">
              <a:solidFill>
                <a:srgbClr val="002060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l-PL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Intensywne zabiegi agrarne, prowadzące do przesuszenia gleby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pl-PL" sz="2000" b="1" dirty="0">
              <a:solidFill>
                <a:srgbClr val="002060"/>
              </a:solidFill>
            </a:endParaRPr>
          </a:p>
        </p:txBody>
      </p:sp>
      <p:pic>
        <p:nvPicPr>
          <p:cNvPr id="18" name="Obraz 17" descr="Obraz zawierający drzewo, zewnętrzne, trawa, niebo&#10;&#10;Opis wygenerowany automatycznie">
            <a:extLst>
              <a:ext uri="{FF2B5EF4-FFF2-40B4-BE49-F238E27FC236}">
                <a16:creationId xmlns:a16="http://schemas.microsoft.com/office/drawing/2014/main" id="{3E564413-156F-4CDE-971F-8AD44F955B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929" y="980728"/>
            <a:ext cx="3314895" cy="2205912"/>
          </a:xfrm>
          <a:prstGeom prst="rect">
            <a:avLst/>
          </a:prstGeom>
        </p:spPr>
      </p:pic>
      <p:pic>
        <p:nvPicPr>
          <p:cNvPr id="20" name="Obraz 19" descr="Obraz zawierający niebo, zewnętrzne, droga&#10;&#10;Opis wygenerowany automatycznie">
            <a:extLst>
              <a:ext uri="{FF2B5EF4-FFF2-40B4-BE49-F238E27FC236}">
                <a16:creationId xmlns:a16="http://schemas.microsoft.com/office/drawing/2014/main" id="{65FD7310-B08D-487E-96FD-5BD7AC23C7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4013696"/>
            <a:ext cx="2880001" cy="2160001"/>
          </a:xfrm>
          <a:prstGeom prst="rect">
            <a:avLst/>
          </a:prstGeom>
        </p:spPr>
      </p:pic>
      <p:sp>
        <p:nvSpPr>
          <p:cNvPr id="2" name="Owal 1">
            <a:extLst>
              <a:ext uri="{FF2B5EF4-FFF2-40B4-BE49-F238E27FC236}">
                <a16:creationId xmlns:a16="http://schemas.microsoft.com/office/drawing/2014/main" id="{8BB21735-C800-4C96-BF5E-E1F4E65C6184}"/>
              </a:ext>
            </a:extLst>
          </p:cNvPr>
          <p:cNvSpPr/>
          <p:nvPr/>
        </p:nvSpPr>
        <p:spPr>
          <a:xfrm>
            <a:off x="44358" y="2276872"/>
            <a:ext cx="5648534" cy="8640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AA3A60E-F7EE-42D2-874D-58C4CB947646}"/>
              </a:ext>
            </a:extLst>
          </p:cNvPr>
          <p:cNvSpPr txBox="1"/>
          <p:nvPr/>
        </p:nvSpPr>
        <p:spPr>
          <a:xfrm>
            <a:off x="165387" y="6626889"/>
            <a:ext cx="92416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Źródło: Nowak B., Sposoby gospodarowania wodą zwiększające jej dostępność do celów rolniczych a działania Wód Polskich w tym zakresie, PGW WP RZGW w Poznaniu, 2021</a:t>
            </a:r>
          </a:p>
        </p:txBody>
      </p:sp>
    </p:spTree>
    <p:extLst>
      <p:ext uri="{BB962C8B-B14F-4D97-AF65-F5344CB8AC3E}">
        <p14:creationId xmlns:p14="http://schemas.microsoft.com/office/powerpoint/2010/main" val="22653056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/>
          <p:cNvSpPr>
            <a:spLocks noGrp="1"/>
          </p:cNvSpPr>
          <p:nvPr>
            <p:ph type="ctrTitle"/>
          </p:nvPr>
        </p:nvSpPr>
        <p:spPr>
          <a:xfrm>
            <a:off x="3048000" y="0"/>
            <a:ext cx="9144000" cy="872728"/>
          </a:xfrm>
        </p:spPr>
        <p:txBody>
          <a:bodyPr anchor="t" anchorCtr="0">
            <a:noAutofit/>
          </a:bodyPr>
          <a:lstStyle/>
          <a:p>
            <a:pPr algn="r"/>
            <a:r>
              <a:rPr lang="pl-PL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przeciwdziałania skutkom suszy – zał. 4</a:t>
            </a:r>
            <a:br>
              <a:rPr lang="pl-PL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1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Rozporządzenie Ministra Infrastruktury z dnia 15.07.2021 r. </a:t>
            </a:r>
            <a:br>
              <a:rPr lang="pl-PL" sz="1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1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sprawie przyjęcia Planu przeciwdziałania skutkom suszy (Dz.U. z 2021 r., poz. 1615)</a:t>
            </a:r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1D97379-A896-4DC2-A711-C01A404539D3}"/>
              </a:ext>
            </a:extLst>
          </p:cNvPr>
          <p:cNvSpPr txBox="1">
            <a:spLocks/>
          </p:cNvSpPr>
          <p:nvPr/>
        </p:nvSpPr>
        <p:spPr>
          <a:xfrm>
            <a:off x="3263516" y="1009244"/>
            <a:ext cx="6216860" cy="584875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171450" indent="-171450" defTabSz="914354"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Przywracanie naturalnej retencji </a:t>
            </a:r>
            <a:b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(prowadzenie prac utrzymaniowych cieków zgodnie z katalogiem dobrych praktyk, dopuszczenie do migracji koryta tam gdzie zasadne odtwarzanie mokradeł)</a:t>
            </a:r>
          </a:p>
          <a:p>
            <a:pPr marL="171450" indent="-171450" defTabSz="914354"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Zwiększenie ilości i czasu retencji wód na gruntach rolnych</a:t>
            </a:r>
          </a:p>
          <a:p>
            <a:pPr defTabSz="914354">
              <a:spcBef>
                <a:spcPts val="1000"/>
              </a:spcBef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(przywracanie funkcji nawadniających urządzeniom wodnym, odtwarzanie oczek wodnych), </a:t>
            </a:r>
          </a:p>
          <a:p>
            <a:pPr marL="171450" indent="-171450" defTabSz="914354"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Realizacja działań inwestycyjnych w zakresie kształtowania zasobów wodnych przez zwiększanie retencji (retencja korytowa, zbiorniki wodne – obiekty hydrotechniczne tam gdzie nie ma innych działań korzystniejszych środowiskowo),</a:t>
            </a:r>
          </a:p>
          <a:p>
            <a:pPr marL="171450" indent="-171450" defTabSz="914354"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pl-PL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Podpiętrzenie</a:t>
            </a: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wód jezior w celu przeciwdziałania skutkom suszy (przy zachowaniu braku negatywnego wpływu na stan ekologiczny wód)</a:t>
            </a:r>
          </a:p>
          <a:p>
            <a:pPr marL="171450" indent="-171450" defTabSz="914354"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Opracowanie zbioru dobrych praktyk służących racjonalizacji zużycia wody w rolnictwie</a:t>
            </a:r>
            <a:b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oraz edukacja i kreowanie świadomości rolników w zakresie zwiększania retencji na gruntach rolnych – działanie nr 22 o wysokim priorytecie (jednostka odpowiedzialna minister właściwy ds. rolnictwa, ds. rozwoju wsi + jednostki podległe)</a:t>
            </a:r>
            <a:br>
              <a:rPr lang="pl-P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pl-P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Obraz 3" descr="Obraz zawierający tekst&#10;&#10;Opis wygenerowany automatycznie">
            <a:extLst>
              <a:ext uri="{FF2B5EF4-FFF2-40B4-BE49-F238E27FC236}">
                <a16:creationId xmlns:a16="http://schemas.microsoft.com/office/drawing/2014/main" id="{8B7C9DC5-B121-4324-A604-9687A7D916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08" y="1196752"/>
            <a:ext cx="2819048" cy="156190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8D40C5AA-C652-4BDD-BF50-8526E5CF1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57" t="15350" r="40698" b="4303"/>
          <a:stretch/>
        </p:blipFill>
        <p:spPr>
          <a:xfrm>
            <a:off x="344067" y="3016152"/>
            <a:ext cx="2592288" cy="3690761"/>
          </a:xfrm>
          <a:prstGeom prst="rect">
            <a:avLst/>
          </a:prstGeom>
        </p:spPr>
      </p:pic>
      <p:pic>
        <p:nvPicPr>
          <p:cNvPr id="7" name="Obraz 6" descr="Obraz zawierający trawa, zewnętrzne, drewniane, zielony&#10;&#10;Opis wygenerowany automatycznie">
            <a:extLst>
              <a:ext uri="{FF2B5EF4-FFF2-40B4-BE49-F238E27FC236}">
                <a16:creationId xmlns:a16="http://schemas.microsoft.com/office/drawing/2014/main" id="{B6AE274F-749B-4CFD-BA1D-ED52C6AA26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236" y="989190"/>
            <a:ext cx="2242984" cy="168661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2699439-6E3A-4D7A-B42B-A99C623579DE}"/>
              </a:ext>
            </a:extLst>
          </p:cNvPr>
          <p:cNvSpPr txBox="1"/>
          <p:nvPr/>
        </p:nvSpPr>
        <p:spPr>
          <a:xfrm>
            <a:off x="165387" y="6626889"/>
            <a:ext cx="92416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Źródło: Nowak B., Sposoby gospodarowania wodą zwiększające jej dostępność do celów rolniczych a działania Wód Polskich w tym zakresie, PGW WP RZGW w Poznaniu, 2021</a:t>
            </a:r>
          </a:p>
        </p:txBody>
      </p:sp>
      <p:pic>
        <p:nvPicPr>
          <p:cNvPr id="9" name="Obraz 8" descr="Obraz zawierający zewnętrzne, trawa, woda, most&#10;&#10;Opis wygenerowany automatycznie">
            <a:extLst>
              <a:ext uri="{FF2B5EF4-FFF2-40B4-BE49-F238E27FC236}">
                <a16:creationId xmlns:a16="http://schemas.microsoft.com/office/drawing/2014/main" id="{74DEA269-2E8C-4AFC-8C4D-1C9EC3ACD0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570" y="2819054"/>
            <a:ext cx="2539825" cy="1904869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83ECF520-E7AD-4CCC-90D8-998895CB4DB6}"/>
              </a:ext>
            </a:extLst>
          </p:cNvPr>
          <p:cNvSpPr txBox="1"/>
          <p:nvPr/>
        </p:nvSpPr>
        <p:spPr>
          <a:xfrm>
            <a:off x="10488488" y="2913303"/>
            <a:ext cx="129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rz. </a:t>
            </a:r>
            <a:r>
              <a:rPr lang="pl-PL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Rgilewka</a:t>
            </a:r>
            <a:endParaRPr lang="pl-PL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Obraz 10" descr="Obraz zawierający trawa, zewnętrzne, pole, budynek&#10;&#10;Opis wygenerowany automatycznie">
            <a:extLst>
              <a:ext uri="{FF2B5EF4-FFF2-40B4-BE49-F238E27FC236}">
                <a16:creationId xmlns:a16="http://schemas.microsoft.com/office/drawing/2014/main" id="{90D0C67C-C580-408E-89AF-387FEB0F87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572" y="4845016"/>
            <a:ext cx="2539824" cy="190426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9B23DE6-1810-427D-8AF8-B3B3F0D79B11}"/>
              </a:ext>
            </a:extLst>
          </p:cNvPr>
          <p:cNvSpPr txBox="1"/>
          <p:nvPr/>
        </p:nvSpPr>
        <p:spPr>
          <a:xfrm>
            <a:off x="10344472" y="6257557"/>
            <a:ext cx="1274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rz. Wiercica</a:t>
            </a:r>
          </a:p>
        </p:txBody>
      </p:sp>
    </p:spTree>
    <p:extLst>
      <p:ext uri="{BB962C8B-B14F-4D97-AF65-F5344CB8AC3E}">
        <p14:creationId xmlns:p14="http://schemas.microsoft.com/office/powerpoint/2010/main" val="2219742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1D97379-A896-4DC2-A711-C01A404539D3}"/>
              </a:ext>
            </a:extLst>
          </p:cNvPr>
          <p:cNvSpPr txBox="1">
            <a:spLocks/>
          </p:cNvSpPr>
          <p:nvPr/>
        </p:nvSpPr>
        <p:spPr>
          <a:xfrm>
            <a:off x="1524001" y="1124745"/>
            <a:ext cx="9143999" cy="551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indent="-171450" defTabSz="914354"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pl-PL" b="1" dirty="0">
                <a:solidFill>
                  <a:srgbClr val="002060"/>
                </a:solidFill>
              </a:rPr>
              <a:t>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Zmiana stosowanych technik agrarnych:</a:t>
            </a:r>
          </a:p>
          <a:p>
            <a:pPr marL="285750" indent="-285750" defTabSz="914354"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rgbClr val="002060"/>
                </a:solidFill>
              </a:rPr>
              <a:t>Zmiana kierunku orki</a:t>
            </a:r>
          </a:p>
          <a:p>
            <a:pPr marL="285750" indent="-285750" defTabSz="914354"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rgbClr val="002060"/>
                </a:solidFill>
              </a:rPr>
              <a:t>Zwiększanie udziału próchnicy w glebie</a:t>
            </a:r>
          </a:p>
          <a:p>
            <a:pPr marL="285750" indent="-285750" defTabSz="914354"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rgbClr val="002060"/>
                </a:solidFill>
              </a:rPr>
              <a:t>Przywracanie </a:t>
            </a:r>
            <a:r>
              <a:rPr lang="pl-PL" dirty="0" err="1">
                <a:solidFill>
                  <a:srgbClr val="002060"/>
                </a:solidFill>
              </a:rPr>
              <a:t>zadrzewień</a:t>
            </a:r>
            <a:r>
              <a:rPr lang="pl-PL" dirty="0">
                <a:solidFill>
                  <a:srgbClr val="002060"/>
                </a:solidFill>
              </a:rPr>
              <a:t> śródpolnych i przydrożnych</a:t>
            </a:r>
          </a:p>
        </p:txBody>
      </p:sp>
      <p:pic>
        <p:nvPicPr>
          <p:cNvPr id="4" name="Obraz 3" descr="Obraz zawierający trawa, zewnętrzne, przyroda, piasek&#10;&#10;Opis wygenerowany automatycznie">
            <a:extLst>
              <a:ext uri="{FF2B5EF4-FFF2-40B4-BE49-F238E27FC236}">
                <a16:creationId xmlns:a16="http://schemas.microsoft.com/office/drawing/2014/main" id="{7638F13D-0304-4C7C-A78F-01C6F4E202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-23" b="25000"/>
          <a:stretch/>
        </p:blipFill>
        <p:spPr>
          <a:xfrm>
            <a:off x="335360" y="4221088"/>
            <a:ext cx="3367643" cy="1894300"/>
          </a:xfrm>
          <a:prstGeom prst="rect">
            <a:avLst/>
          </a:prstGeom>
        </p:spPr>
      </p:pic>
      <p:pic>
        <p:nvPicPr>
          <p:cNvPr id="13" name="Obraz 12" descr="Obraz zawierający niebo, zewnętrzne, trawa, siano&#10;&#10;Opis wygenerowany automatycznie">
            <a:extLst>
              <a:ext uri="{FF2B5EF4-FFF2-40B4-BE49-F238E27FC236}">
                <a16:creationId xmlns:a16="http://schemas.microsoft.com/office/drawing/2014/main" id="{F3597675-2B9B-431D-A3CD-299770E0CF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999" y="729894"/>
            <a:ext cx="3405142" cy="1915392"/>
          </a:xfrm>
          <a:prstGeom prst="rect">
            <a:avLst/>
          </a:prstGeom>
        </p:spPr>
      </p:pic>
      <p:sp>
        <p:nvSpPr>
          <p:cNvPr id="10" name="Tytuł 2">
            <a:extLst>
              <a:ext uri="{FF2B5EF4-FFF2-40B4-BE49-F238E27FC236}">
                <a16:creationId xmlns:a16="http://schemas.microsoft.com/office/drawing/2014/main" id="{5EBDBD6B-3CF2-4033-9721-DA3CFB342D79}"/>
              </a:ext>
            </a:extLst>
          </p:cNvPr>
          <p:cNvSpPr txBox="1">
            <a:spLocks/>
          </p:cNvSpPr>
          <p:nvPr/>
        </p:nvSpPr>
        <p:spPr>
          <a:xfrm>
            <a:off x="7392144" y="108000"/>
            <a:ext cx="4032448" cy="5126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Działania lokalne/regionalne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E1AC4C1-D9C3-4FFF-A7D1-19F0A0CA43C0}"/>
              </a:ext>
            </a:extLst>
          </p:cNvPr>
          <p:cNvSpPr txBox="1"/>
          <p:nvPr/>
        </p:nvSpPr>
        <p:spPr>
          <a:xfrm>
            <a:off x="165387" y="6626889"/>
            <a:ext cx="92416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Źródło: Nowak B., Sposoby gospodarowania wodą zwiększające jej dostępność do celów rolniczych a działania Wód Polskich w tym zakresie, PGW WP RZGW w Poznaniu, 2021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E91FFD9-8173-40BB-BFA9-F32CD04C42A1}"/>
              </a:ext>
            </a:extLst>
          </p:cNvPr>
          <p:cNvSpPr txBox="1"/>
          <p:nvPr/>
        </p:nvSpPr>
        <p:spPr>
          <a:xfrm>
            <a:off x="5441739" y="3862430"/>
            <a:ext cx="6094520" cy="2067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354"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Zmiana systemu nawadniania upraw:</a:t>
            </a:r>
          </a:p>
          <a:p>
            <a:pPr marL="285750" indent="-285750" defTabSz="914354"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rgbClr val="002060"/>
                </a:solidFill>
              </a:rPr>
              <a:t>Ograniczanie poboru wód podziemnych do </a:t>
            </a:r>
            <a:r>
              <a:rPr lang="pl-PL" dirty="0" err="1">
                <a:solidFill>
                  <a:srgbClr val="002060"/>
                </a:solidFill>
              </a:rPr>
              <a:t>nawodnień</a:t>
            </a:r>
            <a:r>
              <a:rPr lang="pl-PL" dirty="0">
                <a:solidFill>
                  <a:srgbClr val="002060"/>
                </a:solidFill>
              </a:rPr>
              <a:t> rolniczych i zwiększanie udziału wód powierzchniowych </a:t>
            </a:r>
            <a:br>
              <a:rPr lang="pl-PL" dirty="0">
                <a:solidFill>
                  <a:srgbClr val="002060"/>
                </a:solidFill>
              </a:rPr>
            </a:br>
            <a:r>
              <a:rPr lang="pl-PL" dirty="0">
                <a:solidFill>
                  <a:srgbClr val="002060"/>
                </a:solidFill>
              </a:rPr>
              <a:t>w systemie </a:t>
            </a:r>
            <a:r>
              <a:rPr lang="pl-PL" dirty="0" err="1">
                <a:solidFill>
                  <a:srgbClr val="002060"/>
                </a:solidFill>
              </a:rPr>
              <a:t>nawodnień</a:t>
            </a:r>
            <a:endParaRPr lang="pl-PL" dirty="0">
              <a:solidFill>
                <a:srgbClr val="002060"/>
              </a:solidFill>
            </a:endParaRP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FD493E15-EE32-41A2-8151-9A4121E92741}"/>
              </a:ext>
            </a:extLst>
          </p:cNvPr>
          <p:cNvSpPr/>
          <p:nvPr/>
        </p:nvSpPr>
        <p:spPr>
          <a:xfrm>
            <a:off x="4511823" y="3624226"/>
            <a:ext cx="7024435" cy="24986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12288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1D97379-A896-4DC2-A711-C01A404539D3}"/>
              </a:ext>
            </a:extLst>
          </p:cNvPr>
          <p:cNvSpPr txBox="1">
            <a:spLocks/>
          </p:cNvSpPr>
          <p:nvPr/>
        </p:nvSpPr>
        <p:spPr>
          <a:xfrm>
            <a:off x="1524001" y="1124745"/>
            <a:ext cx="9143999" cy="55101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71450" indent="-171450" defTabSz="914354"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pl-PL" dirty="0">
                <a:solidFill>
                  <a:srgbClr val="002060"/>
                </a:solidFill>
              </a:rPr>
              <a:t> </a:t>
            </a:r>
            <a:r>
              <a:rPr lang="pl-PL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Opracowanie zbioru dobrych praktyk służących racjonalizacji zużycia wody w rolnictwie oraz edukacja i kreowanie świadomości rolników w zakresie zwiększania retencji na gruntach rolnych:</a:t>
            </a:r>
          </a:p>
          <a:p>
            <a:pPr marL="285750" indent="-285750" defTabSz="914354"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rgbClr val="002060"/>
                </a:solidFill>
              </a:rPr>
              <a:t>Upowszechnianie upraw mniej wrażliwych na suszę</a:t>
            </a:r>
          </a:p>
          <a:p>
            <a:pPr marL="285750" indent="-285750" defTabSz="914354">
              <a:spcBef>
                <a:spcPts val="1000"/>
              </a:spcBef>
              <a:buFont typeface="Wingdings" panose="05000000000000000000" pitchFamily="2" charset="2"/>
              <a:buChar char="ü"/>
              <a:defRPr/>
            </a:pPr>
            <a:r>
              <a:rPr lang="pl-PL" dirty="0">
                <a:solidFill>
                  <a:srgbClr val="002060"/>
                </a:solidFill>
              </a:rPr>
              <a:t>Ograniczanie ekspansji gruntów rolnych w dolinach rzek i terenach zalewowych</a:t>
            </a:r>
          </a:p>
        </p:txBody>
      </p:sp>
      <p:pic>
        <p:nvPicPr>
          <p:cNvPr id="4" name="Obraz 3" descr="Obraz zawierający zewnętrzne, otoczone, cień&#10;&#10;Opis wygenerowany automatycznie">
            <a:extLst>
              <a:ext uri="{FF2B5EF4-FFF2-40B4-BE49-F238E27FC236}">
                <a16:creationId xmlns:a16="http://schemas.microsoft.com/office/drawing/2014/main" id="{A5B8FB9F-D3A5-4AB4-B651-F9293D6705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933686"/>
            <a:ext cx="3115347" cy="2044446"/>
          </a:xfrm>
          <a:prstGeom prst="rect">
            <a:avLst/>
          </a:prstGeom>
        </p:spPr>
      </p:pic>
      <p:sp>
        <p:nvSpPr>
          <p:cNvPr id="9" name="Tytuł 2">
            <a:extLst>
              <a:ext uri="{FF2B5EF4-FFF2-40B4-BE49-F238E27FC236}">
                <a16:creationId xmlns:a16="http://schemas.microsoft.com/office/drawing/2014/main" id="{688510D1-37BC-4570-A2D0-53AEA2F6FD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2144" y="108000"/>
            <a:ext cx="4032448" cy="512688"/>
          </a:xfrm>
        </p:spPr>
        <p:txBody>
          <a:bodyPr anchor="t" anchorCtr="0">
            <a:noAutofit/>
          </a:bodyPr>
          <a:lstStyle/>
          <a:p>
            <a:pPr algn="r"/>
            <a:r>
              <a:rPr lang="pl-PL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Działania lokalne/regionalne/krajowe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C9476B5-A106-4586-9028-11C95F4A9523}"/>
              </a:ext>
            </a:extLst>
          </p:cNvPr>
          <p:cNvSpPr txBox="1"/>
          <p:nvPr/>
        </p:nvSpPr>
        <p:spPr>
          <a:xfrm>
            <a:off x="165387" y="6626889"/>
            <a:ext cx="92416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Źródło: Nowak B., Sposoby gospodarowania wodą zwiększające jej dostępność do celów rolniczych a działania Wód Polskich w tym zakresie, PGW WP RZGW w Poznaniu, 2021</a:t>
            </a:r>
          </a:p>
        </p:txBody>
      </p:sp>
    </p:spTree>
    <p:extLst>
      <p:ext uri="{BB962C8B-B14F-4D97-AF65-F5344CB8AC3E}">
        <p14:creationId xmlns:p14="http://schemas.microsoft.com/office/powerpoint/2010/main" val="1989051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1688F4-36F8-42D3-941E-EF405AC9E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pl-PL" altLang="pl-PL" sz="2800" b="1" dirty="0">
                <a:solidFill>
                  <a:schemeClr val="tx2"/>
                </a:solidFill>
                <a:latin typeface="Arial" charset="0"/>
                <a:ea typeface="+mn-ea"/>
                <a:cs typeface="+mn-cs"/>
              </a:rPr>
              <a:t>Konieczność uwzględniania celów środowiskowych określonych w PGW</a:t>
            </a:r>
            <a:endParaRPr lang="pl-PL" sz="2800" b="1" dirty="0">
              <a:solidFill>
                <a:schemeClr val="tx2"/>
              </a:solidFill>
              <a:latin typeface="Arial" charset="0"/>
              <a:ea typeface="+mn-ea"/>
              <a:cs typeface="+mn-cs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5FC8AC4-CCCA-4D84-9164-1F85908788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28" y="1196752"/>
            <a:ext cx="2194750" cy="2194750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F7A94CD-E5FD-465D-A95A-FA404F67A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6220728"/>
              </p:ext>
            </p:extLst>
          </p:nvPr>
        </p:nvGraphicFramePr>
        <p:xfrm>
          <a:off x="4996761" y="1799829"/>
          <a:ext cx="5293100" cy="4432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_s2057">
            <a:extLst>
              <a:ext uri="{FF2B5EF4-FFF2-40B4-BE49-F238E27FC236}">
                <a16:creationId xmlns:a16="http://schemas.microsoft.com/office/drawing/2014/main" id="{F1674DF1-55AD-4220-8B30-2DB96A3A9285}"/>
              </a:ext>
            </a:extLst>
          </p:cNvPr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2355562" y="1328767"/>
            <a:ext cx="2167186" cy="929361"/>
          </a:xfrm>
          <a:prstGeom prst="roundRect">
            <a:avLst>
              <a:gd name="adj" fmla="val 16667"/>
            </a:avLst>
          </a:prstGeom>
          <a:solidFill>
            <a:srgbClr val="264796"/>
          </a:solidFill>
          <a:ln>
            <a:noFill/>
            <a:headEnd/>
            <a:tailEnd/>
          </a:ln>
          <a:effectLst/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indent="0" algn="ctr" eaLnBrk="1" hangingPunct="1">
              <a:buNone/>
              <a:defRPr/>
            </a:pPr>
            <a:r>
              <a:rPr lang="pl-PL" altLang="pl-PL" sz="1200" b="1" dirty="0">
                <a:solidFill>
                  <a:schemeClr val="accent4"/>
                </a:solidFill>
              </a:rPr>
              <a:t>Art. 425 </a:t>
            </a:r>
            <a:r>
              <a:rPr lang="pl-PL" altLang="pl-PL" sz="1200" b="1" dirty="0">
                <a:solidFill>
                  <a:schemeClr val="bg1"/>
                </a:solidFill>
              </a:rPr>
              <a:t>ustawy Prawo wodne – Oceny wodnoprawne/ </a:t>
            </a:r>
          </a:p>
          <a:p>
            <a:pPr marL="0" indent="0" algn="ctr" eaLnBrk="1" hangingPunct="1">
              <a:buNone/>
              <a:defRPr/>
            </a:pPr>
            <a:r>
              <a:rPr lang="pl-PL" altLang="pl-PL" sz="1200" b="1" dirty="0">
                <a:solidFill>
                  <a:schemeClr val="bg1"/>
                </a:solidFill>
              </a:rPr>
              <a:t>art. 64 ust. 1 pkt 4, art. 70 ust. 1 pkt 4, art. 77 ust. 1 pkt 4 ustawy </a:t>
            </a:r>
            <a:r>
              <a:rPr lang="pl-PL" altLang="pl-PL" sz="1200" b="1" dirty="0" err="1">
                <a:solidFill>
                  <a:schemeClr val="bg1"/>
                </a:solidFill>
              </a:rPr>
              <a:t>ooś</a:t>
            </a:r>
            <a:r>
              <a:rPr lang="pl-PL" altLang="pl-PL" sz="1200" b="1" dirty="0">
                <a:solidFill>
                  <a:schemeClr val="bg1"/>
                </a:solidFill>
              </a:rPr>
              <a:t>  procedura OOŚ</a:t>
            </a:r>
          </a:p>
        </p:txBody>
      </p:sp>
      <p:sp>
        <p:nvSpPr>
          <p:cNvPr id="9" name="_s2057">
            <a:extLst>
              <a:ext uri="{FF2B5EF4-FFF2-40B4-BE49-F238E27FC236}">
                <a16:creationId xmlns:a16="http://schemas.microsoft.com/office/drawing/2014/main" id="{604CBD64-F149-4082-B3E4-108B7EC20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987" y="1196752"/>
            <a:ext cx="2167185" cy="1447768"/>
          </a:xfrm>
          <a:prstGeom prst="roundRect">
            <a:avLst>
              <a:gd name="adj" fmla="val 16667"/>
            </a:avLst>
          </a:prstGeom>
          <a:solidFill>
            <a:srgbClr val="264796"/>
          </a:solidFill>
          <a:ln>
            <a:noFill/>
            <a:headEnd/>
            <a:tailEnd/>
          </a:ln>
          <a:effectLst/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accent4"/>
                </a:solidFill>
              </a:rPr>
              <a:t>Art. 423 ust. 5 </a:t>
            </a:r>
            <a:r>
              <a:rPr lang="pl-PL" altLang="pl-PL" sz="1200" b="1" dirty="0">
                <a:solidFill>
                  <a:schemeClr val="bg1"/>
                </a:solidFill>
              </a:rPr>
              <a:t>ustawy Prawo wodne – Zgłoszenie wodnoprawne – organ wnosi sprzeciw jeżeli korzystanie z wód, wykonywanie czynności, robót, urządzeń wodnych zagraża celom środowiskowym </a:t>
            </a:r>
          </a:p>
        </p:txBody>
      </p:sp>
      <p:sp>
        <p:nvSpPr>
          <p:cNvPr id="10" name="_s2057">
            <a:extLst>
              <a:ext uri="{FF2B5EF4-FFF2-40B4-BE49-F238E27FC236}">
                <a16:creationId xmlns:a16="http://schemas.microsoft.com/office/drawing/2014/main" id="{46378EFF-9C25-4EE3-90B7-30E040895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08066" y="2726028"/>
            <a:ext cx="1983934" cy="3439275"/>
          </a:xfrm>
          <a:prstGeom prst="roundRect">
            <a:avLst>
              <a:gd name="adj" fmla="val 16667"/>
            </a:avLst>
          </a:prstGeom>
          <a:solidFill>
            <a:srgbClr val="264796"/>
          </a:solidFill>
          <a:ln>
            <a:noFill/>
            <a:headEnd/>
            <a:tailEnd/>
          </a:ln>
          <a:effectLst/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accent4"/>
                </a:solidFill>
              </a:rPr>
              <a:t>art. 325 </a:t>
            </a:r>
            <a:r>
              <a:rPr lang="pl-PL" altLang="pl-PL" sz="1200" b="1" dirty="0">
                <a:solidFill>
                  <a:schemeClr val="bg1"/>
                </a:solidFill>
              </a:rPr>
              <a:t>ustawy Prawo wodne - dodatkowy przegląd pozwoleń wodnoprawnych na pobór wód lub wprowadzanie ścieków do wód lub do ziemi jeżeli stwierdzono zagrożenie ryzyka nieosiągnięcia celów środowiskowych (wyniki monitoringu lub </a:t>
            </a:r>
            <a:r>
              <a:rPr lang="pl-PL" altLang="pl-PL" sz="1200" b="1" dirty="0" err="1">
                <a:solidFill>
                  <a:schemeClr val="bg1"/>
                </a:solidFill>
              </a:rPr>
              <a:t>aPGW</a:t>
            </a:r>
            <a:r>
              <a:rPr lang="pl-PL" altLang="pl-PL" sz="1200" b="1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1" name="_s2057">
            <a:extLst>
              <a:ext uri="{FF2B5EF4-FFF2-40B4-BE49-F238E27FC236}">
                <a16:creationId xmlns:a16="http://schemas.microsoft.com/office/drawing/2014/main" id="{C8E7FCBF-8A36-4374-A2F5-29D856B7F1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172" y="3428915"/>
            <a:ext cx="2160240" cy="3401616"/>
          </a:xfrm>
          <a:prstGeom prst="roundRect">
            <a:avLst>
              <a:gd name="adj" fmla="val 16667"/>
            </a:avLst>
          </a:prstGeom>
          <a:solidFill>
            <a:srgbClr val="264796"/>
          </a:solidFill>
          <a:ln>
            <a:noFill/>
            <a:headEnd/>
            <a:tailEnd/>
          </a:ln>
          <a:effectLst/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</a:rPr>
              <a:t>Wg  </a:t>
            </a:r>
            <a:r>
              <a:rPr lang="pl-PL" altLang="pl-PL" sz="1200" b="1" dirty="0">
                <a:solidFill>
                  <a:schemeClr val="accent4"/>
                </a:solidFill>
              </a:rPr>
              <a:t>art. 396 ust. 1 pkt 1 </a:t>
            </a:r>
            <a:r>
              <a:rPr lang="pl-PL" altLang="pl-PL" sz="1200" b="1" dirty="0">
                <a:solidFill>
                  <a:schemeClr val="bg1"/>
                </a:solidFill>
              </a:rPr>
              <a:t>ustawy Prawo wodne – wydawane pozwolenia wodnoprawne nie mogą naruszać ustaleń Planu </a:t>
            </a:r>
          </a:p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</a:rPr>
              <a:t> </a:t>
            </a:r>
            <a:r>
              <a:rPr lang="pl-PL" altLang="pl-PL" sz="1200" b="1" dirty="0">
                <a:solidFill>
                  <a:schemeClr val="accent4"/>
                </a:solidFill>
              </a:rPr>
              <a:t>art. 409 ust. 1 pkt 6 a/</a:t>
            </a:r>
          </a:p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</a:rPr>
              <a:t>ustawy Prawo wodne </a:t>
            </a:r>
          </a:p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</a:rPr>
              <a:t>ustalenia Planu  uwzględnia się w części opisowej operatu</a:t>
            </a:r>
          </a:p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accent4"/>
                </a:solidFill>
              </a:rPr>
              <a:t>art. 409 ust. 1 pkt 7</a:t>
            </a:r>
            <a:endParaRPr lang="pl-PL" altLang="pl-PL" sz="1200" b="1" dirty="0">
              <a:solidFill>
                <a:schemeClr val="bg1"/>
              </a:solidFill>
            </a:endParaRPr>
          </a:p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bg1"/>
                </a:solidFill>
              </a:rPr>
              <a:t>Określa się wpływ gospodarki wodnej zakładu na wody powierzchniowe oraz podziemne w szczególności na stan tych wód i realizację celów środowiskowych</a:t>
            </a:r>
          </a:p>
        </p:txBody>
      </p:sp>
      <p:grpSp>
        <p:nvGrpSpPr>
          <p:cNvPr id="18" name="Grupa 17">
            <a:extLst>
              <a:ext uri="{FF2B5EF4-FFF2-40B4-BE49-F238E27FC236}">
                <a16:creationId xmlns:a16="http://schemas.microsoft.com/office/drawing/2014/main" id="{8BF86997-597E-4419-A75C-2271AE2654FD}"/>
              </a:ext>
            </a:extLst>
          </p:cNvPr>
          <p:cNvGrpSpPr/>
          <p:nvPr/>
        </p:nvGrpSpPr>
        <p:grpSpPr>
          <a:xfrm>
            <a:off x="4066889" y="2918705"/>
            <a:ext cx="2770609" cy="2770609"/>
            <a:chOff x="2050287" y="1201596"/>
            <a:chExt cx="2770609" cy="2770609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4" name="Owal 33">
              <a:extLst>
                <a:ext uri="{FF2B5EF4-FFF2-40B4-BE49-F238E27FC236}">
                  <a16:creationId xmlns:a16="http://schemas.microsoft.com/office/drawing/2014/main" id="{A2A3B4D9-F050-4149-AF7B-E83297D8367F}"/>
                </a:ext>
              </a:extLst>
            </p:cNvPr>
            <p:cNvSpPr/>
            <p:nvPr/>
          </p:nvSpPr>
          <p:spPr>
            <a:xfrm>
              <a:off x="2050287" y="1201596"/>
              <a:ext cx="2770609" cy="2770609"/>
            </a:xfrm>
            <a:prstGeom prst="ellipse">
              <a:avLst/>
            </a:prstGeom>
            <a:solidFill>
              <a:srgbClr val="264796"/>
            </a:soli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5" name="Owal 4">
              <a:extLst>
                <a:ext uri="{FF2B5EF4-FFF2-40B4-BE49-F238E27FC236}">
                  <a16:creationId xmlns:a16="http://schemas.microsoft.com/office/drawing/2014/main" id="{08210608-F78F-43BA-A449-4B21C8F5A52E}"/>
                </a:ext>
              </a:extLst>
            </p:cNvPr>
            <p:cNvSpPr txBox="1"/>
            <p:nvPr/>
          </p:nvSpPr>
          <p:spPr>
            <a:xfrm>
              <a:off x="2494131" y="1575438"/>
              <a:ext cx="1959117" cy="195911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altLang="pl-PL" sz="1800" b="1" u="none" kern="1200" dirty="0">
                  <a:solidFill>
                    <a:schemeClr val="bg1"/>
                  </a:solidFill>
                  <a:effectLst/>
                  <a:latin typeface="+mn-lt"/>
                </a:rPr>
                <a:t>Zgody wodnoprawne / OOŚ</a:t>
              </a:r>
              <a:endParaRPr lang="pl-PL" sz="1800" kern="1200" dirty="0">
                <a:solidFill>
                  <a:schemeClr val="bg1"/>
                </a:solidFill>
                <a:effectLst/>
                <a:latin typeface="+mn-lt"/>
              </a:endParaRPr>
            </a:p>
          </p:txBody>
        </p:sp>
      </p:grpSp>
      <p:grpSp>
        <p:nvGrpSpPr>
          <p:cNvPr id="19" name="Grupa 18">
            <a:extLst>
              <a:ext uri="{FF2B5EF4-FFF2-40B4-BE49-F238E27FC236}">
                <a16:creationId xmlns:a16="http://schemas.microsoft.com/office/drawing/2014/main" id="{B22E005A-E97C-43E2-ABE0-A5C86D9F7350}"/>
              </a:ext>
            </a:extLst>
          </p:cNvPr>
          <p:cNvGrpSpPr/>
          <p:nvPr/>
        </p:nvGrpSpPr>
        <p:grpSpPr>
          <a:xfrm>
            <a:off x="3108851" y="2633529"/>
            <a:ext cx="1682879" cy="1585032"/>
            <a:chOff x="1474608" y="394755"/>
            <a:chExt cx="1693743" cy="169374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2" name="Owal 31">
              <a:extLst>
                <a:ext uri="{FF2B5EF4-FFF2-40B4-BE49-F238E27FC236}">
                  <a16:creationId xmlns:a16="http://schemas.microsoft.com/office/drawing/2014/main" id="{556E1895-E59A-49B2-88D2-E7476827D99D}"/>
                </a:ext>
              </a:extLst>
            </p:cNvPr>
            <p:cNvSpPr/>
            <p:nvPr/>
          </p:nvSpPr>
          <p:spPr>
            <a:xfrm>
              <a:off x="1474608" y="394755"/>
              <a:ext cx="1693743" cy="1693743"/>
            </a:xfrm>
            <a:prstGeom prst="ellipse">
              <a:avLst/>
            </a:prstGeom>
            <a:gradFill rotWithShape="0">
              <a:gsLst>
                <a:gs pos="0">
                  <a:srgbClr val="BCE3F9">
                    <a:alpha val="49804"/>
                  </a:srgbClr>
                </a:gs>
                <a:gs pos="50000">
                  <a:schemeClr val="accent1">
                    <a:alpha val="50000"/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alpha val="50000"/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3" name="Owal 6">
              <a:extLst>
                <a:ext uri="{FF2B5EF4-FFF2-40B4-BE49-F238E27FC236}">
                  <a16:creationId xmlns:a16="http://schemas.microsoft.com/office/drawing/2014/main" id="{DA90FEAD-862E-4B62-8FD7-6F90593247B7}"/>
                </a:ext>
              </a:extLst>
            </p:cNvPr>
            <p:cNvSpPr txBox="1"/>
            <p:nvPr/>
          </p:nvSpPr>
          <p:spPr>
            <a:xfrm>
              <a:off x="1722651" y="642798"/>
              <a:ext cx="1197657" cy="119765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b="1" kern="1200" dirty="0">
                  <a:effectLst/>
                  <a:latin typeface="+mn-lt"/>
                </a:rPr>
                <a:t>Wydawanie </a:t>
              </a:r>
              <a:r>
                <a:rPr lang="pl-PL" sz="1400" b="1" kern="1200" dirty="0" err="1">
                  <a:effectLst/>
                  <a:latin typeface="+mn-lt"/>
                </a:rPr>
                <a:t>pwp</a:t>
              </a:r>
              <a:endParaRPr lang="pl-PL" sz="1400" b="1" kern="1200" dirty="0">
                <a:effectLst/>
                <a:latin typeface="+mn-lt"/>
              </a:endParaRPr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A5A2F01B-4027-4386-9879-51869F1A0005}"/>
              </a:ext>
            </a:extLst>
          </p:cNvPr>
          <p:cNvGrpSpPr/>
          <p:nvPr/>
        </p:nvGrpSpPr>
        <p:grpSpPr>
          <a:xfrm>
            <a:off x="4569844" y="1949911"/>
            <a:ext cx="1682879" cy="1585032"/>
            <a:chOff x="2418221" y="0"/>
            <a:chExt cx="1693743" cy="169374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0" name="Owal 29">
              <a:extLst>
                <a:ext uri="{FF2B5EF4-FFF2-40B4-BE49-F238E27FC236}">
                  <a16:creationId xmlns:a16="http://schemas.microsoft.com/office/drawing/2014/main" id="{98FD8721-AABF-482C-8EA4-2A5BD788DB0B}"/>
                </a:ext>
              </a:extLst>
            </p:cNvPr>
            <p:cNvSpPr/>
            <p:nvPr/>
          </p:nvSpPr>
          <p:spPr>
            <a:xfrm>
              <a:off x="2418221" y="0"/>
              <a:ext cx="1693743" cy="1693743"/>
            </a:xfrm>
            <a:prstGeom prst="ellipse">
              <a:avLst/>
            </a:prstGeom>
            <a:gradFill rotWithShape="0">
              <a:gsLst>
                <a:gs pos="0">
                  <a:srgbClr val="BCE3F9">
                    <a:alpha val="49804"/>
                  </a:srgbClr>
                </a:gs>
                <a:gs pos="50000">
                  <a:schemeClr val="accent1">
                    <a:alpha val="50000"/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alpha val="50000"/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31" name="Owal 8">
              <a:extLst>
                <a:ext uri="{FF2B5EF4-FFF2-40B4-BE49-F238E27FC236}">
                  <a16:creationId xmlns:a16="http://schemas.microsoft.com/office/drawing/2014/main" id="{B34E17C7-5536-4908-BA37-9822B7392A2A}"/>
                </a:ext>
              </a:extLst>
            </p:cNvPr>
            <p:cNvSpPr txBox="1"/>
            <p:nvPr/>
          </p:nvSpPr>
          <p:spPr>
            <a:xfrm>
              <a:off x="2666264" y="248043"/>
              <a:ext cx="1197657" cy="119765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b="1" kern="1200" dirty="0">
                  <a:effectLst/>
                  <a:latin typeface="+mn-lt"/>
                </a:rPr>
                <a:t>Zgłoszenia</a:t>
              </a:r>
            </a:p>
          </p:txBody>
        </p:sp>
      </p:grpSp>
      <p:grpSp>
        <p:nvGrpSpPr>
          <p:cNvPr id="21" name="Grupa 20">
            <a:extLst>
              <a:ext uri="{FF2B5EF4-FFF2-40B4-BE49-F238E27FC236}">
                <a16:creationId xmlns:a16="http://schemas.microsoft.com/office/drawing/2014/main" id="{96E25704-06A2-41C9-B3FF-D6D537074C4B}"/>
              </a:ext>
            </a:extLst>
          </p:cNvPr>
          <p:cNvGrpSpPr/>
          <p:nvPr/>
        </p:nvGrpSpPr>
        <p:grpSpPr>
          <a:xfrm>
            <a:off x="3093630" y="4040474"/>
            <a:ext cx="1682879" cy="1585032"/>
            <a:chOff x="1186567" y="2601871"/>
            <a:chExt cx="1693743" cy="169374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8" name="Owal 27">
              <a:extLst>
                <a:ext uri="{FF2B5EF4-FFF2-40B4-BE49-F238E27FC236}">
                  <a16:creationId xmlns:a16="http://schemas.microsoft.com/office/drawing/2014/main" id="{E4E2AADB-A938-4C07-871E-08A96BE895E9}"/>
                </a:ext>
              </a:extLst>
            </p:cNvPr>
            <p:cNvSpPr/>
            <p:nvPr/>
          </p:nvSpPr>
          <p:spPr>
            <a:xfrm>
              <a:off x="1186567" y="2601871"/>
              <a:ext cx="1693743" cy="1693743"/>
            </a:xfrm>
            <a:prstGeom prst="ellipse">
              <a:avLst/>
            </a:prstGeom>
            <a:gradFill rotWithShape="0">
              <a:gsLst>
                <a:gs pos="0">
                  <a:srgbClr val="BCE3F9">
                    <a:alpha val="49804"/>
                  </a:srgbClr>
                </a:gs>
                <a:gs pos="50000">
                  <a:schemeClr val="accent1">
                    <a:alpha val="50000"/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alpha val="50000"/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9" name="Owal 10">
              <a:extLst>
                <a:ext uri="{FF2B5EF4-FFF2-40B4-BE49-F238E27FC236}">
                  <a16:creationId xmlns:a16="http://schemas.microsoft.com/office/drawing/2014/main" id="{D219DE90-B049-4108-93A3-A32F6E8776BA}"/>
                </a:ext>
              </a:extLst>
            </p:cNvPr>
            <p:cNvSpPr txBox="1"/>
            <p:nvPr/>
          </p:nvSpPr>
          <p:spPr>
            <a:xfrm>
              <a:off x="1434610" y="2849914"/>
              <a:ext cx="1197657" cy="119765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altLang="pl-PL" sz="1400" b="1" u="none" kern="1200" dirty="0">
                  <a:effectLst/>
                  <a:latin typeface="+mn-lt"/>
                </a:rPr>
                <a:t>Ocena wodnoprawna</a:t>
              </a:r>
              <a:endParaRPr lang="pl-PL" sz="1400" kern="1200" dirty="0">
                <a:effectLst/>
                <a:latin typeface="+mn-lt"/>
              </a:endParaRPr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E843571D-D481-4E52-81E5-D46FA6EFF8CD}"/>
              </a:ext>
            </a:extLst>
          </p:cNvPr>
          <p:cNvGrpSpPr/>
          <p:nvPr/>
        </p:nvGrpSpPr>
        <p:grpSpPr>
          <a:xfrm>
            <a:off x="4510733" y="4798190"/>
            <a:ext cx="1682879" cy="1585032"/>
            <a:chOff x="791188" y="1377726"/>
            <a:chExt cx="1693743" cy="1693743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59DD4511-C11E-472A-8952-4E0FE4FD03DD}"/>
                </a:ext>
              </a:extLst>
            </p:cNvPr>
            <p:cNvSpPr/>
            <p:nvPr/>
          </p:nvSpPr>
          <p:spPr>
            <a:xfrm>
              <a:off x="791188" y="1377726"/>
              <a:ext cx="1693743" cy="1693743"/>
            </a:xfrm>
            <a:prstGeom prst="ellipse">
              <a:avLst/>
            </a:prstGeom>
            <a:gradFill rotWithShape="0">
              <a:gsLst>
                <a:gs pos="0">
                  <a:srgbClr val="BCE3F9">
                    <a:alpha val="49804"/>
                  </a:srgbClr>
                </a:gs>
                <a:gs pos="50000">
                  <a:schemeClr val="accent1">
                    <a:alpha val="50000"/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alpha val="50000"/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25" name="Owal 14">
              <a:extLst>
                <a:ext uri="{FF2B5EF4-FFF2-40B4-BE49-F238E27FC236}">
                  <a16:creationId xmlns:a16="http://schemas.microsoft.com/office/drawing/2014/main" id="{5438A2DC-C442-4C92-9F91-20BA8B8120CB}"/>
                </a:ext>
              </a:extLst>
            </p:cNvPr>
            <p:cNvSpPr txBox="1"/>
            <p:nvPr/>
          </p:nvSpPr>
          <p:spPr>
            <a:xfrm>
              <a:off x="1039231" y="1625769"/>
              <a:ext cx="1197657" cy="119765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1400" kern="1200" dirty="0">
                  <a:effectLst/>
                  <a:latin typeface="+mn-lt"/>
                </a:rPr>
                <a:t>OOŚ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320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258146" y="-6978"/>
            <a:ext cx="9413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00" dirty="0">
                <a:solidFill>
                  <a:schemeClr val="bg1"/>
                </a:solidFill>
              </a:rPr>
              <a:t>Prezentację przygotował Kamil Pajewski</a:t>
            </a:r>
          </a:p>
        </p:txBody>
      </p:sp>
    </p:spTree>
    <p:extLst>
      <p:ext uri="{BB962C8B-B14F-4D97-AF65-F5344CB8AC3E}">
        <p14:creationId xmlns:p14="http://schemas.microsoft.com/office/powerpoint/2010/main" val="3312501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7">
            <a:extLst>
              <a:ext uri="{FF2B5EF4-FFF2-40B4-BE49-F238E27FC236}">
                <a16:creationId xmlns:a16="http://schemas.microsoft.com/office/drawing/2014/main" id="{600C27C7-939E-4B63-8995-FAF678D829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066" y="-27508"/>
            <a:ext cx="3587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EE096AE4-492D-427A-ACAB-0ED888849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4953" y="214757"/>
            <a:ext cx="7886700" cy="599323"/>
          </a:xfrm>
        </p:spPr>
        <p:txBody>
          <a:bodyPr/>
          <a:lstStyle/>
          <a:p>
            <a:r>
              <a:rPr lang="pl-PL" altLang="pl-PL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Charakterystyka obszaru dorzecza - JCW</a:t>
            </a:r>
            <a:endParaRPr lang="pl-PL" sz="2800" dirty="0"/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046645C0-89BD-4C0C-A967-28DA31944837}"/>
              </a:ext>
            </a:extLst>
          </p:cNvPr>
          <p:cNvSpPr txBox="1">
            <a:spLocks/>
          </p:cNvSpPr>
          <p:nvPr/>
        </p:nvSpPr>
        <p:spPr>
          <a:xfrm>
            <a:off x="3795167" y="1271120"/>
            <a:ext cx="3995738" cy="1657350"/>
          </a:xfrm>
          <a:prstGeom prst="rect">
            <a:avLst/>
          </a:prstGeom>
        </p:spPr>
        <p:txBody>
          <a:bodyPr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4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3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1200" b="1" dirty="0"/>
              <a:t>JEDNOLITA CZĘŚĆ WÓD POWIERZCHNIOWYCH: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1200" b="1" dirty="0"/>
              <a:t>oddzielny i znaczący element wód powierzchniowych, tj.: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</a:pPr>
            <a:r>
              <a:rPr lang="pl-PL" altLang="pl-PL" sz="1200" b="1" dirty="0"/>
              <a:t> jezioro lub inny naturalny zbiornik wodny,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</a:pPr>
            <a:r>
              <a:rPr lang="pl-PL" altLang="pl-PL" sz="1200" b="1" dirty="0"/>
              <a:t>sztuczny zbiornik wodny,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</a:pPr>
            <a:r>
              <a:rPr lang="pl-PL" altLang="pl-PL" sz="1200" b="1" dirty="0"/>
              <a:t> struga, strumień, potok, rzeka, kanał lub ich części,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</a:pPr>
            <a:r>
              <a:rPr lang="pl-PL" altLang="pl-PL" sz="1200" b="1" dirty="0"/>
              <a:t> morskie wody wewnętrzne, wody przejściowe 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l-PL" altLang="pl-PL" sz="1200" b="1" dirty="0"/>
              <a:t>  lub wody przybrzeżne</a:t>
            </a: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D35D0FF9-C848-4CD5-B2D0-7AC9D9180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1167" y="1155048"/>
            <a:ext cx="3708400" cy="1800225"/>
          </a:xfrm>
          <a:prstGeom prst="rect">
            <a:avLst/>
          </a:prstGeom>
          <a:noFill/>
          <a:ln w="38100" algn="ctr">
            <a:solidFill>
              <a:srgbClr val="000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6" name="Text Box 18">
            <a:extLst>
              <a:ext uri="{FF2B5EF4-FFF2-40B4-BE49-F238E27FC236}">
                <a16:creationId xmlns:a16="http://schemas.microsoft.com/office/drawing/2014/main" id="{F72D4C3C-825A-49E3-9387-B2454CD156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456" y="1271120"/>
            <a:ext cx="2014480" cy="23083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16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Dorzecze Odry:</a:t>
            </a:r>
          </a:p>
          <a:p>
            <a:pPr>
              <a:defRPr/>
            </a:pPr>
            <a:r>
              <a:rPr lang="pl-PL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rzeki: 1272</a:t>
            </a:r>
          </a:p>
          <a:p>
            <a:pPr>
              <a:defRPr/>
            </a:pPr>
            <a:r>
              <a:rPr lang="pl-PL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jeziora: 427</a:t>
            </a:r>
          </a:p>
          <a:p>
            <a:pPr>
              <a:defRPr/>
            </a:pPr>
            <a:r>
              <a:rPr lang="pl-PL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zbiorniki: 19</a:t>
            </a:r>
          </a:p>
          <a:p>
            <a:pPr eaLnBrk="1" hangingPunct="1">
              <a:defRPr/>
            </a:pPr>
            <a:endParaRPr lang="pl-PL" sz="1600" b="1" u="sng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  <a:p>
            <a:pPr eaLnBrk="1" hangingPunct="1">
              <a:defRPr/>
            </a:pPr>
            <a:r>
              <a:rPr lang="pl-PL" sz="16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Region wodny Warty:</a:t>
            </a:r>
          </a:p>
          <a:p>
            <a:pPr eaLnBrk="1" hangingPunct="1">
              <a:defRPr/>
            </a:pPr>
            <a:r>
              <a:rPr lang="pl-PL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rzeki: 279</a:t>
            </a:r>
          </a:p>
          <a:p>
            <a:pPr eaLnBrk="1" hangingPunct="1">
              <a:defRPr/>
            </a:pPr>
            <a:r>
              <a:rPr lang="pl-PL" sz="1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rPr>
              <a:t>jeziora: 124</a:t>
            </a:r>
          </a:p>
          <a:p>
            <a:pPr eaLnBrk="1" hangingPunct="1">
              <a:defRPr/>
            </a:pPr>
            <a:r>
              <a:rPr lang="pl-PL" sz="16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zbiorniki: 2</a:t>
            </a:r>
            <a:endParaRPr lang="pl-PL" sz="1600" b="1" dirty="0">
              <a:effectLst>
                <a:outerShdw blurRad="38100" dist="38100" dir="2700000" algn="tl">
                  <a:srgbClr val="C0C0C0"/>
                </a:outerShdw>
              </a:effectLst>
              <a:latin typeface="+mn-lt"/>
            </a:endParaRPr>
          </a:p>
        </p:txBody>
      </p:sp>
      <p:grpSp>
        <p:nvGrpSpPr>
          <p:cNvPr id="7" name="Group 15">
            <a:extLst>
              <a:ext uri="{FF2B5EF4-FFF2-40B4-BE49-F238E27FC236}">
                <a16:creationId xmlns:a16="http://schemas.microsoft.com/office/drawing/2014/main" id="{7F793B40-A0EB-4AAA-AA88-6D4E91C40736}"/>
              </a:ext>
            </a:extLst>
          </p:cNvPr>
          <p:cNvGrpSpPr>
            <a:grpSpLocks/>
          </p:cNvGrpSpPr>
          <p:nvPr/>
        </p:nvGrpSpPr>
        <p:grpSpPr bwMode="auto">
          <a:xfrm>
            <a:off x="7821695" y="4786064"/>
            <a:ext cx="3671888" cy="1676400"/>
            <a:chOff x="0" y="482"/>
            <a:chExt cx="2654" cy="1134"/>
          </a:xfrm>
        </p:grpSpPr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083CADFF-3057-412B-97A9-8A1657289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82"/>
              <a:ext cx="2653" cy="1134"/>
            </a:xfrm>
            <a:prstGeom prst="rect">
              <a:avLst/>
            </a:prstGeom>
            <a:solidFill>
              <a:schemeClr val="bg1"/>
            </a:solidFill>
            <a:ln w="38100" algn="ctr">
              <a:solidFill>
                <a:srgbClr val="00008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  <a:defRPr/>
              </a:pPr>
              <a:endParaRPr lang="pl-PL" altLang="pl-PL" sz="1800">
                <a:latin typeface="+mn-lt"/>
              </a:endParaRPr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829E2C0C-C1BE-4812-9305-3C8FC5FDD7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82"/>
              <a:ext cx="2654" cy="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20000"/>
                </a:spcBef>
                <a:buFontTx/>
                <a:buNone/>
                <a:defRPr/>
              </a:pPr>
              <a:r>
                <a:rPr lang="pl-PL" altLang="pl-PL" sz="1600" b="1" dirty="0">
                  <a:latin typeface="+mn-lt"/>
                </a:rPr>
                <a:t>JEDNOLITA CZĘŚĆ WÓD PODZIEMNYCH</a:t>
              </a:r>
              <a:r>
                <a:rPr lang="pl-PL" altLang="pl-PL" sz="1200" b="1" dirty="0">
                  <a:latin typeface="+mn-lt"/>
                </a:rPr>
                <a:t>: </a:t>
              </a:r>
            </a:p>
            <a:p>
              <a:pPr eaLnBrk="1" hangingPunct="1">
                <a:lnSpc>
                  <a:spcPct val="100000"/>
                </a:lnSpc>
                <a:spcBef>
                  <a:spcPct val="20000"/>
                </a:spcBef>
                <a:buFontTx/>
                <a:buNone/>
                <a:defRPr/>
              </a:pPr>
              <a:r>
                <a:rPr lang="pl-PL" altLang="pl-PL" sz="1200" b="1" dirty="0">
                  <a:latin typeface="+mn-lt"/>
                </a:rPr>
                <a:t>określona objętość wód podziemnych występująca </a:t>
              </a:r>
              <a:br>
                <a:rPr lang="pl-PL" altLang="pl-PL" sz="1200" b="1" dirty="0">
                  <a:latin typeface="+mn-lt"/>
                </a:rPr>
              </a:br>
              <a:r>
                <a:rPr lang="pl-PL" altLang="pl-PL" sz="1200" b="1" dirty="0">
                  <a:latin typeface="+mn-lt"/>
                </a:rPr>
                <a:t>w obrębie warstwy wodonośnej lub zespołu warstw wodonośnych</a:t>
              </a:r>
            </a:p>
            <a:p>
              <a:pPr algn="r" eaLnBrk="1" hangingPunct="1">
                <a:lnSpc>
                  <a:spcPct val="100000"/>
                </a:lnSpc>
                <a:spcBef>
                  <a:spcPct val="20000"/>
                </a:spcBef>
                <a:buFontTx/>
                <a:buNone/>
                <a:defRPr/>
              </a:pPr>
              <a:r>
                <a:rPr lang="pl-PL" altLang="pl-PL" sz="1200" b="1" dirty="0">
                  <a:latin typeface="+mn-lt"/>
                </a:rPr>
                <a:t>Obszary dorzeczy: 172 </a:t>
              </a:r>
              <a:r>
                <a:rPr lang="pl-PL" altLang="pl-PL" sz="1200" b="1" dirty="0" err="1">
                  <a:latin typeface="+mn-lt"/>
                </a:rPr>
                <a:t>JCWPd</a:t>
              </a:r>
              <a:r>
                <a:rPr lang="pl-PL" altLang="pl-PL" sz="1200" b="1" dirty="0">
                  <a:latin typeface="+mn-lt"/>
                </a:rPr>
                <a:t> </a:t>
              </a:r>
            </a:p>
            <a:p>
              <a:pPr algn="r" eaLnBrk="1" hangingPunct="1">
                <a:lnSpc>
                  <a:spcPct val="100000"/>
                </a:lnSpc>
                <a:spcBef>
                  <a:spcPct val="20000"/>
                </a:spcBef>
                <a:buFontTx/>
                <a:buNone/>
                <a:defRPr/>
              </a:pPr>
              <a:r>
                <a:rPr lang="pl-PL" altLang="pl-PL" sz="1200" b="1" dirty="0">
                  <a:latin typeface="+mn-lt"/>
                </a:rPr>
                <a:t>Obszar dorzecza Odry: 66 </a:t>
              </a:r>
              <a:r>
                <a:rPr lang="pl-PL" altLang="pl-PL" sz="1200" b="1" dirty="0" err="1">
                  <a:latin typeface="+mn-lt"/>
                </a:rPr>
                <a:t>JCWPd</a:t>
              </a:r>
              <a:endParaRPr lang="pl-PL" altLang="pl-PL" sz="1200" b="1" dirty="0">
                <a:latin typeface="+mn-lt"/>
              </a:endParaRPr>
            </a:p>
            <a:p>
              <a:pPr algn="r" eaLnBrk="1" hangingPunct="1">
                <a:lnSpc>
                  <a:spcPct val="100000"/>
                </a:lnSpc>
                <a:spcBef>
                  <a:spcPct val="20000"/>
                </a:spcBef>
                <a:buFontTx/>
                <a:buNone/>
                <a:defRPr/>
              </a:pPr>
              <a:r>
                <a:rPr lang="pl-PL" altLang="pl-PL" sz="1200" b="1" dirty="0">
                  <a:latin typeface="+mn-lt"/>
                </a:rPr>
                <a:t>REGION WODNY WARTY: 16 JCWPD</a:t>
              </a:r>
            </a:p>
            <a:p>
              <a:pPr eaLnBrk="1" hangingPunct="1">
                <a:spcBef>
                  <a:spcPct val="20000"/>
                </a:spcBef>
                <a:buFontTx/>
                <a:buNone/>
                <a:defRPr/>
              </a:pPr>
              <a:endParaRPr lang="pl-PL" altLang="pl-PL" sz="1200" b="1" dirty="0">
                <a:solidFill>
                  <a:srgbClr val="000099"/>
                </a:solidFill>
                <a:latin typeface="+mn-lt"/>
              </a:endParaRPr>
            </a:p>
          </p:txBody>
        </p:sp>
      </p:grpSp>
      <p:pic>
        <p:nvPicPr>
          <p:cNvPr id="10" name="Obraz 9">
            <a:extLst>
              <a:ext uri="{FF2B5EF4-FFF2-40B4-BE49-F238E27FC236}">
                <a16:creationId xmlns:a16="http://schemas.microsoft.com/office/drawing/2014/main" id="{D966A1BC-258D-408D-8E8B-73CAEA26A5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499" y="2487758"/>
            <a:ext cx="3995737" cy="5641088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pic>
        <p:nvPicPr>
          <p:cNvPr id="12" name="Obraz 11" descr="Obraz zawierający mapa&#10;&#10;Opis wygenerowany automatycznie">
            <a:extLst>
              <a:ext uri="{FF2B5EF4-FFF2-40B4-BE49-F238E27FC236}">
                <a16:creationId xmlns:a16="http://schemas.microsoft.com/office/drawing/2014/main" id="{22CE0AA1-1678-4A3E-9389-F724103A16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905" y="925372"/>
            <a:ext cx="3751176" cy="3397752"/>
          </a:xfrm>
          <a:prstGeom prst="rect">
            <a:avLst/>
          </a:prstGeom>
          <a:effectLst>
            <a:outerShdw blurRad="50800" dist="50800" dir="5400000" algn="ctr" rotWithShape="0">
              <a:schemeClr val="tx1"/>
            </a:outerShdw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42384D64-A663-4710-A517-A671EC23DF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23" y="4009413"/>
            <a:ext cx="3460392" cy="2453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01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362C8462-6F64-4C77-95DF-51C15DF8BD53}"/>
              </a:ext>
            </a:extLst>
          </p:cNvPr>
          <p:cNvSpPr>
            <a:spLocks/>
          </p:cNvSpPr>
          <p:nvPr/>
        </p:nvSpPr>
        <p:spPr bwMode="auto">
          <a:xfrm>
            <a:off x="6421860" y="1080815"/>
            <a:ext cx="647700" cy="862012"/>
          </a:xfrm>
          <a:prstGeom prst="rightBrace">
            <a:avLst>
              <a:gd name="adj1" fmla="val 11091"/>
              <a:gd name="adj2" fmla="val 50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3" name="AutoShape 9">
            <a:extLst>
              <a:ext uri="{FF2B5EF4-FFF2-40B4-BE49-F238E27FC236}">
                <a16:creationId xmlns:a16="http://schemas.microsoft.com/office/drawing/2014/main" id="{7C6133F6-55EE-4D37-8904-4056BA0CB909}"/>
              </a:ext>
            </a:extLst>
          </p:cNvPr>
          <p:cNvSpPr>
            <a:spLocks/>
          </p:cNvSpPr>
          <p:nvPr/>
        </p:nvSpPr>
        <p:spPr bwMode="auto">
          <a:xfrm>
            <a:off x="6349628" y="4035078"/>
            <a:ext cx="576262" cy="938212"/>
          </a:xfrm>
          <a:prstGeom prst="rightBrace">
            <a:avLst>
              <a:gd name="adj1" fmla="val 13567"/>
              <a:gd name="adj2" fmla="val 50000"/>
            </a:avLst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sp>
        <p:nvSpPr>
          <p:cNvPr id="4" name="Text Box 10">
            <a:extLst>
              <a:ext uri="{FF2B5EF4-FFF2-40B4-BE49-F238E27FC236}">
                <a16:creationId xmlns:a16="http://schemas.microsoft.com/office/drawing/2014/main" id="{CE17AF51-7D94-49BF-8C1C-60B8D10AC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2144" y="1181599"/>
            <a:ext cx="2952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  <a:defRPr/>
            </a:pPr>
            <a:r>
              <a:rPr lang="pl-PL" altLang="pl-PL" sz="2000" b="1" dirty="0">
                <a:latin typeface="+mn-lt"/>
                <a:cs typeface="Arial" panose="020B0604020202020204" pitchFamily="34" charset="0"/>
              </a:rPr>
              <a:t>WODY POWIERZCHNIOWE</a:t>
            </a: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ADC70601-AE5F-4E8B-B058-4FE22C8846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6120" y="4307100"/>
            <a:ext cx="29527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  <a:defRPr/>
            </a:pPr>
            <a:r>
              <a:rPr lang="pl-PL" altLang="pl-PL" sz="2000" b="1" dirty="0">
                <a:latin typeface="+mn-lt"/>
                <a:cs typeface="Arial" panose="020B0604020202020204" pitchFamily="34" charset="0"/>
              </a:rPr>
              <a:t>WODY PODZIEMNE</a:t>
            </a:r>
          </a:p>
        </p:txBody>
      </p:sp>
      <p:sp>
        <p:nvSpPr>
          <p:cNvPr id="6" name="Text Box 10">
            <a:extLst>
              <a:ext uri="{FF2B5EF4-FFF2-40B4-BE49-F238E27FC236}">
                <a16:creationId xmlns:a16="http://schemas.microsoft.com/office/drawing/2014/main" id="{B76F8FE2-782D-4F7B-9400-2F281E695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472" y="2276911"/>
            <a:ext cx="9686900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pl-PL" altLang="pl-PL" sz="1800" b="1" dirty="0">
                <a:latin typeface="+mn-lt"/>
                <a:cs typeface="Arial" panose="020B0604020202020204" pitchFamily="34" charset="0"/>
              </a:rPr>
              <a:t>Na podstawie rozporządzenia Ministra Gospodarki Morskiej i Żeglugi Śródlądowej z 11 października 2019 roku w sprawie klasyfikacji stanu ekologicznego, potencjału ekologicznego i stanu chemicznego oraz sposobu klasyfikacji stanu jednolitych części wód powierzchniowych , a także środowiskowych norm jakości dla substancji priorytetowych (Dz. U. 2019 poz. 2149) / </a:t>
            </a:r>
            <a:r>
              <a:rPr lang="pl-PL" altLang="pl-PL" sz="1800" b="1" dirty="0" err="1">
                <a:latin typeface="+mn-lt"/>
                <a:cs typeface="Arial" panose="020B0604020202020204" pitchFamily="34" charset="0"/>
              </a:rPr>
              <a:t>Rozp</a:t>
            </a:r>
            <a:r>
              <a:rPr lang="pl-PL" altLang="pl-PL" sz="1800" b="1" dirty="0">
                <a:latin typeface="+mn-lt"/>
                <a:cs typeface="Arial" panose="020B0604020202020204" pitchFamily="34" charset="0"/>
              </a:rPr>
              <a:t>. MI z dnia 25 czerwca 2021 r. (Dz.U. z 2021, poz. 1475).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pl-PL" altLang="pl-PL" sz="1800" b="1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305DB545-319A-4187-B212-FE70AB0BE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5758" y="5467972"/>
            <a:ext cx="9144001" cy="840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pl-PL" altLang="pl-PL" sz="1800" b="1" dirty="0">
                <a:latin typeface="+mn-lt"/>
                <a:cs typeface="Arial" panose="020B0604020202020204" pitchFamily="34" charset="0"/>
              </a:rPr>
              <a:t>W </a:t>
            </a:r>
            <a:r>
              <a:rPr lang="pl-PL" altLang="pl-PL" sz="1800" b="1" dirty="0" err="1">
                <a:latin typeface="+mn-lt"/>
                <a:cs typeface="Arial" panose="020B0604020202020204" pitchFamily="34" charset="0"/>
              </a:rPr>
              <a:t>aPGW</a:t>
            </a:r>
            <a:r>
              <a:rPr lang="pl-PL" altLang="pl-PL" sz="1800" b="1" dirty="0">
                <a:latin typeface="+mn-lt"/>
                <a:cs typeface="Arial" panose="020B0604020202020204" pitchFamily="34" charset="0"/>
              </a:rPr>
              <a:t> ocena stanu wykonana została w oparciu o Rozporządzenie </a:t>
            </a:r>
            <a:r>
              <a:rPr lang="pl-PL" sz="1800" b="1" dirty="0"/>
              <a:t>Ministra Gospodarki Morskiej i Żeglugi Śródlądowej z dnia 11 października 2019 r. w sprawie kryteriów i sposobu oceny stanu jednolitych części wód podziemnych </a:t>
            </a:r>
            <a:r>
              <a:rPr lang="pl-PL" altLang="pl-PL" sz="1800" b="1" dirty="0">
                <a:latin typeface="+mn-lt"/>
                <a:cs typeface="Arial" panose="020B0604020202020204" pitchFamily="34" charset="0"/>
              </a:rPr>
              <a:t>(Dz.U. z 2019, poz. 2148)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747C6CA6-6ED7-4236-9DFD-517507D12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893" y="932034"/>
            <a:ext cx="2304256" cy="326355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0000" dist="23000" dir="5400000" rotWithShape="0">
              <a:srgbClr val="264796">
                <a:alpha val="34902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Stan ekologiczny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6BD194A-A9FC-4578-9AED-DAEB14D0B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2893" y="1774096"/>
            <a:ext cx="2304256" cy="326355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0000" dist="23000" dir="5400000" rotWithShape="0">
              <a:srgbClr val="264796">
                <a:alpha val="34902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Stan chemiczny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EC951710-2653-4912-A1F6-EADC3F98E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9557" y="3883443"/>
            <a:ext cx="2304256" cy="326355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0000" dist="23000" dir="5400000" rotWithShape="0">
              <a:srgbClr val="264796">
                <a:alpha val="34902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Stan ilościowy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F59563A0-3302-4251-B883-AC49252D8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9557" y="4810112"/>
            <a:ext cx="2304256" cy="326355"/>
          </a:xfrm>
          <a:prstGeom prst="rect">
            <a:avLst/>
          </a:prstGeom>
          <a:solidFill>
            <a:srgbClr val="264796"/>
          </a:solidFill>
          <a:ln>
            <a:noFill/>
          </a:ln>
          <a:effectLst>
            <a:outerShdw blurRad="40000" dist="23000" dir="5400000" rotWithShape="0">
              <a:srgbClr val="264796">
                <a:alpha val="34902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Stan chemiczny</a:t>
            </a:r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69C199A0-5549-404F-9916-EF3B5C8F5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672" y="188640"/>
            <a:ext cx="7886700" cy="599323"/>
          </a:xfrm>
        </p:spPr>
        <p:txBody>
          <a:bodyPr>
            <a:normAutofit/>
          </a:bodyPr>
          <a:lstStyle/>
          <a:p>
            <a:r>
              <a:rPr lang="pl-PL" altLang="pl-PL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Identyfikacja obecnego stanu wód (ocena stanu)</a:t>
            </a:r>
            <a:endParaRPr lang="pl-PL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5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08837-025D-45DC-A163-6181A233B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688" y="88341"/>
            <a:ext cx="8081318" cy="599323"/>
          </a:xfrm>
        </p:spPr>
        <p:txBody>
          <a:bodyPr>
            <a:noAutofit/>
          </a:bodyPr>
          <a:lstStyle/>
          <a:p>
            <a:r>
              <a:rPr lang="pl-PL" altLang="pl-PL" sz="2800" dirty="0">
                <a:solidFill>
                  <a:schemeClr val="tx2"/>
                </a:solidFill>
              </a:rPr>
              <a:t>Ocena stanu wód w regionie wodnym Warty</a:t>
            </a:r>
            <a:br>
              <a:rPr lang="pl-PL" altLang="pl-PL" sz="2800" dirty="0">
                <a:solidFill>
                  <a:schemeClr val="tx2"/>
                </a:solidFill>
              </a:rPr>
            </a:br>
            <a:r>
              <a:rPr lang="pl-PL" altLang="pl-PL" sz="2800" dirty="0">
                <a:solidFill>
                  <a:schemeClr val="tx2"/>
                </a:solidFill>
              </a:rPr>
              <a:t>JCWP rzeczne /JCWP jeziorne</a:t>
            </a:r>
            <a:endParaRPr lang="pl-PL" sz="2800" dirty="0">
              <a:solidFill>
                <a:schemeClr val="tx2"/>
              </a:solidFill>
            </a:endParaRPr>
          </a:p>
        </p:txBody>
      </p:sp>
      <p:pic>
        <p:nvPicPr>
          <p:cNvPr id="4" name="Obraz 3" descr="Obraz zawierający mapa&#10;&#10;Opis wygenerowany automatycznie">
            <a:extLst>
              <a:ext uri="{FF2B5EF4-FFF2-40B4-BE49-F238E27FC236}">
                <a16:creationId xmlns:a16="http://schemas.microsoft.com/office/drawing/2014/main" id="{04C505B5-B3EB-4FEA-9F02-9B4E02F923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1136830"/>
            <a:ext cx="5184576" cy="5127879"/>
          </a:xfrm>
          <a:prstGeom prst="rect">
            <a:avLst/>
          </a:prstGeom>
        </p:spPr>
      </p:pic>
      <p:pic>
        <p:nvPicPr>
          <p:cNvPr id="7" name="Obraz 6" descr="Obraz zawierający mapa&#10;&#10;Opis wygenerowany automatycznie">
            <a:extLst>
              <a:ext uri="{FF2B5EF4-FFF2-40B4-BE49-F238E27FC236}">
                <a16:creationId xmlns:a16="http://schemas.microsoft.com/office/drawing/2014/main" id="{7F81BE68-F951-4ED2-9F7A-FFC8A14958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70" y="1124744"/>
            <a:ext cx="5019670" cy="51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22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8858145-DD90-4E84-ABE3-EB8FD351F27F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346985" y="404664"/>
            <a:ext cx="845978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Ocena stanu wód w regionie wodnym Warty – </a:t>
            </a:r>
            <a:r>
              <a:rPr lang="pl-PL" altLang="pl-PL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JCWPd</a:t>
            </a:r>
            <a:endParaRPr lang="pl-PL" altLang="pl-PL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8" name="Obraz 27" descr="Obraz zawierający mapa&#10;&#10;Opis wygenerowany automatycznie">
            <a:extLst>
              <a:ext uri="{FF2B5EF4-FFF2-40B4-BE49-F238E27FC236}">
                <a16:creationId xmlns:a16="http://schemas.microsoft.com/office/drawing/2014/main" id="{7AB6A8FE-8150-419F-BBB4-A248880175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5" y="1556792"/>
            <a:ext cx="5347202" cy="5085184"/>
          </a:xfrm>
          <a:prstGeom prst="rect">
            <a:avLst/>
          </a:prstGeom>
        </p:spPr>
      </p:pic>
      <p:pic>
        <p:nvPicPr>
          <p:cNvPr id="30" name="Obraz 29" descr="Obraz zawierający mapa&#10;&#10;Opis wygenerowany automatycznie">
            <a:extLst>
              <a:ext uri="{FF2B5EF4-FFF2-40B4-BE49-F238E27FC236}">
                <a16:creationId xmlns:a16="http://schemas.microsoft.com/office/drawing/2014/main" id="{A254C0F3-36B0-4AC8-BFFF-C8F05AEDE9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4204" y="1412776"/>
            <a:ext cx="5112568" cy="5346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9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5">
            <a:extLst>
              <a:ext uri="{FF2B5EF4-FFF2-40B4-BE49-F238E27FC236}">
                <a16:creationId xmlns:a16="http://schemas.microsoft.com/office/drawing/2014/main" id="{4A2AA445-EEEA-4CA7-8E38-A2BE7D9B55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16696" y="2815682"/>
            <a:ext cx="9144000" cy="430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latin typeface="Arial" panose="020B0604020202020204" pitchFamily="34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0EFF693-96F7-49D4-9473-E881A1B424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2638679"/>
              </p:ext>
            </p:extLst>
          </p:nvPr>
        </p:nvGraphicFramePr>
        <p:xfrm>
          <a:off x="1703512" y="818008"/>
          <a:ext cx="9144000" cy="5850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ytuł 2">
            <a:extLst>
              <a:ext uri="{FF2B5EF4-FFF2-40B4-BE49-F238E27FC236}">
                <a16:creationId xmlns:a16="http://schemas.microsoft.com/office/drawing/2014/main" id="{9C16F9BB-9167-4B24-91C8-D01A9F80E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210554"/>
            <a:ext cx="8784976" cy="599323"/>
          </a:xfrm>
        </p:spPr>
        <p:txBody>
          <a:bodyPr>
            <a:noAutofit/>
          </a:bodyPr>
          <a:lstStyle/>
          <a:p>
            <a:r>
              <a:rPr lang="pl-PL" altLang="pl-PL" sz="2800" dirty="0">
                <a:solidFill>
                  <a:schemeClr val="tx2"/>
                </a:solidFill>
              </a:rPr>
              <a:t>CELE ŚRODOWISKOWE – indywidulane dla JCW</a:t>
            </a:r>
            <a:endParaRPr lang="pl-PL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569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EAEBC88-8704-4F2D-A7C8-789202A22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712" y="348680"/>
            <a:ext cx="8078688" cy="562073"/>
          </a:xfrm>
        </p:spPr>
        <p:txBody>
          <a:bodyPr/>
          <a:lstStyle/>
          <a:p>
            <a:r>
              <a:rPr lang="pl-PL" altLang="pl-PL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Analiza presji</a:t>
            </a:r>
            <a:endParaRPr lang="pl-PL" sz="2800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3C6A4E6-92D7-4445-A011-1E6933A0CC0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1344" y="1216719"/>
            <a:ext cx="7763073" cy="864724"/>
          </a:xfrm>
        </p:spPr>
        <p:txBody>
          <a:bodyPr/>
          <a:lstStyle/>
          <a:p>
            <a:pPr algn="just"/>
            <a:r>
              <a:rPr lang="pl-PL" sz="1200" b="1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Zgodnie z </a:t>
            </a:r>
            <a:r>
              <a:rPr lang="pl-PL" sz="1200" b="1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wymaganiami wskazanymi w art. 5 RDW państwa członkowskie mają obowiązek cyklicznego przeglądu wpływu działalności człowieka na środowisko. W zakresie przeglądu przeprowadzana jest identyfikacja znaczących oddziaływań oraz ocena ich wpływu na stan wód powierzchniowych i podziemnych. Odpowiednia ocena presji mających wpływ na </a:t>
            </a:r>
            <a:r>
              <a:rPr lang="pl-PL" sz="1200" b="1" dirty="0" err="1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jcw</a:t>
            </a:r>
            <a:r>
              <a:rPr lang="pl-PL" sz="1200" b="1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 umożliwia ustalenie środków dla osiągnięcia celów środowiskowych określonych zgodnie z art. 4 RDW lub powołanie się na wyłączenia w ramach tego przepisu.</a:t>
            </a:r>
            <a:endParaRPr lang="pl-PL" sz="1200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DD680700-4834-4EF5-873B-A28B65558E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0528349"/>
              </p:ext>
            </p:extLst>
          </p:nvPr>
        </p:nvGraphicFramePr>
        <p:xfrm>
          <a:off x="6531471" y="908720"/>
          <a:ext cx="5376085" cy="524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319F82BD-ADC8-4232-923C-1A0C3FB314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6465488"/>
              </p:ext>
            </p:extLst>
          </p:nvPr>
        </p:nvGraphicFramePr>
        <p:xfrm>
          <a:off x="119337" y="2636912"/>
          <a:ext cx="5976664" cy="3528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8659AE0-9EFD-4586-B530-987EDE27415C}"/>
              </a:ext>
            </a:extLst>
          </p:cNvPr>
          <p:cNvSpPr txBox="1">
            <a:spLocks/>
          </p:cNvSpPr>
          <p:nvPr/>
        </p:nvSpPr>
        <p:spPr>
          <a:xfrm>
            <a:off x="383620" y="2387409"/>
            <a:ext cx="6240183" cy="359081"/>
          </a:xfrm>
          <a:prstGeom prst="rect">
            <a:avLst/>
          </a:prstGeom>
        </p:spPr>
        <p:txBody>
          <a:bodyPr anchor="ctr"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Analizy były wykonywane dla każdej kategorii JCWP w zakresie:  </a:t>
            </a: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A303F82C-F0BD-47CA-B399-06BFEF383016}"/>
              </a:ext>
            </a:extLst>
          </p:cNvPr>
          <p:cNvSpPr txBox="1">
            <a:spLocks/>
          </p:cNvSpPr>
          <p:nvPr/>
        </p:nvSpPr>
        <p:spPr>
          <a:xfrm>
            <a:off x="197265" y="6151912"/>
            <a:ext cx="11280577" cy="706088"/>
          </a:xfrm>
          <a:prstGeom prst="rect">
            <a:avLst/>
          </a:prstGeom>
        </p:spPr>
        <p:txBody>
          <a:bodyPr anchor="ctr"/>
          <a:lstStyle>
            <a:lvl1pPr marL="457189" indent="-457189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90575" indent="-380990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1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l-PL" sz="16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Wynik analizy presji stanowi określenie poszczególnej jednolitej części wód powierzchniowych (oraz podziemnych) jako </a:t>
            </a:r>
            <a:r>
              <a:rPr lang="pl-PL" sz="1600" b="1" dirty="0">
                <a:solidFill>
                  <a:srgbClr val="7030A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zagrożonej albo niezagrożonej </a:t>
            </a:r>
            <a:r>
              <a:rPr lang="pl-PL" sz="16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nieosiągnięciem przypisanego jej celu środowiskowego.  </a:t>
            </a:r>
          </a:p>
        </p:txBody>
      </p:sp>
      <p:sp>
        <p:nvSpPr>
          <p:cNvPr id="2" name="Owal 1">
            <a:extLst>
              <a:ext uri="{FF2B5EF4-FFF2-40B4-BE49-F238E27FC236}">
                <a16:creationId xmlns:a16="http://schemas.microsoft.com/office/drawing/2014/main" id="{FC4AB10C-3788-416F-9F00-1B861FFE1F6F}"/>
              </a:ext>
            </a:extLst>
          </p:cNvPr>
          <p:cNvSpPr/>
          <p:nvPr/>
        </p:nvSpPr>
        <p:spPr>
          <a:xfrm>
            <a:off x="191344" y="4005064"/>
            <a:ext cx="6768752" cy="8647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25772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ECEF2B-E581-4B32-BF3B-21894F8C7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1486" y="332656"/>
            <a:ext cx="2999656" cy="599323"/>
          </a:xfrm>
        </p:spPr>
        <p:txBody>
          <a:bodyPr>
            <a:noAutofit/>
          </a:bodyPr>
          <a:lstStyle/>
          <a:p>
            <a:pPr algn="l"/>
            <a:r>
              <a:rPr lang="pl-PL" altLang="pl-PL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Ocena ryzyka nieosiągnięcia dobrego stanu wód wg projektu </a:t>
            </a:r>
            <a:r>
              <a:rPr lang="pl-PL" altLang="pl-PL" sz="20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IIaPGW</a:t>
            </a:r>
            <a:r>
              <a:rPr lang="pl-PL" altLang="pl-PL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JCWP rzeczne/JCWP jeziorne</a:t>
            </a:r>
            <a:endParaRPr lang="pl-PL" sz="2000" dirty="0">
              <a:solidFill>
                <a:schemeClr val="tx2"/>
              </a:solidFill>
            </a:endParaRPr>
          </a:p>
        </p:txBody>
      </p:sp>
      <p:pic>
        <p:nvPicPr>
          <p:cNvPr id="4" name="Obraz 3" descr="Obraz zawierający mapa&#10;&#10;Opis wygenerowany automatycznie">
            <a:extLst>
              <a:ext uri="{FF2B5EF4-FFF2-40B4-BE49-F238E27FC236}">
                <a16:creationId xmlns:a16="http://schemas.microsoft.com/office/drawing/2014/main" id="{13DF7979-1382-4A04-A0E3-5D9B111AC7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56" y="44624"/>
            <a:ext cx="3191657" cy="3096344"/>
          </a:xfrm>
          <a:prstGeom prst="rect">
            <a:avLst/>
          </a:prstGeom>
        </p:spPr>
      </p:pic>
      <p:pic>
        <p:nvPicPr>
          <p:cNvPr id="10" name="Obraz 9" descr="Obraz zawierający mapa&#10;&#10;Opis wygenerowany automatycznie">
            <a:extLst>
              <a:ext uri="{FF2B5EF4-FFF2-40B4-BE49-F238E27FC236}">
                <a16:creationId xmlns:a16="http://schemas.microsoft.com/office/drawing/2014/main" id="{2E76CC12-64F3-4931-9DBF-7A7ACA7C9B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44624"/>
            <a:ext cx="3107454" cy="309634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44AEC664-4B7E-4FE5-A59C-F2F1E709B043}"/>
              </a:ext>
            </a:extLst>
          </p:cNvPr>
          <p:cNvSpPr txBox="1"/>
          <p:nvPr/>
        </p:nvSpPr>
        <p:spPr>
          <a:xfrm>
            <a:off x="3134791" y="3183066"/>
            <a:ext cx="912033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pl-PL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pl-PL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godnie z zapisami rozporządzenie Ministra Rolnictwa i Rozwoju Wsi z dnia 14 lipca 2016 r. w sprawie szczegółowych warunków i trybu przyznawania oraz wypłaty pomocy finansowej na operacje typu "Gospodarka wodno-ściekowa" w ramach poddziałania </a:t>
            </a:r>
            <a:r>
              <a:rPr lang="pl-PL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"Wsparcie inwestycji związanych z tworzeniem, ulepszaniem lub rozbudową wszystkich rodzajów małej infrastruktury, w tym inwestycji w energię odnawialną i w oszczędzanie energii"</a:t>
            </a:r>
            <a:r>
              <a:rPr lang="pl-PL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objętego Programem Rozwoju Obszarów Wiejskich na lata 2014-2020 (Dz. U. z 2016 r., poz. 1182 z </a:t>
            </a:r>
            <a:r>
              <a:rPr lang="pl-PL" sz="16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póź</a:t>
            </a:r>
            <a:r>
              <a:rPr lang="pl-PL" sz="16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zm.) - </a:t>
            </a:r>
            <a:r>
              <a:rPr lang="pl-PL" sz="1600" b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kryterium</a:t>
            </a:r>
            <a:r>
              <a:rPr lang="pl-PL" sz="1600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pl-PL" sz="1600" i="1" dirty="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operacja jest planowana na obszarze gminy, na którym jednolita część wód powierzchniowych jest zagrożona nieosiągnięciem celów środowiskowych wskazanych w planach gospodarowania wodami na obszarach dorzeczy, o których mowa w art. 315 pkt 1 ustawy z dnia 20 lipca 2017 r. – Prawo wodne</a:t>
            </a:r>
          </a:p>
          <a:p>
            <a:pPr marL="342900" indent="-342900" algn="just">
              <a:buAutoNum type="arabicPeriod"/>
            </a:pPr>
            <a:r>
              <a:rPr lang="pl-PL" sz="1600" b="1" dirty="0"/>
              <a:t>ROZPORZĄDZENIE PE I RADY (UE) NR 1305/2013 </a:t>
            </a:r>
            <a:r>
              <a:rPr lang="pl-PL" sz="1600" dirty="0"/>
              <a:t>z dnia 17 grudnia 2013 r. w sprawie wsparcia rozwoju obszarów wiejskich przez Europejski Fundusz Rolny na rzecz Rozwoju Obszarów Wiejskich (EFRROW) i uchylające rozporządzenie Rady (WE) nr 1698/2005; Artykuł  46 ust. 4 i 5 Inwestycje w nawadnianie </a:t>
            </a:r>
            <a:br>
              <a:rPr lang="pl-PL" sz="1600" dirty="0"/>
            </a:br>
            <a:r>
              <a:rPr lang="pl-PL" sz="1600" dirty="0"/>
              <a:t>w kontekście stanu JCWP/</a:t>
            </a:r>
            <a:r>
              <a:rPr lang="pl-PL" sz="1600" dirty="0" err="1"/>
              <a:t>JCWPd</a:t>
            </a:r>
            <a:r>
              <a:rPr lang="pl-PL" sz="1600" dirty="0"/>
              <a:t> wg </a:t>
            </a:r>
            <a:r>
              <a:rPr lang="pl-PL" sz="1600" i="1" dirty="0"/>
              <a:t>Planu gospodarowania  wodami w dorzeczu</a:t>
            </a:r>
            <a:endParaRPr lang="pl-PL" sz="1600" i="1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l-PL" sz="1600" i="1" dirty="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UWAGA: wg stanu na dzień 08.06.2022 r. obowiązuje aktualizacja Planu gospodarowania wodami na obszarze dorzecza Odry (Dz.U. z 2016, poz. 1967) tzn. ocena stanu/zagrożenie/cele środowiskowe, itp.</a:t>
            </a:r>
            <a:endParaRPr lang="pl-PL" sz="1600" i="1" dirty="0">
              <a:solidFill>
                <a:srgbClr val="FF0000"/>
              </a:solidFill>
            </a:endParaRPr>
          </a:p>
        </p:txBody>
      </p:sp>
      <p:pic>
        <p:nvPicPr>
          <p:cNvPr id="6" name="Obraz 2">
            <a:extLst>
              <a:ext uri="{FF2B5EF4-FFF2-40B4-BE49-F238E27FC236}">
                <a16:creationId xmlns:a16="http://schemas.microsoft.com/office/drawing/2014/main" id="{16C36838-6750-4E61-BD7C-4F3A505359E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49"/>
          <a:stretch/>
        </p:blipFill>
        <p:spPr bwMode="auto">
          <a:xfrm>
            <a:off x="123962" y="3284984"/>
            <a:ext cx="2706729" cy="211660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Łącznik: zakrzywiony 7">
            <a:extLst>
              <a:ext uri="{FF2B5EF4-FFF2-40B4-BE49-F238E27FC236}">
                <a16:creationId xmlns:a16="http://schemas.microsoft.com/office/drawing/2014/main" id="{F7A3A526-0C18-419C-A1B8-D8C109EBC3CE}"/>
              </a:ext>
            </a:extLst>
          </p:cNvPr>
          <p:cNvCxnSpPr>
            <a:cxnSpLocks/>
          </p:cNvCxnSpPr>
          <p:nvPr/>
        </p:nvCxnSpPr>
        <p:spPr>
          <a:xfrm>
            <a:off x="1330109" y="5754230"/>
            <a:ext cx="1459855" cy="995627"/>
          </a:xfrm>
          <a:prstGeom prst="curvedConnector3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537338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Wody Polski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5440</TotalTime>
  <Words>2676</Words>
  <Application>Microsoft Office PowerPoint</Application>
  <PresentationFormat>Panoramiczny</PresentationFormat>
  <Paragraphs>205</Paragraphs>
  <Slides>26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4" baseType="lpstr">
      <vt:lpstr>Arial</vt:lpstr>
      <vt:lpstr>ArialMT</vt:lpstr>
      <vt:lpstr>Bahnschrift SemiLight</vt:lpstr>
      <vt:lpstr>Calibri</vt:lpstr>
      <vt:lpstr>Calibri Light</vt:lpstr>
      <vt:lpstr>Roboto</vt:lpstr>
      <vt:lpstr>Wingdings</vt:lpstr>
      <vt:lpstr>Motyw Wody Polskie</vt:lpstr>
      <vt:lpstr>Działania związane z rolnictwem w kontekście osiągnięcia dobrego stanu wód  z uwzględnieniem projektu II aktualizacji Planu gospodarowania wodami na obszarze dorzecza Źródło: projekt II aktualizacji Planu gospodarowania wodami na obszarze dorzecza Odry  (https://www.apgw.gov.pl/)</vt:lpstr>
      <vt:lpstr>Prezentacja programu PowerPoint</vt:lpstr>
      <vt:lpstr>Charakterystyka obszaru dorzecza - JCW</vt:lpstr>
      <vt:lpstr>Identyfikacja obecnego stanu wód (ocena stanu)</vt:lpstr>
      <vt:lpstr>Ocena stanu wód w regionie wodnym Warty JCWP rzeczne /JCWP jeziorne</vt:lpstr>
      <vt:lpstr>Prezentacja programu PowerPoint</vt:lpstr>
      <vt:lpstr>CELE ŚRODOWISKOWE – indywidulane dla JCW</vt:lpstr>
      <vt:lpstr>Analiza presji</vt:lpstr>
      <vt:lpstr>Ocena ryzyka nieosiągnięcia dobrego stanu wód wg projektu IIaPGW – JCWP rzeczne/JCWP jeziorne</vt:lpstr>
      <vt:lpstr>Informacje dot. jcwp/jcwpd wg obowiązującego Planu gospodarowania wodami na obszarze dorzecza Odry (Dz.U. z 2016 r., poz. 1967)</vt:lpstr>
      <vt:lpstr>Informacje dot. jcwp/jcwpd wg obowiązującego Planu gospodarowania wodami na obszarze dorzecza Odry (Dz.U. z 2016 r., poz. 1967)</vt:lpstr>
      <vt:lpstr>ZESTAWY DZIAŁAŃ w projekcie II aPGW</vt:lpstr>
      <vt:lpstr>ZESTAWY DZIAŁAŃ  dla JCWP rzecznych </vt:lpstr>
      <vt:lpstr>ZESTAWY DZIAŁAŃ  dla JCWP rzecznych </vt:lpstr>
      <vt:lpstr>ZESTAWY DZIAŁAŃ  dla JCWP rzecznych </vt:lpstr>
      <vt:lpstr>ZESTAWY DZIAŁAŃ dla JCWP jeziornych</vt:lpstr>
      <vt:lpstr>ZESTAWY DZIAŁAŃ dla JCW podziemnych </vt:lpstr>
      <vt:lpstr>ZESTAWY DZIAŁAŃ dla JCW podziemnych Ograniczanie presji ilościowej </vt:lpstr>
      <vt:lpstr>Czynniki wpływające na problemy ilościowe </vt:lpstr>
      <vt:lpstr>Czynniki wpływające na problemy ilościowe</vt:lpstr>
      <vt:lpstr>Czynniki wpływające na problemy ilościowe </vt:lpstr>
      <vt:lpstr>Plan przeciwdziałania skutkom suszy – zał. 4 Rozporządzenie Ministra Infrastruktury z dnia 15.07.2021 r.  w sprawie przyjęcia Planu przeciwdziałania skutkom suszy (Dz.U. z 2021 r., poz. 1615)</vt:lpstr>
      <vt:lpstr>Prezentacja programu PowerPoint</vt:lpstr>
      <vt:lpstr>Działania lokalne/regionalne/krajowe</vt:lpstr>
      <vt:lpstr>Konieczność uwzględniania celów środowiskowych określonych w PGW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Daniel Kociołek</dc:creator>
  <cp:lastModifiedBy>Michał Misiewicz (RZGW Poznań)</cp:lastModifiedBy>
  <cp:revision>285</cp:revision>
  <dcterms:created xsi:type="dcterms:W3CDTF">2018-01-02T10:35:02Z</dcterms:created>
  <dcterms:modified xsi:type="dcterms:W3CDTF">2022-06-01T09:41:08Z</dcterms:modified>
</cp:coreProperties>
</file>