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sldIdLst>
    <p:sldId id="280" r:id="rId6"/>
    <p:sldId id="281" r:id="rId7"/>
    <p:sldId id="342" r:id="rId8"/>
    <p:sldId id="344" r:id="rId9"/>
    <p:sldId id="317" r:id="rId10"/>
    <p:sldId id="318" r:id="rId11"/>
    <p:sldId id="265" r:id="rId12"/>
    <p:sldId id="345" r:id="rId13"/>
    <p:sldId id="319" r:id="rId14"/>
    <p:sldId id="320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277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7A40CC-154D-4AF2-9B66-2F93CD0A6F9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ECBA0FB-355D-48C5-BF0B-E8404C959FC6}">
      <dgm:prSet custT="1"/>
      <dgm:spPr/>
      <dgm:t>
        <a:bodyPr/>
        <a:lstStyle/>
        <a:p>
          <a:pPr>
            <a:defRPr cap="all"/>
          </a:pPr>
          <a:r>
            <a:rPr lang="pl-PL" sz="1400" b="1" dirty="0">
              <a:effectLst/>
              <a:latin typeface="Century Gothic" panose="020B0502020202020204" pitchFamily="34" charset="0"/>
            </a:rPr>
            <a:t>osiągnie Efekt ekologiczny</a:t>
          </a:r>
          <a:endParaRPr lang="en-US" sz="1400" b="1" dirty="0">
            <a:effectLst/>
            <a:latin typeface="Century Gothic" panose="020B0502020202020204" pitchFamily="34" charset="0"/>
          </a:endParaRPr>
        </a:p>
      </dgm:t>
    </dgm:pt>
    <dgm:pt modelId="{84E001D3-DF49-48A5-B00A-BD8BA016F3F0}" type="parTrans" cxnId="{9A588CBC-CCFF-4EA9-AFAC-9B9200B5ABA4}">
      <dgm:prSet/>
      <dgm:spPr/>
      <dgm:t>
        <a:bodyPr/>
        <a:lstStyle/>
        <a:p>
          <a:endParaRPr lang="en-US"/>
        </a:p>
      </dgm:t>
    </dgm:pt>
    <dgm:pt modelId="{3FF4A0E8-85C3-4468-8669-82D520DBADC2}" type="sibTrans" cxnId="{9A588CBC-CCFF-4EA9-AFAC-9B9200B5ABA4}">
      <dgm:prSet/>
      <dgm:spPr/>
      <dgm:t>
        <a:bodyPr/>
        <a:lstStyle/>
        <a:p>
          <a:endParaRPr lang="en-US"/>
        </a:p>
      </dgm:t>
    </dgm:pt>
    <dgm:pt modelId="{2484F769-77DA-4641-B085-4249CD0C8926}">
      <dgm:prSet custT="1"/>
      <dgm:spPr/>
      <dgm:t>
        <a:bodyPr/>
        <a:lstStyle/>
        <a:p>
          <a:pPr>
            <a:defRPr cap="all"/>
          </a:pPr>
          <a:r>
            <a:rPr lang="pl-PL" sz="1400" b="1" dirty="0">
              <a:latin typeface="Century Gothic" panose="020B0502020202020204" pitchFamily="34" charset="0"/>
            </a:rPr>
            <a:t>zostanie zrealizowane w całości</a:t>
          </a:r>
          <a:endParaRPr lang="en-US" sz="1400" b="1" dirty="0">
            <a:latin typeface="Century Gothic" panose="020B0502020202020204" pitchFamily="34" charset="0"/>
          </a:endParaRPr>
        </a:p>
      </dgm:t>
    </dgm:pt>
    <dgm:pt modelId="{DB167008-82ED-43B9-A025-E231879996F4}" type="parTrans" cxnId="{59699F3C-BE94-40DD-AD47-1DCFC6814924}">
      <dgm:prSet/>
      <dgm:spPr/>
      <dgm:t>
        <a:bodyPr/>
        <a:lstStyle/>
        <a:p>
          <a:endParaRPr lang="en-US"/>
        </a:p>
      </dgm:t>
    </dgm:pt>
    <dgm:pt modelId="{C393A7FE-5AE3-4032-BF10-0FC2621A908F}" type="sibTrans" cxnId="{59699F3C-BE94-40DD-AD47-1DCFC6814924}">
      <dgm:prSet/>
      <dgm:spPr/>
      <dgm:t>
        <a:bodyPr/>
        <a:lstStyle/>
        <a:p>
          <a:endParaRPr lang="en-US"/>
        </a:p>
      </dgm:t>
    </dgm:pt>
    <dgm:pt modelId="{FFA7B08B-50E2-4814-BD1A-C6AF1BC7B9EA}">
      <dgm:prSet custT="1"/>
      <dgm:spPr/>
      <dgm:t>
        <a:bodyPr/>
        <a:lstStyle/>
        <a:p>
          <a:pPr>
            <a:defRPr cap="all"/>
          </a:pPr>
          <a:r>
            <a:rPr lang="pl-PL" sz="1400" b="1" dirty="0">
              <a:latin typeface="Century Gothic" panose="020B0502020202020204" pitchFamily="34" charset="0"/>
            </a:rPr>
            <a:t>nie zostało zakończone przed dniem złożenia Wniosku</a:t>
          </a:r>
          <a:endParaRPr lang="en-US" sz="1400" b="1" dirty="0">
            <a:latin typeface="Century Gothic" panose="020B0502020202020204" pitchFamily="34" charset="0"/>
          </a:endParaRPr>
        </a:p>
      </dgm:t>
    </dgm:pt>
    <dgm:pt modelId="{930F605C-F50E-4B01-8034-044742734E8C}" type="parTrans" cxnId="{8FC409E2-FC64-4EED-BB02-45F5462D363A}">
      <dgm:prSet/>
      <dgm:spPr/>
      <dgm:t>
        <a:bodyPr/>
        <a:lstStyle/>
        <a:p>
          <a:endParaRPr lang="en-US"/>
        </a:p>
      </dgm:t>
    </dgm:pt>
    <dgm:pt modelId="{6C9D18C0-C257-47E1-BB05-73FDACDC5B5A}" type="sibTrans" cxnId="{8FC409E2-FC64-4EED-BB02-45F5462D363A}">
      <dgm:prSet/>
      <dgm:spPr/>
      <dgm:t>
        <a:bodyPr/>
        <a:lstStyle/>
        <a:p>
          <a:endParaRPr lang="en-US"/>
        </a:p>
      </dgm:t>
    </dgm:pt>
    <dgm:pt modelId="{B32E87BD-4FDB-4A10-A71E-870B09449B5C}" type="pres">
      <dgm:prSet presAssocID="{1E7A40CC-154D-4AF2-9B66-2F93CD0A6F9B}" presName="root" presStyleCnt="0">
        <dgm:presLayoutVars>
          <dgm:dir/>
          <dgm:resizeHandles val="exact"/>
        </dgm:presLayoutVars>
      </dgm:prSet>
      <dgm:spPr/>
    </dgm:pt>
    <dgm:pt modelId="{35AF4064-A317-4F05-A1F0-47E8BE5FA12A}" type="pres">
      <dgm:prSet presAssocID="{CECBA0FB-355D-48C5-BF0B-E8404C959FC6}" presName="compNode" presStyleCnt="0"/>
      <dgm:spPr/>
    </dgm:pt>
    <dgm:pt modelId="{05C9E662-F72F-4EA5-91BA-D1734EE7414C}" type="pres">
      <dgm:prSet presAssocID="{CECBA0FB-355D-48C5-BF0B-E8404C959FC6}" presName="iconBgRect" presStyleLbl="bgShp" presStyleIdx="0" presStyleCnt="3"/>
      <dgm:spPr/>
    </dgm:pt>
    <dgm:pt modelId="{246DE94F-0D97-4064-8893-7B6FEF3F5FB8}" type="pres">
      <dgm:prSet presAssocID="{CECBA0FB-355D-48C5-BF0B-E8404C959FC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zewo z korzeniami z wypełnieniem pełnym"/>
        </a:ext>
      </dgm:extLst>
    </dgm:pt>
    <dgm:pt modelId="{1155ADDB-FF27-4FC6-85AE-19CF90C54529}" type="pres">
      <dgm:prSet presAssocID="{CECBA0FB-355D-48C5-BF0B-E8404C959FC6}" presName="spaceRect" presStyleCnt="0"/>
      <dgm:spPr/>
    </dgm:pt>
    <dgm:pt modelId="{1671160C-B502-41CD-9597-0EF8387D9D34}" type="pres">
      <dgm:prSet presAssocID="{CECBA0FB-355D-48C5-BF0B-E8404C959FC6}" presName="textRect" presStyleLbl="revTx" presStyleIdx="0" presStyleCnt="3">
        <dgm:presLayoutVars>
          <dgm:chMax val="1"/>
          <dgm:chPref val="1"/>
        </dgm:presLayoutVars>
      </dgm:prSet>
      <dgm:spPr/>
    </dgm:pt>
    <dgm:pt modelId="{34CDB649-9BC0-4A75-ACBE-9DA646280453}" type="pres">
      <dgm:prSet presAssocID="{3FF4A0E8-85C3-4468-8669-82D520DBADC2}" presName="sibTrans" presStyleCnt="0"/>
      <dgm:spPr/>
    </dgm:pt>
    <dgm:pt modelId="{AFDCA81D-A4A4-46B4-94D2-250D96D1823E}" type="pres">
      <dgm:prSet presAssocID="{2484F769-77DA-4641-B085-4249CD0C8926}" presName="compNode" presStyleCnt="0"/>
      <dgm:spPr/>
    </dgm:pt>
    <dgm:pt modelId="{FD711D1A-F5D7-4A3A-80AF-CB2AD99B010E}" type="pres">
      <dgm:prSet presAssocID="{2484F769-77DA-4641-B085-4249CD0C8926}" presName="iconBgRect" presStyleLbl="bgShp" presStyleIdx="1" presStyleCnt="3"/>
      <dgm:spPr/>
    </dgm:pt>
    <dgm:pt modelId="{10B1C9BB-0DB1-4302-92C4-7D970D4D96F2}" type="pres">
      <dgm:prSet presAssocID="{2484F769-77DA-4641-B085-4249CD0C892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cznik wyboru z wypełnieniem pełnym"/>
        </a:ext>
      </dgm:extLst>
    </dgm:pt>
    <dgm:pt modelId="{A41890AF-0B7F-4F52-8E15-BA8C16BE1D66}" type="pres">
      <dgm:prSet presAssocID="{2484F769-77DA-4641-B085-4249CD0C8926}" presName="spaceRect" presStyleCnt="0"/>
      <dgm:spPr/>
    </dgm:pt>
    <dgm:pt modelId="{2AACAF2B-323D-44C7-B509-0ACF00176ED2}" type="pres">
      <dgm:prSet presAssocID="{2484F769-77DA-4641-B085-4249CD0C8926}" presName="textRect" presStyleLbl="revTx" presStyleIdx="1" presStyleCnt="3">
        <dgm:presLayoutVars>
          <dgm:chMax val="1"/>
          <dgm:chPref val="1"/>
        </dgm:presLayoutVars>
      </dgm:prSet>
      <dgm:spPr/>
    </dgm:pt>
    <dgm:pt modelId="{D28B3DAC-F15D-4782-81BC-0E8B631FBCE0}" type="pres">
      <dgm:prSet presAssocID="{C393A7FE-5AE3-4032-BF10-0FC2621A908F}" presName="sibTrans" presStyleCnt="0"/>
      <dgm:spPr/>
    </dgm:pt>
    <dgm:pt modelId="{B0822064-FE43-4B6A-8FFF-121932780C43}" type="pres">
      <dgm:prSet presAssocID="{FFA7B08B-50E2-4814-BD1A-C6AF1BC7B9EA}" presName="compNode" presStyleCnt="0"/>
      <dgm:spPr/>
    </dgm:pt>
    <dgm:pt modelId="{3C0FEBDA-E5F3-4E67-82F8-F33291620FD2}" type="pres">
      <dgm:prSet presAssocID="{FFA7B08B-50E2-4814-BD1A-C6AF1BC7B9EA}" presName="iconBgRect" presStyleLbl="bgShp" presStyleIdx="2" presStyleCnt="3"/>
      <dgm:spPr/>
    </dgm:pt>
    <dgm:pt modelId="{78B49E87-1E22-4306-B018-DC128F9AA58B}" type="pres">
      <dgm:prSet presAssocID="{FFA7B08B-50E2-4814-BD1A-C6AF1BC7B9E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lendarz dzienny z wypełnieniem pełnym"/>
        </a:ext>
      </dgm:extLst>
    </dgm:pt>
    <dgm:pt modelId="{F96F1FF5-FC13-4623-8153-CD24A41E384D}" type="pres">
      <dgm:prSet presAssocID="{FFA7B08B-50E2-4814-BD1A-C6AF1BC7B9EA}" presName="spaceRect" presStyleCnt="0"/>
      <dgm:spPr/>
    </dgm:pt>
    <dgm:pt modelId="{5F23F811-F435-4FCA-B5CD-F509EA2DF55F}" type="pres">
      <dgm:prSet presAssocID="{FFA7B08B-50E2-4814-BD1A-C6AF1BC7B9EA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43A4D3B-8137-4F52-9276-88CA6BB1073C}" type="presOf" srcId="{CECBA0FB-355D-48C5-BF0B-E8404C959FC6}" destId="{1671160C-B502-41CD-9597-0EF8387D9D34}" srcOrd="0" destOrd="0" presId="urn:microsoft.com/office/officeart/2018/5/layout/IconCircleLabelList"/>
    <dgm:cxn modelId="{59699F3C-BE94-40DD-AD47-1DCFC6814924}" srcId="{1E7A40CC-154D-4AF2-9B66-2F93CD0A6F9B}" destId="{2484F769-77DA-4641-B085-4249CD0C8926}" srcOrd="1" destOrd="0" parTransId="{DB167008-82ED-43B9-A025-E231879996F4}" sibTransId="{C393A7FE-5AE3-4032-BF10-0FC2621A908F}"/>
    <dgm:cxn modelId="{A6C0BF86-8995-4F32-BB7A-0ABCA8CFBA09}" type="presOf" srcId="{1E7A40CC-154D-4AF2-9B66-2F93CD0A6F9B}" destId="{B32E87BD-4FDB-4A10-A71E-870B09449B5C}" srcOrd="0" destOrd="0" presId="urn:microsoft.com/office/officeart/2018/5/layout/IconCircleLabelList"/>
    <dgm:cxn modelId="{9A85A4A0-742F-4FAA-98E5-0BE3CFF06A96}" type="presOf" srcId="{FFA7B08B-50E2-4814-BD1A-C6AF1BC7B9EA}" destId="{5F23F811-F435-4FCA-B5CD-F509EA2DF55F}" srcOrd="0" destOrd="0" presId="urn:microsoft.com/office/officeart/2018/5/layout/IconCircleLabelList"/>
    <dgm:cxn modelId="{9A588CBC-CCFF-4EA9-AFAC-9B9200B5ABA4}" srcId="{1E7A40CC-154D-4AF2-9B66-2F93CD0A6F9B}" destId="{CECBA0FB-355D-48C5-BF0B-E8404C959FC6}" srcOrd="0" destOrd="0" parTransId="{84E001D3-DF49-48A5-B00A-BD8BA016F3F0}" sibTransId="{3FF4A0E8-85C3-4468-8669-82D520DBADC2}"/>
    <dgm:cxn modelId="{FDA583D9-F0A6-4464-AEBD-50C5D37328B8}" type="presOf" srcId="{2484F769-77DA-4641-B085-4249CD0C8926}" destId="{2AACAF2B-323D-44C7-B509-0ACF00176ED2}" srcOrd="0" destOrd="0" presId="urn:microsoft.com/office/officeart/2018/5/layout/IconCircleLabelList"/>
    <dgm:cxn modelId="{8FC409E2-FC64-4EED-BB02-45F5462D363A}" srcId="{1E7A40CC-154D-4AF2-9B66-2F93CD0A6F9B}" destId="{FFA7B08B-50E2-4814-BD1A-C6AF1BC7B9EA}" srcOrd="2" destOrd="0" parTransId="{930F605C-F50E-4B01-8034-044742734E8C}" sibTransId="{6C9D18C0-C257-47E1-BB05-73FDACDC5B5A}"/>
    <dgm:cxn modelId="{6FD01D5E-B989-4C85-9A60-458E66C5288E}" type="presParOf" srcId="{B32E87BD-4FDB-4A10-A71E-870B09449B5C}" destId="{35AF4064-A317-4F05-A1F0-47E8BE5FA12A}" srcOrd="0" destOrd="0" presId="urn:microsoft.com/office/officeart/2018/5/layout/IconCircleLabelList"/>
    <dgm:cxn modelId="{683FF2C5-3298-4B79-B593-7FDF791520A9}" type="presParOf" srcId="{35AF4064-A317-4F05-A1F0-47E8BE5FA12A}" destId="{05C9E662-F72F-4EA5-91BA-D1734EE7414C}" srcOrd="0" destOrd="0" presId="urn:microsoft.com/office/officeart/2018/5/layout/IconCircleLabelList"/>
    <dgm:cxn modelId="{546B2228-62C7-4D10-950F-24973E6EE8EF}" type="presParOf" srcId="{35AF4064-A317-4F05-A1F0-47E8BE5FA12A}" destId="{246DE94F-0D97-4064-8893-7B6FEF3F5FB8}" srcOrd="1" destOrd="0" presId="urn:microsoft.com/office/officeart/2018/5/layout/IconCircleLabelList"/>
    <dgm:cxn modelId="{C7541A65-0F09-4983-816B-B30DD4A80FCF}" type="presParOf" srcId="{35AF4064-A317-4F05-A1F0-47E8BE5FA12A}" destId="{1155ADDB-FF27-4FC6-85AE-19CF90C54529}" srcOrd="2" destOrd="0" presId="urn:microsoft.com/office/officeart/2018/5/layout/IconCircleLabelList"/>
    <dgm:cxn modelId="{D66AC50C-BD52-4CE0-8C60-E51F67388094}" type="presParOf" srcId="{35AF4064-A317-4F05-A1F0-47E8BE5FA12A}" destId="{1671160C-B502-41CD-9597-0EF8387D9D34}" srcOrd="3" destOrd="0" presId="urn:microsoft.com/office/officeart/2018/5/layout/IconCircleLabelList"/>
    <dgm:cxn modelId="{0FCCA64B-446C-423B-8FD7-D17C50145853}" type="presParOf" srcId="{B32E87BD-4FDB-4A10-A71E-870B09449B5C}" destId="{34CDB649-9BC0-4A75-ACBE-9DA646280453}" srcOrd="1" destOrd="0" presId="urn:microsoft.com/office/officeart/2018/5/layout/IconCircleLabelList"/>
    <dgm:cxn modelId="{10EF1016-1A1A-400A-AB5C-D403204A5C6B}" type="presParOf" srcId="{B32E87BD-4FDB-4A10-A71E-870B09449B5C}" destId="{AFDCA81D-A4A4-46B4-94D2-250D96D1823E}" srcOrd="2" destOrd="0" presId="urn:microsoft.com/office/officeart/2018/5/layout/IconCircleLabelList"/>
    <dgm:cxn modelId="{235DEF5B-102D-4E2F-8CCE-59F9B2D723D6}" type="presParOf" srcId="{AFDCA81D-A4A4-46B4-94D2-250D96D1823E}" destId="{FD711D1A-F5D7-4A3A-80AF-CB2AD99B010E}" srcOrd="0" destOrd="0" presId="urn:microsoft.com/office/officeart/2018/5/layout/IconCircleLabelList"/>
    <dgm:cxn modelId="{D1D38B5D-EE98-49D3-B716-0D8571A68916}" type="presParOf" srcId="{AFDCA81D-A4A4-46B4-94D2-250D96D1823E}" destId="{10B1C9BB-0DB1-4302-92C4-7D970D4D96F2}" srcOrd="1" destOrd="0" presId="urn:microsoft.com/office/officeart/2018/5/layout/IconCircleLabelList"/>
    <dgm:cxn modelId="{0AC9F2A2-FDE6-4E36-94E6-7B6B6BECB709}" type="presParOf" srcId="{AFDCA81D-A4A4-46B4-94D2-250D96D1823E}" destId="{A41890AF-0B7F-4F52-8E15-BA8C16BE1D66}" srcOrd="2" destOrd="0" presId="urn:microsoft.com/office/officeart/2018/5/layout/IconCircleLabelList"/>
    <dgm:cxn modelId="{F451A9F9-8456-49BE-91B7-4309E8A5772F}" type="presParOf" srcId="{AFDCA81D-A4A4-46B4-94D2-250D96D1823E}" destId="{2AACAF2B-323D-44C7-B509-0ACF00176ED2}" srcOrd="3" destOrd="0" presId="urn:microsoft.com/office/officeart/2018/5/layout/IconCircleLabelList"/>
    <dgm:cxn modelId="{DD22A45B-7213-4371-BA79-4A5675CC45A2}" type="presParOf" srcId="{B32E87BD-4FDB-4A10-A71E-870B09449B5C}" destId="{D28B3DAC-F15D-4782-81BC-0E8B631FBCE0}" srcOrd="3" destOrd="0" presId="urn:microsoft.com/office/officeart/2018/5/layout/IconCircleLabelList"/>
    <dgm:cxn modelId="{991816B2-AE0D-472D-BE81-02459CF5C100}" type="presParOf" srcId="{B32E87BD-4FDB-4A10-A71E-870B09449B5C}" destId="{B0822064-FE43-4B6A-8FFF-121932780C43}" srcOrd="4" destOrd="0" presId="urn:microsoft.com/office/officeart/2018/5/layout/IconCircleLabelList"/>
    <dgm:cxn modelId="{D6CE1AA6-8A2D-4116-B51F-B3F14377B123}" type="presParOf" srcId="{B0822064-FE43-4B6A-8FFF-121932780C43}" destId="{3C0FEBDA-E5F3-4E67-82F8-F33291620FD2}" srcOrd="0" destOrd="0" presId="urn:microsoft.com/office/officeart/2018/5/layout/IconCircleLabelList"/>
    <dgm:cxn modelId="{39F555A2-9ED0-4836-B79A-3EAFD5C27167}" type="presParOf" srcId="{B0822064-FE43-4B6A-8FFF-121932780C43}" destId="{78B49E87-1E22-4306-B018-DC128F9AA58B}" srcOrd="1" destOrd="0" presId="urn:microsoft.com/office/officeart/2018/5/layout/IconCircleLabelList"/>
    <dgm:cxn modelId="{9B6C34DA-733E-4756-9848-9E7DA82FA0D1}" type="presParOf" srcId="{B0822064-FE43-4B6A-8FFF-121932780C43}" destId="{F96F1FF5-FC13-4623-8153-CD24A41E384D}" srcOrd="2" destOrd="0" presId="urn:microsoft.com/office/officeart/2018/5/layout/IconCircleLabelList"/>
    <dgm:cxn modelId="{D1E9AE98-FEE2-4B3D-803D-E30AAB8E6C2A}" type="presParOf" srcId="{B0822064-FE43-4B6A-8FFF-121932780C43}" destId="{5F23F811-F435-4FCA-B5CD-F509EA2DF55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2087A7-CBC3-4A10-9321-770A8F4D09D7}" type="doc">
      <dgm:prSet loTypeId="urn:microsoft.com/office/officeart/2008/layout/PictureAccent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2D92E18C-26B1-4CE2-BBF3-FC8E1CBAF0CE}">
      <dgm:prSet phldrT="[Tekst]" custT="1"/>
      <dgm:spPr/>
      <dgm:t>
        <a:bodyPr/>
        <a:lstStyle/>
        <a:p>
          <a:pPr algn="ctr"/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zbiorników retencyjnych naziemnych</a:t>
          </a:r>
          <a:endParaRPr lang="pl-PL" sz="16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404389-3FEB-4912-B333-0B4C18F6BA71}" type="parTrans" cxnId="{BCF02A32-3951-4B25-A27B-144FCEFD024A}">
      <dgm:prSet/>
      <dgm:spPr/>
      <dgm:t>
        <a:bodyPr/>
        <a:lstStyle/>
        <a:p>
          <a:endParaRPr lang="pl-PL"/>
        </a:p>
      </dgm:t>
    </dgm:pt>
    <dgm:pt modelId="{56DF677D-857A-4A3C-B5FD-A9A89361F657}" type="sibTrans" cxnId="{BCF02A32-3951-4B25-A27B-144FCEFD024A}">
      <dgm:prSet/>
      <dgm:spPr/>
      <dgm:t>
        <a:bodyPr/>
        <a:lstStyle/>
        <a:p>
          <a:endParaRPr lang="pl-PL"/>
        </a:p>
      </dgm:t>
    </dgm:pt>
    <dgm:pt modelId="{12338DDB-ACE0-4714-A4D6-7B232ECEDCF1}">
      <dgm:prSet phldrT="[Tekst]" custT="1"/>
      <dgm:spPr/>
      <dgm:t>
        <a:bodyPr/>
        <a:lstStyle/>
        <a:p>
          <a:pPr algn="ctr"/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zbiorników retencyjnych podziemnych</a:t>
          </a:r>
        </a:p>
      </dgm:t>
    </dgm:pt>
    <dgm:pt modelId="{24BF4F17-92D8-4F42-925F-9B0964C4952F}" type="parTrans" cxnId="{2BC9AC8F-9DD3-4047-AD6A-4EEB281421CF}">
      <dgm:prSet/>
      <dgm:spPr/>
      <dgm:t>
        <a:bodyPr/>
        <a:lstStyle/>
        <a:p>
          <a:endParaRPr lang="pl-PL"/>
        </a:p>
      </dgm:t>
    </dgm:pt>
    <dgm:pt modelId="{3D9632B0-38B7-4887-8DD9-29FD914A89E1}" type="sibTrans" cxnId="{2BC9AC8F-9DD3-4047-AD6A-4EEB281421CF}">
      <dgm:prSet/>
      <dgm:spPr/>
      <dgm:t>
        <a:bodyPr/>
        <a:lstStyle/>
        <a:p>
          <a:endParaRPr lang="pl-PL"/>
        </a:p>
      </dgm:t>
    </dgm:pt>
    <dgm:pt modelId="{7A0398CC-A0E6-4A68-A7DA-7AD41DAF92E7}">
      <dgm:prSet phldrT="[Tekst]" custT="1"/>
      <dgm:spPr/>
      <dgm:t>
        <a:bodyPr/>
        <a:lstStyle/>
        <a:p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adaptacja istniejących zbiorników na potrzeby zbiorników retencyjnych</a:t>
          </a:r>
        </a:p>
      </dgm:t>
    </dgm:pt>
    <dgm:pt modelId="{67240DCC-C3A0-4120-80D8-023B83874C87}" type="parTrans" cxnId="{8D4C7552-1478-4CA3-82B6-3B79F6236A69}">
      <dgm:prSet/>
      <dgm:spPr/>
      <dgm:t>
        <a:bodyPr/>
        <a:lstStyle/>
        <a:p>
          <a:endParaRPr lang="pl-PL"/>
        </a:p>
      </dgm:t>
    </dgm:pt>
    <dgm:pt modelId="{60E487F7-A788-47D7-94E1-CA6AB077C7CC}" type="sibTrans" cxnId="{8D4C7552-1478-4CA3-82B6-3B79F6236A69}">
      <dgm:prSet/>
      <dgm:spPr/>
      <dgm:t>
        <a:bodyPr/>
        <a:lstStyle/>
        <a:p>
          <a:endParaRPr lang="pl-PL"/>
        </a:p>
      </dgm:t>
    </dgm:pt>
    <dgm:pt modelId="{C398976F-88C9-4A45-B8AB-AF9A888613AB}">
      <dgm:prSet custT="1"/>
      <dgm:spPr/>
      <dgm:t>
        <a:bodyPr/>
        <a:lstStyle/>
        <a:p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instalacji rozsączającej lub nawadniającej, łącznie z realizacją przedsięwzięć, o których mowa w pkt 1) - 3)</a:t>
          </a:r>
        </a:p>
      </dgm:t>
    </dgm:pt>
    <dgm:pt modelId="{6A45F27E-9701-4C88-AA41-B78FF35E4B09}" type="parTrans" cxnId="{7E4F2320-7FD6-4DF1-BD19-0EFF1820DE8E}">
      <dgm:prSet/>
      <dgm:spPr/>
      <dgm:t>
        <a:bodyPr/>
        <a:lstStyle/>
        <a:p>
          <a:endParaRPr lang="pl-PL"/>
        </a:p>
      </dgm:t>
    </dgm:pt>
    <dgm:pt modelId="{132DC4E2-130D-4852-820F-651238A27DB0}" type="sibTrans" cxnId="{7E4F2320-7FD6-4DF1-BD19-0EFF1820DE8E}">
      <dgm:prSet/>
      <dgm:spPr/>
      <dgm:t>
        <a:bodyPr/>
        <a:lstStyle/>
        <a:p>
          <a:endParaRPr lang="pl-PL"/>
        </a:p>
      </dgm:t>
    </dgm:pt>
    <dgm:pt modelId="{9D3D24CE-2313-4720-AAFE-470DC9008DF8}">
      <dgm:prSet phldrT="[Tekst]" custT="1"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</dgm:spPr>
      <dgm:t>
        <a:bodyPr/>
        <a:lstStyle/>
        <a:p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kosztów kwalifikowanych przedsięwzięcia zalicza się dostawy, roboty budowlane i usługi niezbędne do uzyskania efektu ekologicznego, związane z:</a:t>
          </a:r>
        </a:p>
      </dgm:t>
    </dgm:pt>
    <dgm:pt modelId="{91B25BBB-DCA9-4698-917C-E52FD77478ED}" type="sibTrans" cxnId="{2E10B4A1-F732-4EF8-A774-92CDE4CFE22A}">
      <dgm:prSet/>
      <dgm:spPr/>
      <dgm:t>
        <a:bodyPr/>
        <a:lstStyle/>
        <a:p>
          <a:endParaRPr lang="pl-PL"/>
        </a:p>
      </dgm:t>
    </dgm:pt>
    <dgm:pt modelId="{F058FFD3-0DBC-45A4-896F-AA04E1D39B3F}" type="parTrans" cxnId="{2E10B4A1-F732-4EF8-A774-92CDE4CFE22A}">
      <dgm:prSet/>
      <dgm:spPr/>
      <dgm:t>
        <a:bodyPr/>
        <a:lstStyle/>
        <a:p>
          <a:endParaRPr lang="pl-PL"/>
        </a:p>
      </dgm:t>
    </dgm:pt>
    <dgm:pt modelId="{A5E18B91-1B0E-4F48-AE91-F091D1B78DC3}" type="pres">
      <dgm:prSet presAssocID="{AE2087A7-CBC3-4A10-9321-770A8F4D09D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A3FC24CF-0894-4D1F-8D70-9A8F5AFF7D31}" type="pres">
      <dgm:prSet presAssocID="{9D3D24CE-2313-4720-AAFE-470DC9008DF8}" presName="root" presStyleCnt="0">
        <dgm:presLayoutVars>
          <dgm:chMax/>
          <dgm:chPref val="4"/>
        </dgm:presLayoutVars>
      </dgm:prSet>
      <dgm:spPr/>
    </dgm:pt>
    <dgm:pt modelId="{62F433C9-0200-4F53-B8D8-8B8ACF15577B}" type="pres">
      <dgm:prSet presAssocID="{9D3D24CE-2313-4720-AAFE-470DC9008DF8}" presName="rootComposite" presStyleCnt="0">
        <dgm:presLayoutVars/>
      </dgm:prSet>
      <dgm:spPr/>
    </dgm:pt>
    <dgm:pt modelId="{FB1E2CD8-EDCE-40FC-94B8-50CBA2C8F29F}" type="pres">
      <dgm:prSet presAssocID="{9D3D24CE-2313-4720-AAFE-470DC9008DF8}" presName="rootText" presStyleLbl="node0" presStyleIdx="0" presStyleCnt="1">
        <dgm:presLayoutVars>
          <dgm:chMax/>
          <dgm:chPref val="4"/>
        </dgm:presLayoutVars>
      </dgm:prSet>
      <dgm:spPr/>
    </dgm:pt>
    <dgm:pt modelId="{CD82D518-5F09-4DAD-B8B7-92D8F6202658}" type="pres">
      <dgm:prSet presAssocID="{9D3D24CE-2313-4720-AAFE-470DC9008DF8}" presName="childShape" presStyleCnt="0">
        <dgm:presLayoutVars>
          <dgm:chMax val="0"/>
          <dgm:chPref val="0"/>
        </dgm:presLayoutVars>
      </dgm:prSet>
      <dgm:spPr/>
    </dgm:pt>
    <dgm:pt modelId="{CD361A0B-8264-469D-BD56-815FF91DC78E}" type="pres">
      <dgm:prSet presAssocID="{2D92E18C-26B1-4CE2-BBF3-FC8E1CBAF0CE}" presName="childComposite" presStyleCnt="0">
        <dgm:presLayoutVars>
          <dgm:chMax val="0"/>
          <dgm:chPref val="0"/>
        </dgm:presLayoutVars>
      </dgm:prSet>
      <dgm:spPr/>
    </dgm:pt>
    <dgm:pt modelId="{5FEC9DD2-DD69-4846-951F-1142A2C6EEFF}" type="pres">
      <dgm:prSet presAssocID="{2D92E18C-26B1-4CE2-BBF3-FC8E1CBAF0CE}" presName="Image" presStyleLbl="node1" presStyleIdx="0" presStyleCnt="4" custScaleX="101251" custScaleY="101059"/>
      <dgm:spPr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2C321DDB-7B8F-470E-B696-7CC311DF3623}" type="pres">
      <dgm:prSet presAssocID="{2D92E18C-26B1-4CE2-BBF3-FC8E1CBAF0CE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C06DB636-B29E-44B0-9C39-49C1DBC88574}" type="pres">
      <dgm:prSet presAssocID="{12338DDB-ACE0-4714-A4D6-7B232ECEDCF1}" presName="childComposite" presStyleCnt="0">
        <dgm:presLayoutVars>
          <dgm:chMax val="0"/>
          <dgm:chPref val="0"/>
        </dgm:presLayoutVars>
      </dgm:prSet>
      <dgm:spPr/>
    </dgm:pt>
    <dgm:pt modelId="{89C52CB5-91A6-443E-8F33-9B10CE30A69F}" type="pres">
      <dgm:prSet presAssocID="{12338DDB-ACE0-4714-A4D6-7B232ECEDCF1}" presName="Image" presStyleLbl="node1" presStyleIdx="1" presStyleCnt="4"/>
      <dgm:spPr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</dgm:spPr>
    </dgm:pt>
    <dgm:pt modelId="{DCC4948C-76A5-4CDD-94AE-98D291C095B9}" type="pres">
      <dgm:prSet presAssocID="{12338DDB-ACE0-4714-A4D6-7B232ECEDCF1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906EB670-CAC1-4AD6-A814-9F090A866161}" type="pres">
      <dgm:prSet presAssocID="{7A0398CC-A0E6-4A68-A7DA-7AD41DAF92E7}" presName="childComposite" presStyleCnt="0">
        <dgm:presLayoutVars>
          <dgm:chMax val="0"/>
          <dgm:chPref val="0"/>
        </dgm:presLayoutVars>
      </dgm:prSet>
      <dgm:spPr/>
    </dgm:pt>
    <dgm:pt modelId="{38051C65-57A1-4C1B-806E-014A471EC843}" type="pres">
      <dgm:prSet presAssocID="{7A0398CC-A0E6-4A68-A7DA-7AD41DAF92E7}" presName="Image" presStyleLbl="node1" presStyleIdx="2" presStyleCnt="4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6FBF4535-3E88-4964-9905-D755C1E52F0A}" type="pres">
      <dgm:prSet presAssocID="{7A0398CC-A0E6-4A68-A7DA-7AD41DAF92E7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682885A8-7767-4965-94AE-DDC09805AB8B}" type="pres">
      <dgm:prSet presAssocID="{C398976F-88C9-4A45-B8AB-AF9A888613AB}" presName="childComposite" presStyleCnt="0">
        <dgm:presLayoutVars>
          <dgm:chMax val="0"/>
          <dgm:chPref val="0"/>
        </dgm:presLayoutVars>
      </dgm:prSet>
      <dgm:spPr/>
    </dgm:pt>
    <dgm:pt modelId="{3F352B2E-65E9-4877-9BD8-7AD0C24E97C9}" type="pres">
      <dgm:prSet presAssocID="{C398976F-88C9-4A45-B8AB-AF9A888613AB}" presName="Image" presStyleLbl="node1" presStyleIdx="3" presStyleCnt="4"/>
      <dgm:spPr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C4FBB144-8143-4794-8442-B91EACBCA66F}" type="pres">
      <dgm:prSet presAssocID="{C398976F-88C9-4A45-B8AB-AF9A888613A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6EC751D-A4F9-40FB-85CA-C9BDE89337E7}" type="presOf" srcId="{C398976F-88C9-4A45-B8AB-AF9A888613AB}" destId="{C4FBB144-8143-4794-8442-B91EACBCA66F}" srcOrd="0" destOrd="0" presId="urn:microsoft.com/office/officeart/2008/layout/PictureAccentList"/>
    <dgm:cxn modelId="{7E4F2320-7FD6-4DF1-BD19-0EFF1820DE8E}" srcId="{9D3D24CE-2313-4720-AAFE-470DC9008DF8}" destId="{C398976F-88C9-4A45-B8AB-AF9A888613AB}" srcOrd="3" destOrd="0" parTransId="{6A45F27E-9701-4C88-AA41-B78FF35E4B09}" sibTransId="{132DC4E2-130D-4852-820F-651238A27DB0}"/>
    <dgm:cxn modelId="{CDD4982B-E0CA-4A9F-9487-41FD1FD07233}" type="presOf" srcId="{9D3D24CE-2313-4720-AAFE-470DC9008DF8}" destId="{FB1E2CD8-EDCE-40FC-94B8-50CBA2C8F29F}" srcOrd="0" destOrd="0" presId="urn:microsoft.com/office/officeart/2008/layout/PictureAccentList"/>
    <dgm:cxn modelId="{BCF02A32-3951-4B25-A27B-144FCEFD024A}" srcId="{9D3D24CE-2313-4720-AAFE-470DC9008DF8}" destId="{2D92E18C-26B1-4CE2-BBF3-FC8E1CBAF0CE}" srcOrd="0" destOrd="0" parTransId="{8A404389-3FEB-4912-B333-0B4C18F6BA71}" sibTransId="{56DF677D-857A-4A3C-B5FD-A9A89361F657}"/>
    <dgm:cxn modelId="{755A2639-F455-44A5-B740-8C2D13347207}" type="presOf" srcId="{12338DDB-ACE0-4714-A4D6-7B232ECEDCF1}" destId="{DCC4948C-76A5-4CDD-94AE-98D291C095B9}" srcOrd="0" destOrd="0" presId="urn:microsoft.com/office/officeart/2008/layout/PictureAccentList"/>
    <dgm:cxn modelId="{6CAA083C-0B9D-421A-ACD8-A036F2C94874}" type="presOf" srcId="{AE2087A7-CBC3-4A10-9321-770A8F4D09D7}" destId="{A5E18B91-1B0E-4F48-AE91-F091D1B78DC3}" srcOrd="0" destOrd="0" presId="urn:microsoft.com/office/officeart/2008/layout/PictureAccentList"/>
    <dgm:cxn modelId="{BD821F4F-87B4-4B2B-8193-6EE47B8918E3}" type="presOf" srcId="{2D92E18C-26B1-4CE2-BBF3-FC8E1CBAF0CE}" destId="{2C321DDB-7B8F-470E-B696-7CC311DF3623}" srcOrd="0" destOrd="0" presId="urn:microsoft.com/office/officeart/2008/layout/PictureAccentList"/>
    <dgm:cxn modelId="{8D4C7552-1478-4CA3-82B6-3B79F6236A69}" srcId="{9D3D24CE-2313-4720-AAFE-470DC9008DF8}" destId="{7A0398CC-A0E6-4A68-A7DA-7AD41DAF92E7}" srcOrd="2" destOrd="0" parTransId="{67240DCC-C3A0-4120-80D8-023B83874C87}" sibTransId="{60E487F7-A788-47D7-94E1-CA6AB077C7CC}"/>
    <dgm:cxn modelId="{2BC9AC8F-9DD3-4047-AD6A-4EEB281421CF}" srcId="{9D3D24CE-2313-4720-AAFE-470DC9008DF8}" destId="{12338DDB-ACE0-4714-A4D6-7B232ECEDCF1}" srcOrd="1" destOrd="0" parTransId="{24BF4F17-92D8-4F42-925F-9B0964C4952F}" sibTransId="{3D9632B0-38B7-4887-8DD9-29FD914A89E1}"/>
    <dgm:cxn modelId="{2E10B4A1-F732-4EF8-A774-92CDE4CFE22A}" srcId="{AE2087A7-CBC3-4A10-9321-770A8F4D09D7}" destId="{9D3D24CE-2313-4720-AAFE-470DC9008DF8}" srcOrd="0" destOrd="0" parTransId="{F058FFD3-0DBC-45A4-896F-AA04E1D39B3F}" sibTransId="{91B25BBB-DCA9-4698-917C-E52FD77478ED}"/>
    <dgm:cxn modelId="{DD363AF9-C8B5-4B02-8C31-D9634566B6B4}" type="presOf" srcId="{7A0398CC-A0E6-4A68-A7DA-7AD41DAF92E7}" destId="{6FBF4535-3E88-4964-9905-D755C1E52F0A}" srcOrd="0" destOrd="0" presId="urn:microsoft.com/office/officeart/2008/layout/PictureAccentList"/>
    <dgm:cxn modelId="{E97CF348-B06C-48BB-9412-B956DAEEB46E}" type="presParOf" srcId="{A5E18B91-1B0E-4F48-AE91-F091D1B78DC3}" destId="{A3FC24CF-0894-4D1F-8D70-9A8F5AFF7D31}" srcOrd="0" destOrd="0" presId="urn:microsoft.com/office/officeart/2008/layout/PictureAccentList"/>
    <dgm:cxn modelId="{1FC29501-81DC-434C-BFA8-B816422E5684}" type="presParOf" srcId="{A3FC24CF-0894-4D1F-8D70-9A8F5AFF7D31}" destId="{62F433C9-0200-4F53-B8D8-8B8ACF15577B}" srcOrd="0" destOrd="0" presId="urn:microsoft.com/office/officeart/2008/layout/PictureAccentList"/>
    <dgm:cxn modelId="{C6A4D4AA-32C4-4752-91CD-C65A4DA484BF}" type="presParOf" srcId="{62F433C9-0200-4F53-B8D8-8B8ACF15577B}" destId="{FB1E2CD8-EDCE-40FC-94B8-50CBA2C8F29F}" srcOrd="0" destOrd="0" presId="urn:microsoft.com/office/officeart/2008/layout/PictureAccentList"/>
    <dgm:cxn modelId="{804DAFFE-781E-4933-9F56-EA5FBC09D8CE}" type="presParOf" srcId="{A3FC24CF-0894-4D1F-8D70-9A8F5AFF7D31}" destId="{CD82D518-5F09-4DAD-B8B7-92D8F6202658}" srcOrd="1" destOrd="0" presId="urn:microsoft.com/office/officeart/2008/layout/PictureAccentList"/>
    <dgm:cxn modelId="{673CDC14-7698-4678-91D2-7F6F2CFE8FD3}" type="presParOf" srcId="{CD82D518-5F09-4DAD-B8B7-92D8F6202658}" destId="{CD361A0B-8264-469D-BD56-815FF91DC78E}" srcOrd="0" destOrd="0" presId="urn:microsoft.com/office/officeart/2008/layout/PictureAccentList"/>
    <dgm:cxn modelId="{D7C6D411-B06F-47FC-929C-C943018387E7}" type="presParOf" srcId="{CD361A0B-8264-469D-BD56-815FF91DC78E}" destId="{5FEC9DD2-DD69-4846-951F-1142A2C6EEFF}" srcOrd="0" destOrd="0" presId="urn:microsoft.com/office/officeart/2008/layout/PictureAccentList"/>
    <dgm:cxn modelId="{E3F6AB44-C6B6-455E-A067-493ADF86EA58}" type="presParOf" srcId="{CD361A0B-8264-469D-BD56-815FF91DC78E}" destId="{2C321DDB-7B8F-470E-B696-7CC311DF3623}" srcOrd="1" destOrd="0" presId="urn:microsoft.com/office/officeart/2008/layout/PictureAccentList"/>
    <dgm:cxn modelId="{07706F71-47B2-4B55-8B90-722DC9986021}" type="presParOf" srcId="{CD82D518-5F09-4DAD-B8B7-92D8F6202658}" destId="{C06DB636-B29E-44B0-9C39-49C1DBC88574}" srcOrd="1" destOrd="0" presId="urn:microsoft.com/office/officeart/2008/layout/PictureAccentList"/>
    <dgm:cxn modelId="{2C5DA052-BC88-41D3-89E3-4E891A8B5539}" type="presParOf" srcId="{C06DB636-B29E-44B0-9C39-49C1DBC88574}" destId="{89C52CB5-91A6-443E-8F33-9B10CE30A69F}" srcOrd="0" destOrd="0" presId="urn:microsoft.com/office/officeart/2008/layout/PictureAccentList"/>
    <dgm:cxn modelId="{F829AC38-7024-4689-B4CB-F910ABABDA96}" type="presParOf" srcId="{C06DB636-B29E-44B0-9C39-49C1DBC88574}" destId="{DCC4948C-76A5-4CDD-94AE-98D291C095B9}" srcOrd="1" destOrd="0" presId="urn:microsoft.com/office/officeart/2008/layout/PictureAccentList"/>
    <dgm:cxn modelId="{BC8F8148-624F-4130-B62B-CB3CDF7E6928}" type="presParOf" srcId="{CD82D518-5F09-4DAD-B8B7-92D8F6202658}" destId="{906EB670-CAC1-4AD6-A814-9F090A866161}" srcOrd="2" destOrd="0" presId="urn:microsoft.com/office/officeart/2008/layout/PictureAccentList"/>
    <dgm:cxn modelId="{748BF144-57C1-4F88-8E6A-6E310F7DC338}" type="presParOf" srcId="{906EB670-CAC1-4AD6-A814-9F090A866161}" destId="{38051C65-57A1-4C1B-806E-014A471EC843}" srcOrd="0" destOrd="0" presId="urn:microsoft.com/office/officeart/2008/layout/PictureAccentList"/>
    <dgm:cxn modelId="{52B8681F-3306-4876-8A3F-C5F6061EC996}" type="presParOf" srcId="{906EB670-CAC1-4AD6-A814-9F090A866161}" destId="{6FBF4535-3E88-4964-9905-D755C1E52F0A}" srcOrd="1" destOrd="0" presId="urn:microsoft.com/office/officeart/2008/layout/PictureAccentList"/>
    <dgm:cxn modelId="{A5799554-B978-4FAA-B5A1-00F6B142BF55}" type="presParOf" srcId="{CD82D518-5F09-4DAD-B8B7-92D8F6202658}" destId="{682885A8-7767-4965-94AE-DDC09805AB8B}" srcOrd="3" destOrd="0" presId="urn:microsoft.com/office/officeart/2008/layout/PictureAccentList"/>
    <dgm:cxn modelId="{01743DFD-1B5A-403C-A8BE-F2A6F44AA04A}" type="presParOf" srcId="{682885A8-7767-4965-94AE-DDC09805AB8B}" destId="{3F352B2E-65E9-4877-9BD8-7AD0C24E97C9}" srcOrd="0" destOrd="0" presId="urn:microsoft.com/office/officeart/2008/layout/PictureAccentList"/>
    <dgm:cxn modelId="{86F6F651-B178-47AE-BDAA-0BC9A7B5CEC6}" type="presParOf" srcId="{682885A8-7767-4965-94AE-DDC09805AB8B}" destId="{C4FBB144-8143-4794-8442-B91EACBCA66F}" srcOrd="1" destOrd="0" presId="urn:microsoft.com/office/officeart/2008/layout/Pictu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2087A7-CBC3-4A10-9321-770A8F4D09D7}" type="doc">
      <dgm:prSet loTypeId="urn:microsoft.com/office/officeart/2008/layout/PictureAccent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2D92E18C-26B1-4CE2-BBF3-FC8E1CBAF0CE}">
      <dgm:prSet phldrT="[Tekst]" custT="1"/>
      <dgm:spPr/>
      <dgm:t>
        <a:bodyPr/>
        <a:lstStyle/>
        <a:p>
          <a:pPr algn="ctr"/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instalacji odprowadzającej wody opadowe zebrane z rynien, wpustów do zbiorników, o których mowa w pkt 1) - 3) łącznie z realizacją tych przedsięwzięć</a:t>
          </a:r>
          <a:endParaRPr lang="pl-PL" sz="16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404389-3FEB-4912-B333-0B4C18F6BA71}" type="parTrans" cxnId="{BCF02A32-3951-4B25-A27B-144FCEFD024A}">
      <dgm:prSet/>
      <dgm:spPr/>
      <dgm:t>
        <a:bodyPr/>
        <a:lstStyle/>
        <a:p>
          <a:endParaRPr lang="pl-PL"/>
        </a:p>
      </dgm:t>
    </dgm:pt>
    <dgm:pt modelId="{56DF677D-857A-4A3C-B5FD-A9A89361F657}" type="sibTrans" cxnId="{BCF02A32-3951-4B25-A27B-144FCEFD024A}">
      <dgm:prSet/>
      <dgm:spPr/>
      <dgm:t>
        <a:bodyPr/>
        <a:lstStyle/>
        <a:p>
          <a:endParaRPr lang="pl-PL"/>
        </a:p>
      </dgm:t>
    </dgm:pt>
    <dgm:pt modelId="{12338DDB-ACE0-4714-A4D6-7B232ECEDCF1}">
      <dgm:prSet phldrT="[Tekst]" custT="1"/>
      <dgm:spPr/>
      <dgm:t>
        <a:bodyPr/>
        <a:lstStyle/>
        <a:p>
          <a:pPr algn="ctr"/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rozszczelnieniem powierzchni nieprzepuszczalnych (z wyłączeniem dróg i ulic) o minimalnej powierzchni 100 m2</a:t>
          </a:r>
        </a:p>
      </dgm:t>
    </dgm:pt>
    <dgm:pt modelId="{24BF4F17-92D8-4F42-925F-9B0964C4952F}" type="parTrans" cxnId="{2BC9AC8F-9DD3-4047-AD6A-4EEB281421CF}">
      <dgm:prSet/>
      <dgm:spPr/>
      <dgm:t>
        <a:bodyPr/>
        <a:lstStyle/>
        <a:p>
          <a:endParaRPr lang="pl-PL"/>
        </a:p>
      </dgm:t>
    </dgm:pt>
    <dgm:pt modelId="{3D9632B0-38B7-4887-8DD9-29FD914A89E1}" type="sibTrans" cxnId="{2BC9AC8F-9DD3-4047-AD6A-4EEB281421CF}">
      <dgm:prSet/>
      <dgm:spPr/>
      <dgm:t>
        <a:bodyPr/>
        <a:lstStyle/>
        <a:p>
          <a:endParaRPr lang="pl-PL"/>
        </a:p>
      </dgm:t>
    </dgm:pt>
    <dgm:pt modelId="{7A0398CC-A0E6-4A68-A7DA-7AD41DAF92E7}">
      <dgm:prSet phldrT="[Tekst]" custT="1"/>
      <dgm:spPr/>
      <dgm:t>
        <a:bodyPr/>
        <a:lstStyle/>
        <a:p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budową, rozbudową, przebudowa instalacji do odzysku wody szarej</a:t>
          </a:r>
        </a:p>
      </dgm:t>
    </dgm:pt>
    <dgm:pt modelId="{67240DCC-C3A0-4120-80D8-023B83874C87}" type="parTrans" cxnId="{8D4C7552-1478-4CA3-82B6-3B79F6236A69}">
      <dgm:prSet/>
      <dgm:spPr/>
      <dgm:t>
        <a:bodyPr/>
        <a:lstStyle/>
        <a:p>
          <a:endParaRPr lang="pl-PL"/>
        </a:p>
      </dgm:t>
    </dgm:pt>
    <dgm:pt modelId="{60E487F7-A788-47D7-94E1-CA6AB077C7CC}" type="sibTrans" cxnId="{8D4C7552-1478-4CA3-82B6-3B79F6236A69}">
      <dgm:prSet/>
      <dgm:spPr/>
      <dgm:t>
        <a:bodyPr/>
        <a:lstStyle/>
        <a:p>
          <a:endParaRPr lang="pl-PL"/>
        </a:p>
      </dgm:t>
    </dgm:pt>
    <dgm:pt modelId="{C398976F-88C9-4A45-B8AB-AF9A888613AB}">
      <dgm:prSet custT="1"/>
      <dgm:spPr/>
      <dgm:t>
        <a:bodyPr/>
        <a:lstStyle/>
        <a:p>
          <a:r>
            <a:rPr lang="pl-PL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opracowaniem dokumentacji niezbędnej do realizacji przedsięwzięcia jako uzupełnienie ww. przedsięwzięć</a:t>
          </a:r>
        </a:p>
      </dgm:t>
    </dgm:pt>
    <dgm:pt modelId="{6A45F27E-9701-4C88-AA41-B78FF35E4B09}" type="parTrans" cxnId="{7E4F2320-7FD6-4DF1-BD19-0EFF1820DE8E}">
      <dgm:prSet/>
      <dgm:spPr/>
      <dgm:t>
        <a:bodyPr/>
        <a:lstStyle/>
        <a:p>
          <a:endParaRPr lang="pl-PL"/>
        </a:p>
      </dgm:t>
    </dgm:pt>
    <dgm:pt modelId="{132DC4E2-130D-4852-820F-651238A27DB0}" type="sibTrans" cxnId="{7E4F2320-7FD6-4DF1-BD19-0EFF1820DE8E}">
      <dgm:prSet/>
      <dgm:spPr/>
      <dgm:t>
        <a:bodyPr/>
        <a:lstStyle/>
        <a:p>
          <a:endParaRPr lang="pl-PL"/>
        </a:p>
      </dgm:t>
    </dgm:pt>
    <dgm:pt modelId="{9D3D24CE-2313-4720-AAFE-470DC9008DF8}">
      <dgm:prSet phldrT="[Tekst]" custT="1"/>
      <dgm:spPr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</dgm:spPr>
      <dgm:t>
        <a:bodyPr/>
        <a:lstStyle/>
        <a:p>
          <a:r>
            <a:rPr lang="pl-PL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kosztów kwalifikowanych przedsięwzięcia zalicza się dostawy, roboty budowlane i usługi niezbędne do uzyskania efektu ekologicznego, związane z:</a:t>
          </a:r>
        </a:p>
      </dgm:t>
    </dgm:pt>
    <dgm:pt modelId="{91B25BBB-DCA9-4698-917C-E52FD77478ED}" type="sibTrans" cxnId="{2E10B4A1-F732-4EF8-A774-92CDE4CFE22A}">
      <dgm:prSet/>
      <dgm:spPr/>
      <dgm:t>
        <a:bodyPr/>
        <a:lstStyle/>
        <a:p>
          <a:endParaRPr lang="pl-PL"/>
        </a:p>
      </dgm:t>
    </dgm:pt>
    <dgm:pt modelId="{F058FFD3-0DBC-45A4-896F-AA04E1D39B3F}" type="parTrans" cxnId="{2E10B4A1-F732-4EF8-A774-92CDE4CFE22A}">
      <dgm:prSet/>
      <dgm:spPr/>
      <dgm:t>
        <a:bodyPr/>
        <a:lstStyle/>
        <a:p>
          <a:endParaRPr lang="pl-PL"/>
        </a:p>
      </dgm:t>
    </dgm:pt>
    <dgm:pt modelId="{A5E18B91-1B0E-4F48-AE91-F091D1B78DC3}" type="pres">
      <dgm:prSet presAssocID="{AE2087A7-CBC3-4A10-9321-770A8F4D09D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A3FC24CF-0894-4D1F-8D70-9A8F5AFF7D31}" type="pres">
      <dgm:prSet presAssocID="{9D3D24CE-2313-4720-AAFE-470DC9008DF8}" presName="root" presStyleCnt="0">
        <dgm:presLayoutVars>
          <dgm:chMax/>
          <dgm:chPref val="4"/>
        </dgm:presLayoutVars>
      </dgm:prSet>
      <dgm:spPr/>
    </dgm:pt>
    <dgm:pt modelId="{62F433C9-0200-4F53-B8D8-8B8ACF15577B}" type="pres">
      <dgm:prSet presAssocID="{9D3D24CE-2313-4720-AAFE-470DC9008DF8}" presName="rootComposite" presStyleCnt="0">
        <dgm:presLayoutVars/>
      </dgm:prSet>
      <dgm:spPr/>
    </dgm:pt>
    <dgm:pt modelId="{FB1E2CD8-EDCE-40FC-94B8-50CBA2C8F29F}" type="pres">
      <dgm:prSet presAssocID="{9D3D24CE-2313-4720-AAFE-470DC9008DF8}" presName="rootText" presStyleLbl="node0" presStyleIdx="0" presStyleCnt="1">
        <dgm:presLayoutVars>
          <dgm:chMax/>
          <dgm:chPref val="4"/>
        </dgm:presLayoutVars>
      </dgm:prSet>
      <dgm:spPr/>
    </dgm:pt>
    <dgm:pt modelId="{CD82D518-5F09-4DAD-B8B7-92D8F6202658}" type="pres">
      <dgm:prSet presAssocID="{9D3D24CE-2313-4720-AAFE-470DC9008DF8}" presName="childShape" presStyleCnt="0">
        <dgm:presLayoutVars>
          <dgm:chMax val="0"/>
          <dgm:chPref val="0"/>
        </dgm:presLayoutVars>
      </dgm:prSet>
      <dgm:spPr/>
    </dgm:pt>
    <dgm:pt modelId="{CD361A0B-8264-469D-BD56-815FF91DC78E}" type="pres">
      <dgm:prSet presAssocID="{2D92E18C-26B1-4CE2-BBF3-FC8E1CBAF0CE}" presName="childComposite" presStyleCnt="0">
        <dgm:presLayoutVars>
          <dgm:chMax val="0"/>
          <dgm:chPref val="0"/>
        </dgm:presLayoutVars>
      </dgm:prSet>
      <dgm:spPr/>
    </dgm:pt>
    <dgm:pt modelId="{5FEC9DD2-DD69-4846-951F-1142A2C6EEFF}" type="pres">
      <dgm:prSet presAssocID="{2D92E18C-26B1-4CE2-BBF3-FC8E1CBAF0CE}" presName="Image" presStyleLbl="node1" presStyleIdx="0" presStyleCnt="4" custScaleX="101251" custScaleY="101059"/>
      <dgm:spPr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2C321DDB-7B8F-470E-B696-7CC311DF3623}" type="pres">
      <dgm:prSet presAssocID="{2D92E18C-26B1-4CE2-BBF3-FC8E1CBAF0CE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C06DB636-B29E-44B0-9C39-49C1DBC88574}" type="pres">
      <dgm:prSet presAssocID="{12338DDB-ACE0-4714-A4D6-7B232ECEDCF1}" presName="childComposite" presStyleCnt="0">
        <dgm:presLayoutVars>
          <dgm:chMax val="0"/>
          <dgm:chPref val="0"/>
        </dgm:presLayoutVars>
      </dgm:prSet>
      <dgm:spPr/>
    </dgm:pt>
    <dgm:pt modelId="{89C52CB5-91A6-443E-8F33-9B10CE30A69F}" type="pres">
      <dgm:prSet presAssocID="{12338DDB-ACE0-4714-A4D6-7B232ECEDCF1}" presName="Image" presStyleLbl="node1" presStyleIdx="1" presStyleCnt="4"/>
      <dgm:spPr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</dgm:spPr>
    </dgm:pt>
    <dgm:pt modelId="{DCC4948C-76A5-4CDD-94AE-98D291C095B9}" type="pres">
      <dgm:prSet presAssocID="{12338DDB-ACE0-4714-A4D6-7B232ECEDCF1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906EB670-CAC1-4AD6-A814-9F090A866161}" type="pres">
      <dgm:prSet presAssocID="{7A0398CC-A0E6-4A68-A7DA-7AD41DAF92E7}" presName="childComposite" presStyleCnt="0">
        <dgm:presLayoutVars>
          <dgm:chMax val="0"/>
          <dgm:chPref val="0"/>
        </dgm:presLayoutVars>
      </dgm:prSet>
      <dgm:spPr/>
    </dgm:pt>
    <dgm:pt modelId="{38051C65-57A1-4C1B-806E-014A471EC843}" type="pres">
      <dgm:prSet presAssocID="{7A0398CC-A0E6-4A68-A7DA-7AD41DAF92E7}" presName="Image" presStyleLbl="node1" presStyleIdx="2" presStyleCnt="4"/>
      <dgm:spPr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FBF4535-3E88-4964-9905-D755C1E52F0A}" type="pres">
      <dgm:prSet presAssocID="{7A0398CC-A0E6-4A68-A7DA-7AD41DAF92E7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682885A8-7767-4965-94AE-DDC09805AB8B}" type="pres">
      <dgm:prSet presAssocID="{C398976F-88C9-4A45-B8AB-AF9A888613AB}" presName="childComposite" presStyleCnt="0">
        <dgm:presLayoutVars>
          <dgm:chMax val="0"/>
          <dgm:chPref val="0"/>
        </dgm:presLayoutVars>
      </dgm:prSet>
      <dgm:spPr/>
    </dgm:pt>
    <dgm:pt modelId="{3F352B2E-65E9-4877-9BD8-7AD0C24E97C9}" type="pres">
      <dgm:prSet presAssocID="{C398976F-88C9-4A45-B8AB-AF9A888613AB}" presName="Image" presStyleLbl="node1" presStyleIdx="3" presStyleCnt="4"/>
      <dgm:spPr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4FBB144-8143-4794-8442-B91EACBCA66F}" type="pres">
      <dgm:prSet presAssocID="{C398976F-88C9-4A45-B8AB-AF9A888613A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6EC751D-A4F9-40FB-85CA-C9BDE89337E7}" type="presOf" srcId="{C398976F-88C9-4A45-B8AB-AF9A888613AB}" destId="{C4FBB144-8143-4794-8442-B91EACBCA66F}" srcOrd="0" destOrd="0" presId="urn:microsoft.com/office/officeart/2008/layout/PictureAccentList"/>
    <dgm:cxn modelId="{7E4F2320-7FD6-4DF1-BD19-0EFF1820DE8E}" srcId="{9D3D24CE-2313-4720-AAFE-470DC9008DF8}" destId="{C398976F-88C9-4A45-B8AB-AF9A888613AB}" srcOrd="3" destOrd="0" parTransId="{6A45F27E-9701-4C88-AA41-B78FF35E4B09}" sibTransId="{132DC4E2-130D-4852-820F-651238A27DB0}"/>
    <dgm:cxn modelId="{CDD4982B-E0CA-4A9F-9487-41FD1FD07233}" type="presOf" srcId="{9D3D24CE-2313-4720-AAFE-470DC9008DF8}" destId="{FB1E2CD8-EDCE-40FC-94B8-50CBA2C8F29F}" srcOrd="0" destOrd="0" presId="urn:microsoft.com/office/officeart/2008/layout/PictureAccentList"/>
    <dgm:cxn modelId="{BCF02A32-3951-4B25-A27B-144FCEFD024A}" srcId="{9D3D24CE-2313-4720-AAFE-470DC9008DF8}" destId="{2D92E18C-26B1-4CE2-BBF3-FC8E1CBAF0CE}" srcOrd="0" destOrd="0" parTransId="{8A404389-3FEB-4912-B333-0B4C18F6BA71}" sibTransId="{56DF677D-857A-4A3C-B5FD-A9A89361F657}"/>
    <dgm:cxn modelId="{755A2639-F455-44A5-B740-8C2D13347207}" type="presOf" srcId="{12338DDB-ACE0-4714-A4D6-7B232ECEDCF1}" destId="{DCC4948C-76A5-4CDD-94AE-98D291C095B9}" srcOrd="0" destOrd="0" presId="urn:microsoft.com/office/officeart/2008/layout/PictureAccentList"/>
    <dgm:cxn modelId="{6CAA083C-0B9D-421A-ACD8-A036F2C94874}" type="presOf" srcId="{AE2087A7-CBC3-4A10-9321-770A8F4D09D7}" destId="{A5E18B91-1B0E-4F48-AE91-F091D1B78DC3}" srcOrd="0" destOrd="0" presId="urn:microsoft.com/office/officeart/2008/layout/PictureAccentList"/>
    <dgm:cxn modelId="{BD821F4F-87B4-4B2B-8193-6EE47B8918E3}" type="presOf" srcId="{2D92E18C-26B1-4CE2-BBF3-FC8E1CBAF0CE}" destId="{2C321DDB-7B8F-470E-B696-7CC311DF3623}" srcOrd="0" destOrd="0" presId="urn:microsoft.com/office/officeart/2008/layout/PictureAccentList"/>
    <dgm:cxn modelId="{8D4C7552-1478-4CA3-82B6-3B79F6236A69}" srcId="{9D3D24CE-2313-4720-AAFE-470DC9008DF8}" destId="{7A0398CC-A0E6-4A68-A7DA-7AD41DAF92E7}" srcOrd="2" destOrd="0" parTransId="{67240DCC-C3A0-4120-80D8-023B83874C87}" sibTransId="{60E487F7-A788-47D7-94E1-CA6AB077C7CC}"/>
    <dgm:cxn modelId="{2BC9AC8F-9DD3-4047-AD6A-4EEB281421CF}" srcId="{9D3D24CE-2313-4720-AAFE-470DC9008DF8}" destId="{12338DDB-ACE0-4714-A4D6-7B232ECEDCF1}" srcOrd="1" destOrd="0" parTransId="{24BF4F17-92D8-4F42-925F-9B0964C4952F}" sibTransId="{3D9632B0-38B7-4887-8DD9-29FD914A89E1}"/>
    <dgm:cxn modelId="{2E10B4A1-F732-4EF8-A774-92CDE4CFE22A}" srcId="{AE2087A7-CBC3-4A10-9321-770A8F4D09D7}" destId="{9D3D24CE-2313-4720-AAFE-470DC9008DF8}" srcOrd="0" destOrd="0" parTransId="{F058FFD3-0DBC-45A4-896F-AA04E1D39B3F}" sibTransId="{91B25BBB-DCA9-4698-917C-E52FD77478ED}"/>
    <dgm:cxn modelId="{DD363AF9-C8B5-4B02-8C31-D9634566B6B4}" type="presOf" srcId="{7A0398CC-A0E6-4A68-A7DA-7AD41DAF92E7}" destId="{6FBF4535-3E88-4964-9905-D755C1E52F0A}" srcOrd="0" destOrd="0" presId="urn:microsoft.com/office/officeart/2008/layout/PictureAccentList"/>
    <dgm:cxn modelId="{E97CF348-B06C-48BB-9412-B956DAEEB46E}" type="presParOf" srcId="{A5E18B91-1B0E-4F48-AE91-F091D1B78DC3}" destId="{A3FC24CF-0894-4D1F-8D70-9A8F5AFF7D31}" srcOrd="0" destOrd="0" presId="urn:microsoft.com/office/officeart/2008/layout/PictureAccentList"/>
    <dgm:cxn modelId="{1FC29501-81DC-434C-BFA8-B816422E5684}" type="presParOf" srcId="{A3FC24CF-0894-4D1F-8D70-9A8F5AFF7D31}" destId="{62F433C9-0200-4F53-B8D8-8B8ACF15577B}" srcOrd="0" destOrd="0" presId="urn:microsoft.com/office/officeart/2008/layout/PictureAccentList"/>
    <dgm:cxn modelId="{C6A4D4AA-32C4-4752-91CD-C65A4DA484BF}" type="presParOf" srcId="{62F433C9-0200-4F53-B8D8-8B8ACF15577B}" destId="{FB1E2CD8-EDCE-40FC-94B8-50CBA2C8F29F}" srcOrd="0" destOrd="0" presId="urn:microsoft.com/office/officeart/2008/layout/PictureAccentList"/>
    <dgm:cxn modelId="{804DAFFE-781E-4933-9F56-EA5FBC09D8CE}" type="presParOf" srcId="{A3FC24CF-0894-4D1F-8D70-9A8F5AFF7D31}" destId="{CD82D518-5F09-4DAD-B8B7-92D8F6202658}" srcOrd="1" destOrd="0" presId="urn:microsoft.com/office/officeart/2008/layout/PictureAccentList"/>
    <dgm:cxn modelId="{673CDC14-7698-4678-91D2-7F6F2CFE8FD3}" type="presParOf" srcId="{CD82D518-5F09-4DAD-B8B7-92D8F6202658}" destId="{CD361A0B-8264-469D-BD56-815FF91DC78E}" srcOrd="0" destOrd="0" presId="urn:microsoft.com/office/officeart/2008/layout/PictureAccentList"/>
    <dgm:cxn modelId="{D7C6D411-B06F-47FC-929C-C943018387E7}" type="presParOf" srcId="{CD361A0B-8264-469D-BD56-815FF91DC78E}" destId="{5FEC9DD2-DD69-4846-951F-1142A2C6EEFF}" srcOrd="0" destOrd="0" presId="urn:microsoft.com/office/officeart/2008/layout/PictureAccentList"/>
    <dgm:cxn modelId="{E3F6AB44-C6B6-455E-A067-493ADF86EA58}" type="presParOf" srcId="{CD361A0B-8264-469D-BD56-815FF91DC78E}" destId="{2C321DDB-7B8F-470E-B696-7CC311DF3623}" srcOrd="1" destOrd="0" presId="urn:microsoft.com/office/officeart/2008/layout/PictureAccentList"/>
    <dgm:cxn modelId="{07706F71-47B2-4B55-8B90-722DC9986021}" type="presParOf" srcId="{CD82D518-5F09-4DAD-B8B7-92D8F6202658}" destId="{C06DB636-B29E-44B0-9C39-49C1DBC88574}" srcOrd="1" destOrd="0" presId="urn:microsoft.com/office/officeart/2008/layout/PictureAccentList"/>
    <dgm:cxn modelId="{2C5DA052-BC88-41D3-89E3-4E891A8B5539}" type="presParOf" srcId="{C06DB636-B29E-44B0-9C39-49C1DBC88574}" destId="{89C52CB5-91A6-443E-8F33-9B10CE30A69F}" srcOrd="0" destOrd="0" presId="urn:microsoft.com/office/officeart/2008/layout/PictureAccentList"/>
    <dgm:cxn modelId="{F829AC38-7024-4689-B4CB-F910ABABDA96}" type="presParOf" srcId="{C06DB636-B29E-44B0-9C39-49C1DBC88574}" destId="{DCC4948C-76A5-4CDD-94AE-98D291C095B9}" srcOrd="1" destOrd="0" presId="urn:microsoft.com/office/officeart/2008/layout/PictureAccentList"/>
    <dgm:cxn modelId="{BC8F8148-624F-4130-B62B-CB3CDF7E6928}" type="presParOf" srcId="{CD82D518-5F09-4DAD-B8B7-92D8F6202658}" destId="{906EB670-CAC1-4AD6-A814-9F090A866161}" srcOrd="2" destOrd="0" presId="urn:microsoft.com/office/officeart/2008/layout/PictureAccentList"/>
    <dgm:cxn modelId="{748BF144-57C1-4F88-8E6A-6E310F7DC338}" type="presParOf" srcId="{906EB670-CAC1-4AD6-A814-9F090A866161}" destId="{38051C65-57A1-4C1B-806E-014A471EC843}" srcOrd="0" destOrd="0" presId="urn:microsoft.com/office/officeart/2008/layout/PictureAccentList"/>
    <dgm:cxn modelId="{52B8681F-3306-4876-8A3F-C5F6061EC996}" type="presParOf" srcId="{906EB670-CAC1-4AD6-A814-9F090A866161}" destId="{6FBF4535-3E88-4964-9905-D755C1E52F0A}" srcOrd="1" destOrd="0" presId="urn:microsoft.com/office/officeart/2008/layout/PictureAccentList"/>
    <dgm:cxn modelId="{A5799554-B978-4FAA-B5A1-00F6B142BF55}" type="presParOf" srcId="{CD82D518-5F09-4DAD-B8B7-92D8F6202658}" destId="{682885A8-7767-4965-94AE-DDC09805AB8B}" srcOrd="3" destOrd="0" presId="urn:microsoft.com/office/officeart/2008/layout/PictureAccentList"/>
    <dgm:cxn modelId="{01743DFD-1B5A-403C-A8BE-F2A6F44AA04A}" type="presParOf" srcId="{682885A8-7767-4965-94AE-DDC09805AB8B}" destId="{3F352B2E-65E9-4877-9BD8-7AD0C24E97C9}" srcOrd="0" destOrd="0" presId="urn:microsoft.com/office/officeart/2008/layout/PictureAccentList"/>
    <dgm:cxn modelId="{86F6F651-B178-47AE-BDAA-0BC9A7B5CEC6}" type="presParOf" srcId="{682885A8-7767-4965-94AE-DDC09805AB8B}" destId="{C4FBB144-8143-4794-8442-B91EACBCA66F}" srcOrd="1" destOrd="0" presId="urn:microsoft.com/office/officeart/2008/layout/PictureAccent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A6F941-11CC-4AC8-89A9-A0AAEE29B030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E8BE430-3BCB-4E29-8243-90EE39321009}">
      <dgm:prSet/>
      <dgm:spPr/>
      <dgm:t>
        <a:bodyPr/>
        <a:lstStyle/>
        <a:p>
          <a:r>
            <a:rPr lang="pl-PL" b="1" dirty="0"/>
            <a:t>1) gwarancja bankowa,</a:t>
          </a:r>
          <a:endParaRPr lang="en-US" b="1" dirty="0"/>
        </a:p>
      </dgm:t>
    </dgm:pt>
    <dgm:pt modelId="{9466AF59-1640-447F-B04D-62740AA8F58E}" type="parTrans" cxnId="{C90C4626-58D1-4E7D-8535-5BF95A1D8D4E}">
      <dgm:prSet/>
      <dgm:spPr/>
      <dgm:t>
        <a:bodyPr/>
        <a:lstStyle/>
        <a:p>
          <a:endParaRPr lang="en-US"/>
        </a:p>
      </dgm:t>
    </dgm:pt>
    <dgm:pt modelId="{26169F0D-6FCD-4611-AD54-CAF9AA9CEF63}" type="sibTrans" cxnId="{C90C4626-58D1-4E7D-8535-5BF95A1D8D4E}">
      <dgm:prSet/>
      <dgm:spPr/>
      <dgm:t>
        <a:bodyPr/>
        <a:lstStyle/>
        <a:p>
          <a:endParaRPr lang="en-US"/>
        </a:p>
      </dgm:t>
    </dgm:pt>
    <dgm:pt modelId="{73733CFC-4223-47E4-860F-814FD8484596}">
      <dgm:prSet/>
      <dgm:spPr/>
      <dgm:t>
        <a:bodyPr/>
        <a:lstStyle/>
        <a:p>
          <a:r>
            <a:rPr lang="pl-PL" b="1" dirty="0"/>
            <a:t>2) ubezpieczenie spłaty pożyczki,</a:t>
          </a:r>
          <a:endParaRPr lang="en-US" b="1" dirty="0"/>
        </a:p>
      </dgm:t>
    </dgm:pt>
    <dgm:pt modelId="{A984E073-2E18-4245-8E48-5442BF7B8ED5}" type="parTrans" cxnId="{AC2148C0-0DD1-4213-80C5-92FB9FB5C6A4}">
      <dgm:prSet/>
      <dgm:spPr/>
      <dgm:t>
        <a:bodyPr/>
        <a:lstStyle/>
        <a:p>
          <a:endParaRPr lang="en-US"/>
        </a:p>
      </dgm:t>
    </dgm:pt>
    <dgm:pt modelId="{53B6CEF6-584E-445F-979F-C7FA108A1BDE}" type="sibTrans" cxnId="{AC2148C0-0DD1-4213-80C5-92FB9FB5C6A4}">
      <dgm:prSet/>
      <dgm:spPr/>
      <dgm:t>
        <a:bodyPr/>
        <a:lstStyle/>
        <a:p>
          <a:endParaRPr lang="en-US"/>
        </a:p>
      </dgm:t>
    </dgm:pt>
    <dgm:pt modelId="{5DA538BC-F110-4295-819C-E28EFD2D2ADC}">
      <dgm:prSet/>
      <dgm:spPr/>
      <dgm:t>
        <a:bodyPr/>
        <a:lstStyle/>
        <a:p>
          <a:r>
            <a:rPr lang="pl-PL" b="1" dirty="0"/>
            <a:t>3) poręczenie wekslowe,</a:t>
          </a:r>
          <a:endParaRPr lang="en-US" b="1" dirty="0"/>
        </a:p>
      </dgm:t>
    </dgm:pt>
    <dgm:pt modelId="{982146D9-C1FF-423E-B546-445D066ECA7C}" type="parTrans" cxnId="{751B357B-4BFF-4EF7-A953-1182B2BCFA86}">
      <dgm:prSet/>
      <dgm:spPr/>
      <dgm:t>
        <a:bodyPr/>
        <a:lstStyle/>
        <a:p>
          <a:endParaRPr lang="en-US"/>
        </a:p>
      </dgm:t>
    </dgm:pt>
    <dgm:pt modelId="{721E45D0-9CB1-4565-8EE9-CF99E44D8351}" type="sibTrans" cxnId="{751B357B-4BFF-4EF7-A953-1182B2BCFA86}">
      <dgm:prSet/>
      <dgm:spPr/>
      <dgm:t>
        <a:bodyPr/>
        <a:lstStyle/>
        <a:p>
          <a:endParaRPr lang="en-US"/>
        </a:p>
      </dgm:t>
    </dgm:pt>
    <dgm:pt modelId="{AA21CD38-F3EB-487F-BA94-B0F12004D5CD}">
      <dgm:prSet/>
      <dgm:spPr/>
      <dgm:t>
        <a:bodyPr/>
        <a:lstStyle/>
        <a:p>
          <a:r>
            <a:rPr lang="pl-PL" b="1" dirty="0"/>
            <a:t>4) poręczenie cywilne,</a:t>
          </a:r>
          <a:endParaRPr lang="en-US" b="1" dirty="0"/>
        </a:p>
      </dgm:t>
    </dgm:pt>
    <dgm:pt modelId="{62628D8F-81BB-4244-8DDB-5577370A3316}" type="parTrans" cxnId="{6A1C74C2-5272-436F-B0CE-25AD321BBB03}">
      <dgm:prSet/>
      <dgm:spPr/>
      <dgm:t>
        <a:bodyPr/>
        <a:lstStyle/>
        <a:p>
          <a:endParaRPr lang="en-US"/>
        </a:p>
      </dgm:t>
    </dgm:pt>
    <dgm:pt modelId="{1C0555CE-5488-4709-9BA2-E9D64270E0DB}" type="sibTrans" cxnId="{6A1C74C2-5272-436F-B0CE-25AD321BBB03}">
      <dgm:prSet/>
      <dgm:spPr/>
      <dgm:t>
        <a:bodyPr/>
        <a:lstStyle/>
        <a:p>
          <a:endParaRPr lang="en-US"/>
        </a:p>
      </dgm:t>
    </dgm:pt>
    <dgm:pt modelId="{261B6E8C-C43D-44F4-B02D-0BC835A486B8}">
      <dgm:prSet/>
      <dgm:spPr/>
      <dgm:t>
        <a:bodyPr/>
        <a:lstStyle/>
        <a:p>
          <a:r>
            <a:rPr lang="pl-PL" b="1" dirty="0"/>
            <a:t>5) zastaw rejestrowy na rzeczach ruchomych i zbywalnych prawach majątkowych,</a:t>
          </a:r>
          <a:endParaRPr lang="en-US" b="1" dirty="0"/>
        </a:p>
      </dgm:t>
    </dgm:pt>
    <dgm:pt modelId="{F0271E5E-403A-4186-BB67-4D25629953E2}" type="parTrans" cxnId="{6FEC13C5-9513-4564-A1E8-A0178770F42C}">
      <dgm:prSet/>
      <dgm:spPr/>
      <dgm:t>
        <a:bodyPr/>
        <a:lstStyle/>
        <a:p>
          <a:endParaRPr lang="en-US"/>
        </a:p>
      </dgm:t>
    </dgm:pt>
    <dgm:pt modelId="{8EF61487-D371-4F82-AFD0-ECF9E649E729}" type="sibTrans" cxnId="{6FEC13C5-9513-4564-A1E8-A0178770F42C}">
      <dgm:prSet/>
      <dgm:spPr/>
      <dgm:t>
        <a:bodyPr/>
        <a:lstStyle/>
        <a:p>
          <a:endParaRPr lang="en-US"/>
        </a:p>
      </dgm:t>
    </dgm:pt>
    <dgm:pt modelId="{E998A190-6B96-4CCF-A053-F073F01E056D}">
      <dgm:prSet/>
      <dgm:spPr/>
      <dgm:t>
        <a:bodyPr/>
        <a:lstStyle/>
        <a:p>
          <a:r>
            <a:rPr lang="pl-PL" b="1" dirty="0"/>
            <a:t>6) kaucja,</a:t>
          </a:r>
          <a:endParaRPr lang="en-US" b="1" dirty="0"/>
        </a:p>
      </dgm:t>
    </dgm:pt>
    <dgm:pt modelId="{077A2CB5-C6C1-4FE5-A4CB-32F6233BF10C}" type="parTrans" cxnId="{855D2FD3-4B13-4E47-8B06-B138A2EB167C}">
      <dgm:prSet/>
      <dgm:spPr/>
      <dgm:t>
        <a:bodyPr/>
        <a:lstStyle/>
        <a:p>
          <a:endParaRPr lang="en-US"/>
        </a:p>
      </dgm:t>
    </dgm:pt>
    <dgm:pt modelId="{FD1B2555-5068-4090-AC31-022FE79DD91A}" type="sibTrans" cxnId="{855D2FD3-4B13-4E47-8B06-B138A2EB167C}">
      <dgm:prSet/>
      <dgm:spPr/>
      <dgm:t>
        <a:bodyPr/>
        <a:lstStyle/>
        <a:p>
          <a:endParaRPr lang="en-US"/>
        </a:p>
      </dgm:t>
    </dgm:pt>
    <dgm:pt modelId="{66D5663B-2FAE-4289-A5AD-2D9FED6E0444}">
      <dgm:prSet/>
      <dgm:spPr/>
      <dgm:t>
        <a:bodyPr/>
        <a:lstStyle/>
        <a:p>
          <a:r>
            <a:rPr lang="pl-PL" b="1" dirty="0"/>
            <a:t>7) hipoteka,</a:t>
          </a:r>
          <a:endParaRPr lang="en-US" b="1" dirty="0"/>
        </a:p>
      </dgm:t>
    </dgm:pt>
    <dgm:pt modelId="{DCF2FD1B-A116-497F-A7B5-316EA35A1375}" type="parTrans" cxnId="{8B4FF1EA-5EF0-4D47-87E1-048669DBC82D}">
      <dgm:prSet/>
      <dgm:spPr/>
      <dgm:t>
        <a:bodyPr/>
        <a:lstStyle/>
        <a:p>
          <a:endParaRPr lang="en-US"/>
        </a:p>
      </dgm:t>
    </dgm:pt>
    <dgm:pt modelId="{07867028-C7B1-439E-8D40-6D6F240D4A2C}" type="sibTrans" cxnId="{8B4FF1EA-5EF0-4D47-87E1-048669DBC82D}">
      <dgm:prSet/>
      <dgm:spPr/>
      <dgm:t>
        <a:bodyPr/>
        <a:lstStyle/>
        <a:p>
          <a:endParaRPr lang="en-US"/>
        </a:p>
      </dgm:t>
    </dgm:pt>
    <dgm:pt modelId="{46020DB1-64BD-4E2C-BB69-5C5974F4E937}">
      <dgm:prSet/>
      <dgm:spPr/>
      <dgm:t>
        <a:bodyPr/>
        <a:lstStyle/>
        <a:p>
          <a:r>
            <a:rPr lang="pl-PL" b="1" dirty="0">
              <a:latin typeface="Calibri" panose="020F0502020204030204" pitchFamily="34" charset="0"/>
              <a:cs typeface="Calibri" panose="020F0502020204030204" pitchFamily="34" charset="0"/>
            </a:rPr>
            <a:t>8) przelew (cesja) wierzytelności na zabezpieczenie,</a:t>
          </a:r>
          <a:endParaRPr lang="en-US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2EA826B-CBC3-4DCB-9091-9A564B1426B2}" type="parTrans" cxnId="{AB4D40A8-188D-4145-985D-3AB848A13CE2}">
      <dgm:prSet/>
      <dgm:spPr/>
      <dgm:t>
        <a:bodyPr/>
        <a:lstStyle/>
        <a:p>
          <a:endParaRPr lang="en-US"/>
        </a:p>
      </dgm:t>
    </dgm:pt>
    <dgm:pt modelId="{ADAA4D0F-0782-44B6-927D-A92682CF2F73}" type="sibTrans" cxnId="{AB4D40A8-188D-4145-985D-3AB848A13CE2}">
      <dgm:prSet/>
      <dgm:spPr/>
      <dgm:t>
        <a:bodyPr/>
        <a:lstStyle/>
        <a:p>
          <a:endParaRPr lang="en-US"/>
        </a:p>
      </dgm:t>
    </dgm:pt>
    <dgm:pt modelId="{2792FA05-0FF3-4D87-90BB-9E2BBBCD518A}">
      <dgm:prSet/>
      <dgm:spPr/>
      <dgm:t>
        <a:bodyPr/>
        <a:lstStyle/>
        <a:p>
          <a:r>
            <a:rPr lang="pl-PL" b="1" dirty="0">
              <a:latin typeface="Calibri" panose="020F0502020204030204" pitchFamily="34" charset="0"/>
              <a:cs typeface="Calibri" panose="020F0502020204030204" pitchFamily="34" charset="0"/>
            </a:rPr>
            <a:t>9) blokada środków pieniężnych na rachunku bankowym lub depozytów bankowych.</a:t>
          </a:r>
          <a:endParaRPr lang="en-US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59FD77-0A14-429F-AA6E-A6CE4BB6B412}" type="parTrans" cxnId="{43E77300-F7A1-47A7-BBCD-E563B91F8866}">
      <dgm:prSet/>
      <dgm:spPr/>
      <dgm:t>
        <a:bodyPr/>
        <a:lstStyle/>
        <a:p>
          <a:endParaRPr lang="en-US"/>
        </a:p>
      </dgm:t>
    </dgm:pt>
    <dgm:pt modelId="{2A37F441-750C-4DFB-AE71-43A7C1FE72D5}" type="sibTrans" cxnId="{43E77300-F7A1-47A7-BBCD-E563B91F8866}">
      <dgm:prSet/>
      <dgm:spPr/>
      <dgm:t>
        <a:bodyPr/>
        <a:lstStyle/>
        <a:p>
          <a:endParaRPr lang="en-US"/>
        </a:p>
      </dgm:t>
    </dgm:pt>
    <dgm:pt modelId="{3C4E39BE-DB6B-412B-9070-FC1897459337}" type="pres">
      <dgm:prSet presAssocID="{DAA6F941-11CC-4AC8-89A9-A0AAEE29B030}" presName="diagram" presStyleCnt="0">
        <dgm:presLayoutVars>
          <dgm:dir/>
          <dgm:resizeHandles val="exact"/>
        </dgm:presLayoutVars>
      </dgm:prSet>
      <dgm:spPr/>
    </dgm:pt>
    <dgm:pt modelId="{36880B96-1C7D-48DF-B4B5-959BC24E98F1}" type="pres">
      <dgm:prSet presAssocID="{EE8BE430-3BCB-4E29-8243-90EE39321009}" presName="node" presStyleLbl="node1" presStyleIdx="0" presStyleCnt="9">
        <dgm:presLayoutVars>
          <dgm:bulletEnabled val="1"/>
        </dgm:presLayoutVars>
      </dgm:prSet>
      <dgm:spPr/>
    </dgm:pt>
    <dgm:pt modelId="{6C2CF187-D91A-4059-8B35-AEA3A7024832}" type="pres">
      <dgm:prSet presAssocID="{26169F0D-6FCD-4611-AD54-CAF9AA9CEF63}" presName="sibTrans" presStyleCnt="0"/>
      <dgm:spPr/>
    </dgm:pt>
    <dgm:pt modelId="{6D0F39EA-3454-4C62-B9D4-D13A9C8D74ED}" type="pres">
      <dgm:prSet presAssocID="{73733CFC-4223-47E4-860F-814FD8484596}" presName="node" presStyleLbl="node1" presStyleIdx="1" presStyleCnt="9">
        <dgm:presLayoutVars>
          <dgm:bulletEnabled val="1"/>
        </dgm:presLayoutVars>
      </dgm:prSet>
      <dgm:spPr/>
    </dgm:pt>
    <dgm:pt modelId="{44455964-0AB9-40EA-8927-B2FC6E859814}" type="pres">
      <dgm:prSet presAssocID="{53B6CEF6-584E-445F-979F-C7FA108A1BDE}" presName="sibTrans" presStyleCnt="0"/>
      <dgm:spPr/>
    </dgm:pt>
    <dgm:pt modelId="{C882E8B2-B48C-4FB8-B90E-CAA34C8D8ED2}" type="pres">
      <dgm:prSet presAssocID="{5DA538BC-F110-4295-819C-E28EFD2D2ADC}" presName="node" presStyleLbl="node1" presStyleIdx="2" presStyleCnt="9">
        <dgm:presLayoutVars>
          <dgm:bulletEnabled val="1"/>
        </dgm:presLayoutVars>
      </dgm:prSet>
      <dgm:spPr/>
    </dgm:pt>
    <dgm:pt modelId="{357D9949-C09A-4DCC-B485-79DAC0B57608}" type="pres">
      <dgm:prSet presAssocID="{721E45D0-9CB1-4565-8EE9-CF99E44D8351}" presName="sibTrans" presStyleCnt="0"/>
      <dgm:spPr/>
    </dgm:pt>
    <dgm:pt modelId="{299A8098-134B-40C2-BCB9-E77A6347171F}" type="pres">
      <dgm:prSet presAssocID="{AA21CD38-F3EB-487F-BA94-B0F12004D5CD}" presName="node" presStyleLbl="node1" presStyleIdx="3" presStyleCnt="9">
        <dgm:presLayoutVars>
          <dgm:bulletEnabled val="1"/>
        </dgm:presLayoutVars>
      </dgm:prSet>
      <dgm:spPr/>
    </dgm:pt>
    <dgm:pt modelId="{7D257BC9-053D-4F08-BBF7-50B312D8A725}" type="pres">
      <dgm:prSet presAssocID="{1C0555CE-5488-4709-9BA2-E9D64270E0DB}" presName="sibTrans" presStyleCnt="0"/>
      <dgm:spPr/>
    </dgm:pt>
    <dgm:pt modelId="{48C0B395-D7B5-4D09-8DF2-C8047C521232}" type="pres">
      <dgm:prSet presAssocID="{261B6E8C-C43D-44F4-B02D-0BC835A486B8}" presName="node" presStyleLbl="node1" presStyleIdx="4" presStyleCnt="9">
        <dgm:presLayoutVars>
          <dgm:bulletEnabled val="1"/>
        </dgm:presLayoutVars>
      </dgm:prSet>
      <dgm:spPr/>
    </dgm:pt>
    <dgm:pt modelId="{59C4F07B-9A5A-4274-83FA-EDD72AC71991}" type="pres">
      <dgm:prSet presAssocID="{8EF61487-D371-4F82-AFD0-ECF9E649E729}" presName="sibTrans" presStyleCnt="0"/>
      <dgm:spPr/>
    </dgm:pt>
    <dgm:pt modelId="{0FF1FBC3-9FC4-4213-9DD2-6B31AC315EBD}" type="pres">
      <dgm:prSet presAssocID="{E998A190-6B96-4CCF-A053-F073F01E056D}" presName="node" presStyleLbl="node1" presStyleIdx="5" presStyleCnt="9">
        <dgm:presLayoutVars>
          <dgm:bulletEnabled val="1"/>
        </dgm:presLayoutVars>
      </dgm:prSet>
      <dgm:spPr/>
    </dgm:pt>
    <dgm:pt modelId="{48C56CC7-01AD-4917-8EFF-23C46DE06354}" type="pres">
      <dgm:prSet presAssocID="{FD1B2555-5068-4090-AC31-022FE79DD91A}" presName="sibTrans" presStyleCnt="0"/>
      <dgm:spPr/>
    </dgm:pt>
    <dgm:pt modelId="{EC9418DA-0F84-4FA4-BA27-F65EC04B2EBE}" type="pres">
      <dgm:prSet presAssocID="{66D5663B-2FAE-4289-A5AD-2D9FED6E0444}" presName="node" presStyleLbl="node1" presStyleIdx="6" presStyleCnt="9">
        <dgm:presLayoutVars>
          <dgm:bulletEnabled val="1"/>
        </dgm:presLayoutVars>
      </dgm:prSet>
      <dgm:spPr/>
    </dgm:pt>
    <dgm:pt modelId="{45841F86-1300-41A2-A9C1-D4D6ECF01D8E}" type="pres">
      <dgm:prSet presAssocID="{07867028-C7B1-439E-8D40-6D6F240D4A2C}" presName="sibTrans" presStyleCnt="0"/>
      <dgm:spPr/>
    </dgm:pt>
    <dgm:pt modelId="{4B8EBBA6-96C8-4A16-9268-095E4EF8C538}" type="pres">
      <dgm:prSet presAssocID="{46020DB1-64BD-4E2C-BB69-5C5974F4E937}" presName="node" presStyleLbl="node1" presStyleIdx="7" presStyleCnt="9">
        <dgm:presLayoutVars>
          <dgm:bulletEnabled val="1"/>
        </dgm:presLayoutVars>
      </dgm:prSet>
      <dgm:spPr/>
    </dgm:pt>
    <dgm:pt modelId="{F5EF0FF5-0F24-458F-AAE2-95FEB682FB2D}" type="pres">
      <dgm:prSet presAssocID="{ADAA4D0F-0782-44B6-927D-A92682CF2F73}" presName="sibTrans" presStyleCnt="0"/>
      <dgm:spPr/>
    </dgm:pt>
    <dgm:pt modelId="{A7F33EFE-3154-405C-A32D-5B6E378742CA}" type="pres">
      <dgm:prSet presAssocID="{2792FA05-0FF3-4D87-90BB-9E2BBBCD518A}" presName="node" presStyleLbl="node1" presStyleIdx="8" presStyleCnt="9" custLinFactNeighborX="1575" custLinFactNeighborY="-1751">
        <dgm:presLayoutVars>
          <dgm:bulletEnabled val="1"/>
        </dgm:presLayoutVars>
      </dgm:prSet>
      <dgm:spPr/>
    </dgm:pt>
  </dgm:ptLst>
  <dgm:cxnLst>
    <dgm:cxn modelId="{43E77300-F7A1-47A7-BBCD-E563B91F8866}" srcId="{DAA6F941-11CC-4AC8-89A9-A0AAEE29B030}" destId="{2792FA05-0FF3-4D87-90BB-9E2BBBCD518A}" srcOrd="8" destOrd="0" parTransId="{F659FD77-0A14-429F-AA6E-A6CE4BB6B412}" sibTransId="{2A37F441-750C-4DFB-AE71-43A7C1FE72D5}"/>
    <dgm:cxn modelId="{D56A5B0A-ED05-4A85-9031-1716FFD800D8}" type="presOf" srcId="{46020DB1-64BD-4E2C-BB69-5C5974F4E937}" destId="{4B8EBBA6-96C8-4A16-9268-095E4EF8C538}" srcOrd="0" destOrd="0" presId="urn:microsoft.com/office/officeart/2005/8/layout/default"/>
    <dgm:cxn modelId="{C90C4626-58D1-4E7D-8535-5BF95A1D8D4E}" srcId="{DAA6F941-11CC-4AC8-89A9-A0AAEE29B030}" destId="{EE8BE430-3BCB-4E29-8243-90EE39321009}" srcOrd="0" destOrd="0" parTransId="{9466AF59-1640-447F-B04D-62740AA8F58E}" sibTransId="{26169F0D-6FCD-4611-AD54-CAF9AA9CEF63}"/>
    <dgm:cxn modelId="{BF1E3D4B-DCF2-4542-AD67-15B719DB66A8}" type="presOf" srcId="{AA21CD38-F3EB-487F-BA94-B0F12004D5CD}" destId="{299A8098-134B-40C2-BCB9-E77A6347171F}" srcOrd="0" destOrd="0" presId="urn:microsoft.com/office/officeart/2005/8/layout/default"/>
    <dgm:cxn modelId="{42262072-84E6-4009-8D05-B4CCA0B19A65}" type="presOf" srcId="{2792FA05-0FF3-4D87-90BB-9E2BBBCD518A}" destId="{A7F33EFE-3154-405C-A32D-5B6E378742CA}" srcOrd="0" destOrd="0" presId="urn:microsoft.com/office/officeart/2005/8/layout/default"/>
    <dgm:cxn modelId="{A097D653-C2E7-4B65-9014-13DA0A139611}" type="presOf" srcId="{261B6E8C-C43D-44F4-B02D-0BC835A486B8}" destId="{48C0B395-D7B5-4D09-8DF2-C8047C521232}" srcOrd="0" destOrd="0" presId="urn:microsoft.com/office/officeart/2005/8/layout/default"/>
    <dgm:cxn modelId="{751B357B-4BFF-4EF7-A953-1182B2BCFA86}" srcId="{DAA6F941-11CC-4AC8-89A9-A0AAEE29B030}" destId="{5DA538BC-F110-4295-819C-E28EFD2D2ADC}" srcOrd="2" destOrd="0" parTransId="{982146D9-C1FF-423E-B546-445D066ECA7C}" sibTransId="{721E45D0-9CB1-4565-8EE9-CF99E44D8351}"/>
    <dgm:cxn modelId="{AB4D40A8-188D-4145-985D-3AB848A13CE2}" srcId="{DAA6F941-11CC-4AC8-89A9-A0AAEE29B030}" destId="{46020DB1-64BD-4E2C-BB69-5C5974F4E937}" srcOrd="7" destOrd="0" parTransId="{52EA826B-CBC3-4DCB-9091-9A564B1426B2}" sibTransId="{ADAA4D0F-0782-44B6-927D-A92682CF2F73}"/>
    <dgm:cxn modelId="{E37775A9-FE06-4071-A9CA-0EEE656572AC}" type="presOf" srcId="{EE8BE430-3BCB-4E29-8243-90EE39321009}" destId="{36880B96-1C7D-48DF-B4B5-959BC24E98F1}" srcOrd="0" destOrd="0" presId="urn:microsoft.com/office/officeart/2005/8/layout/default"/>
    <dgm:cxn modelId="{30E617B6-74B9-4A5F-B77A-7E69D2557F07}" type="presOf" srcId="{E998A190-6B96-4CCF-A053-F073F01E056D}" destId="{0FF1FBC3-9FC4-4213-9DD2-6B31AC315EBD}" srcOrd="0" destOrd="0" presId="urn:microsoft.com/office/officeart/2005/8/layout/default"/>
    <dgm:cxn modelId="{A1F0E3BB-577E-4076-9711-6BBD2364460B}" type="presOf" srcId="{73733CFC-4223-47E4-860F-814FD8484596}" destId="{6D0F39EA-3454-4C62-B9D4-D13A9C8D74ED}" srcOrd="0" destOrd="0" presId="urn:microsoft.com/office/officeart/2005/8/layout/default"/>
    <dgm:cxn modelId="{AC2148C0-0DD1-4213-80C5-92FB9FB5C6A4}" srcId="{DAA6F941-11CC-4AC8-89A9-A0AAEE29B030}" destId="{73733CFC-4223-47E4-860F-814FD8484596}" srcOrd="1" destOrd="0" parTransId="{A984E073-2E18-4245-8E48-5442BF7B8ED5}" sibTransId="{53B6CEF6-584E-445F-979F-C7FA108A1BDE}"/>
    <dgm:cxn modelId="{6A1C74C2-5272-436F-B0CE-25AD321BBB03}" srcId="{DAA6F941-11CC-4AC8-89A9-A0AAEE29B030}" destId="{AA21CD38-F3EB-487F-BA94-B0F12004D5CD}" srcOrd="3" destOrd="0" parTransId="{62628D8F-81BB-4244-8DDB-5577370A3316}" sibTransId="{1C0555CE-5488-4709-9BA2-E9D64270E0DB}"/>
    <dgm:cxn modelId="{6FEC13C5-9513-4564-A1E8-A0178770F42C}" srcId="{DAA6F941-11CC-4AC8-89A9-A0AAEE29B030}" destId="{261B6E8C-C43D-44F4-B02D-0BC835A486B8}" srcOrd="4" destOrd="0" parTransId="{F0271E5E-403A-4186-BB67-4D25629953E2}" sibTransId="{8EF61487-D371-4F82-AFD0-ECF9E649E729}"/>
    <dgm:cxn modelId="{855D2FD3-4B13-4E47-8B06-B138A2EB167C}" srcId="{DAA6F941-11CC-4AC8-89A9-A0AAEE29B030}" destId="{E998A190-6B96-4CCF-A053-F073F01E056D}" srcOrd="5" destOrd="0" parTransId="{077A2CB5-C6C1-4FE5-A4CB-32F6233BF10C}" sibTransId="{FD1B2555-5068-4090-AC31-022FE79DD91A}"/>
    <dgm:cxn modelId="{D8787AD9-FFED-4239-95AC-DE530C9569A2}" type="presOf" srcId="{5DA538BC-F110-4295-819C-E28EFD2D2ADC}" destId="{C882E8B2-B48C-4FB8-B90E-CAA34C8D8ED2}" srcOrd="0" destOrd="0" presId="urn:microsoft.com/office/officeart/2005/8/layout/default"/>
    <dgm:cxn modelId="{4E1E31E3-0516-45B9-8B90-D1F48B14D6A9}" type="presOf" srcId="{66D5663B-2FAE-4289-A5AD-2D9FED6E0444}" destId="{EC9418DA-0F84-4FA4-BA27-F65EC04B2EBE}" srcOrd="0" destOrd="0" presId="urn:microsoft.com/office/officeart/2005/8/layout/default"/>
    <dgm:cxn modelId="{8B4FF1EA-5EF0-4D47-87E1-048669DBC82D}" srcId="{DAA6F941-11CC-4AC8-89A9-A0AAEE29B030}" destId="{66D5663B-2FAE-4289-A5AD-2D9FED6E0444}" srcOrd="6" destOrd="0" parTransId="{DCF2FD1B-A116-497F-A7B5-316EA35A1375}" sibTransId="{07867028-C7B1-439E-8D40-6D6F240D4A2C}"/>
    <dgm:cxn modelId="{BCD8E0F8-F951-4952-BEF1-1AE990A5DD3D}" type="presOf" srcId="{DAA6F941-11CC-4AC8-89A9-A0AAEE29B030}" destId="{3C4E39BE-DB6B-412B-9070-FC1897459337}" srcOrd="0" destOrd="0" presId="urn:microsoft.com/office/officeart/2005/8/layout/default"/>
    <dgm:cxn modelId="{3BD91790-4E21-4F9A-9954-1C2290C8F1C1}" type="presParOf" srcId="{3C4E39BE-DB6B-412B-9070-FC1897459337}" destId="{36880B96-1C7D-48DF-B4B5-959BC24E98F1}" srcOrd="0" destOrd="0" presId="urn:microsoft.com/office/officeart/2005/8/layout/default"/>
    <dgm:cxn modelId="{3257D6AB-D0BE-4E0E-93E0-779DD63BF1A2}" type="presParOf" srcId="{3C4E39BE-DB6B-412B-9070-FC1897459337}" destId="{6C2CF187-D91A-4059-8B35-AEA3A7024832}" srcOrd="1" destOrd="0" presId="urn:microsoft.com/office/officeart/2005/8/layout/default"/>
    <dgm:cxn modelId="{3F948866-4648-455B-8A10-48C937BD78CD}" type="presParOf" srcId="{3C4E39BE-DB6B-412B-9070-FC1897459337}" destId="{6D0F39EA-3454-4C62-B9D4-D13A9C8D74ED}" srcOrd="2" destOrd="0" presId="urn:microsoft.com/office/officeart/2005/8/layout/default"/>
    <dgm:cxn modelId="{4AC3786D-23FB-4EE8-A3F6-C3CEB698F4CB}" type="presParOf" srcId="{3C4E39BE-DB6B-412B-9070-FC1897459337}" destId="{44455964-0AB9-40EA-8927-B2FC6E859814}" srcOrd="3" destOrd="0" presId="urn:microsoft.com/office/officeart/2005/8/layout/default"/>
    <dgm:cxn modelId="{A2C7D3EC-09E9-469B-92E1-B69D0E28AC2E}" type="presParOf" srcId="{3C4E39BE-DB6B-412B-9070-FC1897459337}" destId="{C882E8B2-B48C-4FB8-B90E-CAA34C8D8ED2}" srcOrd="4" destOrd="0" presId="urn:microsoft.com/office/officeart/2005/8/layout/default"/>
    <dgm:cxn modelId="{AA57EC4A-7218-40A5-AD88-827FBD67856B}" type="presParOf" srcId="{3C4E39BE-DB6B-412B-9070-FC1897459337}" destId="{357D9949-C09A-4DCC-B485-79DAC0B57608}" srcOrd="5" destOrd="0" presId="urn:microsoft.com/office/officeart/2005/8/layout/default"/>
    <dgm:cxn modelId="{ACC39C63-49C4-44F5-8288-2634334DEA69}" type="presParOf" srcId="{3C4E39BE-DB6B-412B-9070-FC1897459337}" destId="{299A8098-134B-40C2-BCB9-E77A6347171F}" srcOrd="6" destOrd="0" presId="urn:microsoft.com/office/officeart/2005/8/layout/default"/>
    <dgm:cxn modelId="{3540B769-BF6E-4F0F-9805-91384B03C2DD}" type="presParOf" srcId="{3C4E39BE-DB6B-412B-9070-FC1897459337}" destId="{7D257BC9-053D-4F08-BBF7-50B312D8A725}" srcOrd="7" destOrd="0" presId="urn:microsoft.com/office/officeart/2005/8/layout/default"/>
    <dgm:cxn modelId="{6038973F-049F-4CEC-BE89-BE2650B54727}" type="presParOf" srcId="{3C4E39BE-DB6B-412B-9070-FC1897459337}" destId="{48C0B395-D7B5-4D09-8DF2-C8047C521232}" srcOrd="8" destOrd="0" presId="urn:microsoft.com/office/officeart/2005/8/layout/default"/>
    <dgm:cxn modelId="{F63B789E-77F8-487F-8397-C0ECDFB55A6C}" type="presParOf" srcId="{3C4E39BE-DB6B-412B-9070-FC1897459337}" destId="{59C4F07B-9A5A-4274-83FA-EDD72AC71991}" srcOrd="9" destOrd="0" presId="urn:microsoft.com/office/officeart/2005/8/layout/default"/>
    <dgm:cxn modelId="{3ABA2799-82CF-4DAB-8FF7-DF6D2ED4119F}" type="presParOf" srcId="{3C4E39BE-DB6B-412B-9070-FC1897459337}" destId="{0FF1FBC3-9FC4-4213-9DD2-6B31AC315EBD}" srcOrd="10" destOrd="0" presId="urn:microsoft.com/office/officeart/2005/8/layout/default"/>
    <dgm:cxn modelId="{5536AAB8-69A6-45A8-8139-9E6C1E4CB8EE}" type="presParOf" srcId="{3C4E39BE-DB6B-412B-9070-FC1897459337}" destId="{48C56CC7-01AD-4917-8EFF-23C46DE06354}" srcOrd="11" destOrd="0" presId="urn:microsoft.com/office/officeart/2005/8/layout/default"/>
    <dgm:cxn modelId="{F8C34249-F3A0-4AA7-8A18-27FD4896F02B}" type="presParOf" srcId="{3C4E39BE-DB6B-412B-9070-FC1897459337}" destId="{EC9418DA-0F84-4FA4-BA27-F65EC04B2EBE}" srcOrd="12" destOrd="0" presId="urn:microsoft.com/office/officeart/2005/8/layout/default"/>
    <dgm:cxn modelId="{97669BEC-5F6A-4723-AEB1-DA4852175551}" type="presParOf" srcId="{3C4E39BE-DB6B-412B-9070-FC1897459337}" destId="{45841F86-1300-41A2-A9C1-D4D6ECF01D8E}" srcOrd="13" destOrd="0" presId="urn:microsoft.com/office/officeart/2005/8/layout/default"/>
    <dgm:cxn modelId="{7EA11166-8242-440B-96F7-CC67B54F6A12}" type="presParOf" srcId="{3C4E39BE-DB6B-412B-9070-FC1897459337}" destId="{4B8EBBA6-96C8-4A16-9268-095E4EF8C538}" srcOrd="14" destOrd="0" presId="urn:microsoft.com/office/officeart/2005/8/layout/default"/>
    <dgm:cxn modelId="{A77B8060-68D8-4044-9537-3101CC443118}" type="presParOf" srcId="{3C4E39BE-DB6B-412B-9070-FC1897459337}" destId="{F5EF0FF5-0F24-458F-AAE2-95FEB682FB2D}" srcOrd="15" destOrd="0" presId="urn:microsoft.com/office/officeart/2005/8/layout/default"/>
    <dgm:cxn modelId="{883E511B-4B89-4D24-A865-A82E802056B6}" type="presParOf" srcId="{3C4E39BE-DB6B-412B-9070-FC1897459337}" destId="{A7F33EFE-3154-405C-A32D-5B6E378742CA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9E662-F72F-4EA5-91BA-D1734EE7414C}">
      <dsp:nvSpPr>
        <dsp:cNvPr id="0" name=""/>
        <dsp:cNvSpPr/>
      </dsp:nvSpPr>
      <dsp:spPr>
        <a:xfrm>
          <a:off x="573362" y="323761"/>
          <a:ext cx="1681312" cy="16813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DE94F-0D97-4064-8893-7B6FEF3F5FB8}">
      <dsp:nvSpPr>
        <dsp:cNvPr id="0" name=""/>
        <dsp:cNvSpPr/>
      </dsp:nvSpPr>
      <dsp:spPr>
        <a:xfrm>
          <a:off x="931674" y="682073"/>
          <a:ext cx="964687" cy="964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71160C-B502-41CD-9597-0EF8387D9D34}">
      <dsp:nvSpPr>
        <dsp:cNvPr id="0" name=""/>
        <dsp:cNvSpPr/>
      </dsp:nvSpPr>
      <dsp:spPr>
        <a:xfrm>
          <a:off x="35893" y="2528761"/>
          <a:ext cx="27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l-PL" sz="1400" b="1" kern="1200" dirty="0">
              <a:effectLst/>
              <a:latin typeface="Century Gothic" panose="020B0502020202020204" pitchFamily="34" charset="0"/>
            </a:rPr>
            <a:t>osiągnie Efekt ekologiczny</a:t>
          </a:r>
          <a:endParaRPr lang="en-US" sz="1400" b="1" kern="1200" dirty="0">
            <a:effectLst/>
            <a:latin typeface="Century Gothic" panose="020B0502020202020204" pitchFamily="34" charset="0"/>
          </a:endParaRPr>
        </a:p>
      </dsp:txBody>
      <dsp:txXfrm>
        <a:off x="35893" y="2528761"/>
        <a:ext cx="2756250" cy="720000"/>
      </dsp:txXfrm>
    </dsp:sp>
    <dsp:sp modelId="{FD711D1A-F5D7-4A3A-80AF-CB2AD99B010E}">
      <dsp:nvSpPr>
        <dsp:cNvPr id="0" name=""/>
        <dsp:cNvSpPr/>
      </dsp:nvSpPr>
      <dsp:spPr>
        <a:xfrm>
          <a:off x="3811956" y="323761"/>
          <a:ext cx="1681312" cy="16813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1C9BB-0DB1-4302-92C4-7D970D4D96F2}">
      <dsp:nvSpPr>
        <dsp:cNvPr id="0" name=""/>
        <dsp:cNvSpPr/>
      </dsp:nvSpPr>
      <dsp:spPr>
        <a:xfrm>
          <a:off x="4170268" y="682073"/>
          <a:ext cx="964687" cy="964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CAF2B-323D-44C7-B509-0ACF00176ED2}">
      <dsp:nvSpPr>
        <dsp:cNvPr id="0" name=""/>
        <dsp:cNvSpPr/>
      </dsp:nvSpPr>
      <dsp:spPr>
        <a:xfrm>
          <a:off x="3274487" y="2528761"/>
          <a:ext cx="27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l-PL" sz="1400" b="1" kern="1200" dirty="0">
              <a:latin typeface="Century Gothic" panose="020B0502020202020204" pitchFamily="34" charset="0"/>
            </a:rPr>
            <a:t>zostanie zrealizowane w całości</a:t>
          </a:r>
          <a:endParaRPr lang="en-US" sz="1400" b="1" kern="1200" dirty="0">
            <a:latin typeface="Century Gothic" panose="020B0502020202020204" pitchFamily="34" charset="0"/>
          </a:endParaRPr>
        </a:p>
      </dsp:txBody>
      <dsp:txXfrm>
        <a:off x="3274487" y="2528761"/>
        <a:ext cx="2756250" cy="720000"/>
      </dsp:txXfrm>
    </dsp:sp>
    <dsp:sp modelId="{3C0FEBDA-E5F3-4E67-82F8-F33291620FD2}">
      <dsp:nvSpPr>
        <dsp:cNvPr id="0" name=""/>
        <dsp:cNvSpPr/>
      </dsp:nvSpPr>
      <dsp:spPr>
        <a:xfrm>
          <a:off x="7050550" y="323761"/>
          <a:ext cx="1681312" cy="1681312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49E87-1E22-4306-B018-DC128F9AA58B}">
      <dsp:nvSpPr>
        <dsp:cNvPr id="0" name=""/>
        <dsp:cNvSpPr/>
      </dsp:nvSpPr>
      <dsp:spPr>
        <a:xfrm>
          <a:off x="7408862" y="682073"/>
          <a:ext cx="964687" cy="9646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3F811-F435-4FCA-B5CD-F509EA2DF55F}">
      <dsp:nvSpPr>
        <dsp:cNvPr id="0" name=""/>
        <dsp:cNvSpPr/>
      </dsp:nvSpPr>
      <dsp:spPr>
        <a:xfrm>
          <a:off x="6513081" y="2528761"/>
          <a:ext cx="27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l-PL" sz="1400" b="1" kern="1200" dirty="0">
              <a:latin typeface="Century Gothic" panose="020B0502020202020204" pitchFamily="34" charset="0"/>
            </a:rPr>
            <a:t>nie zostało zakończone przed dniem złożenia Wniosku</a:t>
          </a:r>
          <a:endParaRPr lang="en-US" sz="1400" b="1" kern="1200" dirty="0">
            <a:latin typeface="Century Gothic" panose="020B0502020202020204" pitchFamily="34" charset="0"/>
          </a:endParaRPr>
        </a:p>
      </dsp:txBody>
      <dsp:txXfrm>
        <a:off x="6513081" y="2528761"/>
        <a:ext cx="2756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E2CD8-EDCE-40FC-94B8-50CBA2C8F29F}">
      <dsp:nvSpPr>
        <dsp:cNvPr id="0" name=""/>
        <dsp:cNvSpPr/>
      </dsp:nvSpPr>
      <dsp:spPr>
        <a:xfrm>
          <a:off x="1587714" y="4061"/>
          <a:ext cx="8154324" cy="1147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kosztów kwalifikowanych przedsięwzięcia zalicza się dostawy, roboty budowlane i usługi niezbędne do uzyskania efektu ekologicznego, związane z:</a:t>
          </a:r>
        </a:p>
      </dsp:txBody>
      <dsp:txXfrm>
        <a:off x="1621338" y="37685"/>
        <a:ext cx="8087076" cy="1080743"/>
      </dsp:txXfrm>
    </dsp:sp>
    <dsp:sp modelId="{5FEC9DD2-DD69-4846-951F-1142A2C6EEFF}">
      <dsp:nvSpPr>
        <dsp:cNvPr id="0" name=""/>
        <dsp:cNvSpPr/>
      </dsp:nvSpPr>
      <dsp:spPr>
        <a:xfrm>
          <a:off x="1584124" y="1358691"/>
          <a:ext cx="1162352" cy="116014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321DDB-7B8F-470E-B696-7CC311DF3623}">
      <dsp:nvSpPr>
        <dsp:cNvPr id="0" name=""/>
        <dsp:cNvSpPr/>
      </dsp:nvSpPr>
      <dsp:spPr>
        <a:xfrm>
          <a:off x="2808175" y="136477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zbiorników retencyjnych naziemnych</a:t>
          </a:r>
          <a:endParaRPr lang="pl-PL" sz="16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4225" y="1420820"/>
        <a:ext cx="6825353" cy="1035891"/>
      </dsp:txXfrm>
    </dsp:sp>
    <dsp:sp modelId="{89C52CB5-91A6-443E-8F33-9B10CE30A69F}">
      <dsp:nvSpPr>
        <dsp:cNvPr id="0" name=""/>
        <dsp:cNvSpPr/>
      </dsp:nvSpPr>
      <dsp:spPr>
        <a:xfrm>
          <a:off x="1591304" y="2656599"/>
          <a:ext cx="1147991" cy="1147991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CC4948C-76A5-4CDD-94AE-98D291C095B9}">
      <dsp:nvSpPr>
        <dsp:cNvPr id="0" name=""/>
        <dsp:cNvSpPr/>
      </dsp:nvSpPr>
      <dsp:spPr>
        <a:xfrm>
          <a:off x="2808175" y="2656599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zbiorników retencyjnych podziemnych</a:t>
          </a:r>
        </a:p>
      </dsp:txBody>
      <dsp:txXfrm>
        <a:off x="2864225" y="2712649"/>
        <a:ext cx="6825353" cy="1035891"/>
      </dsp:txXfrm>
    </dsp:sp>
    <dsp:sp modelId="{38051C65-57A1-4C1B-806E-014A471EC843}">
      <dsp:nvSpPr>
        <dsp:cNvPr id="0" name=""/>
        <dsp:cNvSpPr/>
      </dsp:nvSpPr>
      <dsp:spPr>
        <a:xfrm>
          <a:off x="1591304" y="3942350"/>
          <a:ext cx="1147991" cy="1147991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BF4535-3E88-4964-9905-D755C1E52F0A}">
      <dsp:nvSpPr>
        <dsp:cNvPr id="0" name=""/>
        <dsp:cNvSpPr/>
      </dsp:nvSpPr>
      <dsp:spPr>
        <a:xfrm>
          <a:off x="2808175" y="394235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adaptacja istniejących zbiorników na potrzeby zbiorników retencyjnych</a:t>
          </a:r>
        </a:p>
      </dsp:txBody>
      <dsp:txXfrm>
        <a:off x="2864225" y="3998400"/>
        <a:ext cx="6825353" cy="1035891"/>
      </dsp:txXfrm>
    </dsp:sp>
    <dsp:sp modelId="{3F352B2E-65E9-4877-9BD8-7AD0C24E97C9}">
      <dsp:nvSpPr>
        <dsp:cNvPr id="0" name=""/>
        <dsp:cNvSpPr/>
      </dsp:nvSpPr>
      <dsp:spPr>
        <a:xfrm>
          <a:off x="1591304" y="5228100"/>
          <a:ext cx="1147991" cy="1147991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FBB144-8143-4794-8442-B91EACBCA66F}">
      <dsp:nvSpPr>
        <dsp:cNvPr id="0" name=""/>
        <dsp:cNvSpPr/>
      </dsp:nvSpPr>
      <dsp:spPr>
        <a:xfrm>
          <a:off x="2808175" y="522810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instalacji rozsączającej lub nawadniającej, łącznie z realizacją przedsięwzięć, o których mowa w pkt 1) - 3)</a:t>
          </a:r>
        </a:p>
      </dsp:txBody>
      <dsp:txXfrm>
        <a:off x="2864225" y="5284150"/>
        <a:ext cx="6825353" cy="10358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E2CD8-EDCE-40FC-94B8-50CBA2C8F29F}">
      <dsp:nvSpPr>
        <dsp:cNvPr id="0" name=""/>
        <dsp:cNvSpPr/>
      </dsp:nvSpPr>
      <dsp:spPr>
        <a:xfrm>
          <a:off x="1587714" y="4061"/>
          <a:ext cx="8154324" cy="1147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 kosztów kwalifikowanych przedsięwzięcia zalicza się dostawy, roboty budowlane i usługi niezbędne do uzyskania efektu ekologicznego, związane z:</a:t>
          </a:r>
        </a:p>
      </dsp:txBody>
      <dsp:txXfrm>
        <a:off x="1621338" y="37685"/>
        <a:ext cx="8087076" cy="1080743"/>
      </dsp:txXfrm>
    </dsp:sp>
    <dsp:sp modelId="{5FEC9DD2-DD69-4846-951F-1142A2C6EEFF}">
      <dsp:nvSpPr>
        <dsp:cNvPr id="0" name=""/>
        <dsp:cNvSpPr/>
      </dsp:nvSpPr>
      <dsp:spPr>
        <a:xfrm>
          <a:off x="1584124" y="1358691"/>
          <a:ext cx="1162352" cy="116014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321DDB-7B8F-470E-B696-7CC311DF3623}">
      <dsp:nvSpPr>
        <dsp:cNvPr id="0" name=""/>
        <dsp:cNvSpPr/>
      </dsp:nvSpPr>
      <dsp:spPr>
        <a:xfrm>
          <a:off x="2808175" y="136477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 instalacji odprowadzającej wody opadowe zebrane z rynien, wpustów do zbiorników, o których mowa w pkt 1) - 3) łącznie z realizacją tych przedsięwzięć</a:t>
          </a:r>
          <a:endParaRPr lang="pl-PL" sz="16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4225" y="1420820"/>
        <a:ext cx="6825353" cy="1035891"/>
      </dsp:txXfrm>
    </dsp:sp>
    <dsp:sp modelId="{89C52CB5-91A6-443E-8F33-9B10CE30A69F}">
      <dsp:nvSpPr>
        <dsp:cNvPr id="0" name=""/>
        <dsp:cNvSpPr/>
      </dsp:nvSpPr>
      <dsp:spPr>
        <a:xfrm>
          <a:off x="1591304" y="2656599"/>
          <a:ext cx="1147991" cy="1147991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CC4948C-76A5-4CDD-94AE-98D291C095B9}">
      <dsp:nvSpPr>
        <dsp:cNvPr id="0" name=""/>
        <dsp:cNvSpPr/>
      </dsp:nvSpPr>
      <dsp:spPr>
        <a:xfrm>
          <a:off x="2808175" y="2656599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rozszczelnieniem powierzchni nieprzepuszczalnych (z wyłączeniem dróg i ulic) o minimalnej powierzchni 100 m2</a:t>
          </a:r>
        </a:p>
      </dsp:txBody>
      <dsp:txXfrm>
        <a:off x="2864225" y="2712649"/>
        <a:ext cx="6825353" cy="1035891"/>
      </dsp:txXfrm>
    </dsp:sp>
    <dsp:sp modelId="{38051C65-57A1-4C1B-806E-014A471EC843}">
      <dsp:nvSpPr>
        <dsp:cNvPr id="0" name=""/>
        <dsp:cNvSpPr/>
      </dsp:nvSpPr>
      <dsp:spPr>
        <a:xfrm>
          <a:off x="1591304" y="3942350"/>
          <a:ext cx="1147991" cy="1147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BF4535-3E88-4964-9905-D755C1E52F0A}">
      <dsp:nvSpPr>
        <dsp:cNvPr id="0" name=""/>
        <dsp:cNvSpPr/>
      </dsp:nvSpPr>
      <dsp:spPr>
        <a:xfrm>
          <a:off x="2808175" y="394235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budową, rozbudową, przebudowa instalacji do odzysku wody szarej</a:t>
          </a:r>
        </a:p>
      </dsp:txBody>
      <dsp:txXfrm>
        <a:off x="2864225" y="3998400"/>
        <a:ext cx="6825353" cy="1035891"/>
      </dsp:txXfrm>
    </dsp:sp>
    <dsp:sp modelId="{3F352B2E-65E9-4877-9BD8-7AD0C24E97C9}">
      <dsp:nvSpPr>
        <dsp:cNvPr id="0" name=""/>
        <dsp:cNvSpPr/>
      </dsp:nvSpPr>
      <dsp:spPr>
        <a:xfrm>
          <a:off x="1591304" y="5228100"/>
          <a:ext cx="1147991" cy="1147991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FBB144-8143-4794-8442-B91EACBCA66F}">
      <dsp:nvSpPr>
        <dsp:cNvPr id="0" name=""/>
        <dsp:cNvSpPr/>
      </dsp:nvSpPr>
      <dsp:spPr>
        <a:xfrm>
          <a:off x="2808175" y="5228100"/>
          <a:ext cx="6937453" cy="1147991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opracowaniem dokumentacji niezbędnej do realizacji przedsięwzięcia jako uzupełnienie ww. przedsięwzięć</a:t>
          </a:r>
        </a:p>
      </dsp:txBody>
      <dsp:txXfrm>
        <a:off x="2864225" y="5284150"/>
        <a:ext cx="6825353" cy="10358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80B96-1C7D-48DF-B4B5-959BC24E98F1}">
      <dsp:nvSpPr>
        <dsp:cNvPr id="0" name=""/>
        <dsp:cNvSpPr/>
      </dsp:nvSpPr>
      <dsp:spPr>
        <a:xfrm>
          <a:off x="3272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1) gwarancja bankowa,</a:t>
          </a:r>
          <a:endParaRPr lang="en-US" sz="1300" b="1" kern="1200" dirty="0"/>
        </a:p>
      </dsp:txBody>
      <dsp:txXfrm>
        <a:off x="3272" y="550219"/>
        <a:ext cx="1771621" cy="1062973"/>
      </dsp:txXfrm>
    </dsp:sp>
    <dsp:sp modelId="{6D0F39EA-3454-4C62-B9D4-D13A9C8D74ED}">
      <dsp:nvSpPr>
        <dsp:cNvPr id="0" name=""/>
        <dsp:cNvSpPr/>
      </dsp:nvSpPr>
      <dsp:spPr>
        <a:xfrm>
          <a:off x="1952056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2) ubezpieczenie spłaty pożyczki,</a:t>
          </a:r>
          <a:endParaRPr lang="en-US" sz="1300" b="1" kern="1200" dirty="0"/>
        </a:p>
      </dsp:txBody>
      <dsp:txXfrm>
        <a:off x="1952056" y="550219"/>
        <a:ext cx="1771621" cy="1062973"/>
      </dsp:txXfrm>
    </dsp:sp>
    <dsp:sp modelId="{C882E8B2-B48C-4FB8-B90E-CAA34C8D8ED2}">
      <dsp:nvSpPr>
        <dsp:cNvPr id="0" name=""/>
        <dsp:cNvSpPr/>
      </dsp:nvSpPr>
      <dsp:spPr>
        <a:xfrm>
          <a:off x="3900840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3) poręczenie wekslowe,</a:t>
          </a:r>
          <a:endParaRPr lang="en-US" sz="1300" b="1" kern="1200" dirty="0"/>
        </a:p>
      </dsp:txBody>
      <dsp:txXfrm>
        <a:off x="3900840" y="550219"/>
        <a:ext cx="1771621" cy="1062973"/>
      </dsp:txXfrm>
    </dsp:sp>
    <dsp:sp modelId="{299A8098-134B-40C2-BCB9-E77A6347171F}">
      <dsp:nvSpPr>
        <dsp:cNvPr id="0" name=""/>
        <dsp:cNvSpPr/>
      </dsp:nvSpPr>
      <dsp:spPr>
        <a:xfrm>
          <a:off x="5849624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4) poręczenie cywilne,</a:t>
          </a:r>
          <a:endParaRPr lang="en-US" sz="1300" b="1" kern="1200" dirty="0"/>
        </a:p>
      </dsp:txBody>
      <dsp:txXfrm>
        <a:off x="5849624" y="550219"/>
        <a:ext cx="1771621" cy="1062973"/>
      </dsp:txXfrm>
    </dsp:sp>
    <dsp:sp modelId="{48C0B395-D7B5-4D09-8DF2-C8047C521232}">
      <dsp:nvSpPr>
        <dsp:cNvPr id="0" name=""/>
        <dsp:cNvSpPr/>
      </dsp:nvSpPr>
      <dsp:spPr>
        <a:xfrm>
          <a:off x="7798408" y="550219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5) zastaw rejestrowy na rzeczach ruchomych i zbywalnych prawach majątkowych,</a:t>
          </a:r>
          <a:endParaRPr lang="en-US" sz="1300" b="1" kern="1200" dirty="0"/>
        </a:p>
      </dsp:txBody>
      <dsp:txXfrm>
        <a:off x="7798408" y="550219"/>
        <a:ext cx="1771621" cy="1062973"/>
      </dsp:txXfrm>
    </dsp:sp>
    <dsp:sp modelId="{0FF1FBC3-9FC4-4213-9DD2-6B31AC315EBD}">
      <dsp:nvSpPr>
        <dsp:cNvPr id="0" name=""/>
        <dsp:cNvSpPr/>
      </dsp:nvSpPr>
      <dsp:spPr>
        <a:xfrm>
          <a:off x="977664" y="1790354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6) kaucja,</a:t>
          </a:r>
          <a:endParaRPr lang="en-US" sz="1300" b="1" kern="1200" dirty="0"/>
        </a:p>
      </dsp:txBody>
      <dsp:txXfrm>
        <a:off x="977664" y="1790354"/>
        <a:ext cx="1771621" cy="1062973"/>
      </dsp:txXfrm>
    </dsp:sp>
    <dsp:sp modelId="{EC9418DA-0F84-4FA4-BA27-F65EC04B2EBE}">
      <dsp:nvSpPr>
        <dsp:cNvPr id="0" name=""/>
        <dsp:cNvSpPr/>
      </dsp:nvSpPr>
      <dsp:spPr>
        <a:xfrm>
          <a:off x="2926448" y="1790354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7) hipoteka,</a:t>
          </a:r>
          <a:endParaRPr lang="en-US" sz="1300" b="1" kern="1200" dirty="0"/>
        </a:p>
      </dsp:txBody>
      <dsp:txXfrm>
        <a:off x="2926448" y="1790354"/>
        <a:ext cx="1771621" cy="1062973"/>
      </dsp:txXfrm>
    </dsp:sp>
    <dsp:sp modelId="{4B8EBBA6-96C8-4A16-9268-095E4EF8C538}">
      <dsp:nvSpPr>
        <dsp:cNvPr id="0" name=""/>
        <dsp:cNvSpPr/>
      </dsp:nvSpPr>
      <dsp:spPr>
        <a:xfrm>
          <a:off x="4875232" y="1790354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 panose="020F0502020204030204" pitchFamily="34" charset="0"/>
              <a:cs typeface="Calibri" panose="020F0502020204030204" pitchFamily="34" charset="0"/>
            </a:rPr>
            <a:t>8) przelew (cesja) wierzytelności na zabezpieczenie,</a:t>
          </a:r>
          <a:endParaRPr lang="en-US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875232" y="1790354"/>
        <a:ext cx="1771621" cy="1062973"/>
      </dsp:txXfrm>
    </dsp:sp>
    <dsp:sp modelId="{A7F33EFE-3154-405C-A32D-5B6E378742CA}">
      <dsp:nvSpPr>
        <dsp:cNvPr id="0" name=""/>
        <dsp:cNvSpPr/>
      </dsp:nvSpPr>
      <dsp:spPr>
        <a:xfrm>
          <a:off x="6851919" y="1771741"/>
          <a:ext cx="1771621" cy="10629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 panose="020F0502020204030204" pitchFamily="34" charset="0"/>
              <a:cs typeface="Calibri" panose="020F0502020204030204" pitchFamily="34" charset="0"/>
            </a:rPr>
            <a:t>9) blokada środków pieniężnych na rachunku bankowym lub depozytów bankowych.</a:t>
          </a:r>
          <a:endParaRPr lang="en-US" sz="13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851919" y="1771741"/>
        <a:ext cx="1771621" cy="1062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8647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119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090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A5BC22-EC67-447F-9264-4E3B48827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19FB1DD-C73C-4133-8334-1278C7708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99474F-85C7-47D8-94F9-72DA4CACD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D1E4C2-5BE3-4116-B9AC-83DF56805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96DA756-9351-45D4-AB6C-0942F5712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9936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B40A23-421A-486B-A5E4-6D4A3198C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448D35-3FE2-40A4-85B0-5009EF368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554BD3-942C-42A4-B19D-21412E3EC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62F800-4FA8-4E5F-B24E-7A5A86CD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1C1CE0-4A1E-4510-826E-59E414267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772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C2DBE8-BB41-4FE5-B76D-D1B50CAE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EA9261E-3184-4DEA-A84F-550ABB886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B4C690-3A52-4BA7-B115-141388CE7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BCB1B9-7230-4839-835B-0FF5F3343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26DFB1-3F74-482A-985E-3BD952FB5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7776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69D907-BB37-4334-97A5-B210319B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F41013-94C5-4FEF-A244-299FBBF55B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7993329-69C4-4A9D-9910-063E5AF12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CDC984-77E5-4498-AC93-54956D88F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E7231EB-1F25-44A5-B50C-31B27340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E72715-7F6A-4D03-A38A-4252379CF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8088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DA08BF-EDC3-4AFC-9EF9-5CD043EAC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48E97F8-9B13-472E-A997-2539532DF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5116A50-6574-4138-8DCA-DE76FA84E3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B07986E-7968-4D7E-9967-990130A59E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B8ACC59-C8D2-4E4D-915A-5E11916A8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7B9C539-BD65-4D0B-9205-B44ECD9BB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B34BC4D-A4A5-495B-96DB-92ACB7A25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D40A8FA-EB42-4B2D-825A-B4CA0C075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2544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343DEC-CDA9-4280-BE1F-646FAE2FC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5FCBF6-5375-4ABC-A0A6-07B52345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B5A6025-B3FF-4949-8DF7-1E14D87F8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A808AD7-0AA5-4BC7-805D-F81D5EA5B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42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F506DBA-7134-4624-8204-3AD2663E8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B50F1729-49F5-4173-948F-F9410696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E99CC89-1AF8-4444-9164-412EE04C2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0081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2C8F54-CCD1-49E6-A102-58014A63F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FFB5EB-10E2-4C05-9905-E4108AB3F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7E66404-C04D-4EF0-B089-5A3DCB40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9A0043-8E6F-4DCC-B7F0-1468D02BC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B360790-8484-41F1-A58C-A4D7BEFCD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9FBA8A5-E076-4956-83B7-B451C8092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276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99027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5967C1-0A8C-4BB1-9738-D3C1FCEAA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AFBA257-0C2A-4F6C-A296-CE5AD304C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41943F8-647B-48DA-AA0F-67DD54443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6A6F979-7CFA-420F-884C-C1683FA81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FE5ADAA-B71F-4193-A5D0-E61BFBA3F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6363F6A-96C4-4396-A012-DA708AB21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66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657C17-A900-4AFD-8CF2-276C7FBD8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84541A3-C5F2-434F-B313-EAC97F40B5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528D24-EDA2-4254-9E6C-4CD508552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FA5918-882F-43F2-AAF6-40F429C8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BAFDBD-25D9-4BC2-8036-AD9BF314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78316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D212B79-E06F-46C8-8B94-7A45736A0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C156D2F-BBCA-4DCC-B2F3-24FE3EFFE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478F88-9141-499A-8ED8-A1DF34E0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FD4406-CE67-4067-AF29-7EF1E624F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474FC3-05FC-4C3A-B671-82F901DF4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201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6834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790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12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394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83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383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153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CE444B-8A2E-40A8-BAC5-D754862D1094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006EA73-2D42-413C-91F3-53DC05D629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399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2D8ED2F-D4BA-4760-A730-DA65CA80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62563B-07E3-41DB-9D2E-51C6A05EE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FD8E095-0326-40DF-844A-C7AEE8A10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9B5C6-F6E5-4B73-85D9-9F290E834F9A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EFAF71-7B45-4766-9585-048C6D056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EC726A-AA4C-4A6D-AC05-D546F0F05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DEB1E-A9EA-478E-A02F-640D000E9E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50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F56BFEC-E043-44A7-96FC-2E5054AFB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A68C2E-132E-4499-B9C7-21491AEAD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20430E3-498B-43D2-AEC9-097B3C126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6068070" cy="325526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pl-PL" sz="36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  <a:t>NABÓR WNIOSKÓW </a:t>
            </a:r>
            <a:br>
              <a:rPr lang="pl-PL" sz="36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lang="pl-PL" sz="36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  <a:t>NA PRZEDSIĘWZIĘCIA ZWIĄZANE Z GOSPODAROWANIEM WODAMI OPADOWYMI </a:t>
            </a:r>
            <a:br>
              <a:rPr lang="pl-PL" sz="36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lang="pl-PL" sz="3600" b="1" dirty="0"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  <a:cs typeface="Calibri" panose="020F0502020204030204" pitchFamily="34" charset="0"/>
              </a:rPr>
              <a:t>I ROZTOPOWYMI</a:t>
            </a:r>
            <a:endParaRPr lang="pl-PL" sz="3600" dirty="0">
              <a:latin typeface="Century Gothic" panose="020B0502020202020204" pitchFamily="34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66EBA6-0779-4B07-B6C6-940FE0D5B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7574" y="2508488"/>
            <a:ext cx="3458249" cy="183287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B2962F9-31F1-4BD2-8159-B23ECF727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432990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Zakres finansowania</a:t>
            </a:r>
            <a:endParaRPr lang="pl-PL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algn="l"/>
            <a:endParaRPr lang="pl-PL" sz="2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l-PL" sz="1300" u="sng" dirty="0">
                <a:solidFill>
                  <a:srgbClr val="000000"/>
                </a:solidFill>
                <a:latin typeface="Century Gothic" panose="020B0502020202020204" pitchFamily="34" charset="0"/>
              </a:rPr>
              <a:t>4. </a:t>
            </a:r>
            <a:r>
              <a:rPr lang="pl-PL" sz="1300" i="0" u="sng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Do kosztów niekwalifikowanych zalicza się koszty niewymienione w ust. 2, w szczególności: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utrzymania i organizacji biura Wnioskodawcy;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przygotowania Wniosku i dokumentów;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koordynacji przedsięwzięcia;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obsługi finansowo-księgowej przedsięwzięcia;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podatków bezpośrednich, zobowiązań publicznoprawnych związanych z wynagrodzeniami;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koszty i opłaty związane z uzyskaniem decyzji administracyjnych;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nadzoru inwestorskiego;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zakupu gruntów (pozyskanie terenu pod przedsięwzięcie);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promocji przedsięwzięcia. </a:t>
            </a:r>
          </a:p>
          <a:p>
            <a:pPr marL="0" indent="0" algn="just">
              <a:buNone/>
            </a:pPr>
            <a:r>
              <a:rPr lang="pl-PL" sz="1300" dirty="0">
                <a:solidFill>
                  <a:srgbClr val="000000"/>
                </a:solidFill>
                <a:latin typeface="Century Gothic" panose="020B0502020202020204" pitchFamily="34" charset="0"/>
              </a:rPr>
              <a:t>5. </a:t>
            </a:r>
            <a:r>
              <a:rPr lang="pl-PL" sz="13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Fundusz nie finansuje: podatku od towarów i usług (VAT) z zastrzeżeniem ust. 3 powyżej, leasingu, odsetek i prowizji od kredytów i pożyczek, prowizji z tytułu poręczeń i gwarancji w okresie realizacji przedsięwzięcia, odsetek, w tym odsetek za opóźnienie, kosztów wynikających z ustanowienia i ze zwolnienia prawnego zabezpieczenia spłaty pożyczki. </a:t>
            </a:r>
          </a:p>
        </p:txBody>
      </p:sp>
    </p:spTree>
    <p:extLst>
      <p:ext uri="{BB962C8B-B14F-4D97-AF65-F5344CB8AC3E}">
        <p14:creationId xmlns:p14="http://schemas.microsoft.com/office/powerpoint/2010/main" val="967653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l-PL" sz="1400" b="1" u="sng" dirty="0">
                <a:latin typeface="Century Gothic" panose="020B0502020202020204" pitchFamily="34" charset="0"/>
              </a:rPr>
              <a:t>Fundusz udziela pomocy finansowej na realizację przedsięwzięć w formie oprocentowanych pożyczek na następujących warunkach:</a:t>
            </a:r>
          </a:p>
          <a:p>
            <a:pPr marL="0" indent="0" algn="just">
              <a:buNone/>
            </a:pPr>
            <a:r>
              <a:rPr lang="pl-PL" sz="14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     1) </a:t>
            </a: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finansowanie do 100% kosztów kwalifikowanych przedsięwzięcia;</a:t>
            </a:r>
          </a:p>
          <a:p>
            <a:pPr marL="0" indent="0" algn="just">
              <a:buNone/>
            </a:pPr>
            <a:r>
              <a:rPr lang="pl-PL" sz="1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    </a:t>
            </a:r>
            <a:r>
              <a:rPr lang="pl-PL" sz="1400" b="1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2) </a:t>
            </a: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pożyczka udzielona przez Fundusz może być umorzona do wysokości:</a:t>
            </a:r>
          </a:p>
          <a:p>
            <a:pPr marL="0" indent="0" algn="just">
              <a:buNone/>
            </a:pP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a) 20% udzielonej kwoty, z zastrzeżeniem lit. b) – c) poniżej;</a:t>
            </a:r>
          </a:p>
          <a:p>
            <a:pPr marL="0" indent="0" algn="just">
              <a:buNone/>
            </a:pP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b) 30% udzielonej kwoty na przedsięwzięcia realizowane przez: - jednostki 	samorządu terytorialnego, - spółki prawa handlowego, w których Skarb 	Państwa lub jednostki samorządu terytorialnego lub ich związki posiadają 	co najmniej 51% udziałów lub akcji w kapitale zakładowym, - osoby 	prawne kościołów i innych związków wyznaniowych, - samodzielne 	publiczne zakłady opieki zdrowotnej, z zastrzeżeniem lit c) poniżej;</a:t>
            </a:r>
          </a:p>
          <a:p>
            <a:pPr marL="0" indent="0" algn="just">
              <a:buNone/>
            </a:pP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c) Łączna kwota umorzenia dla jednego przedsięwzięcia nie może 	przekroczyć kwoty 800 000,00 zł (słownie: osiemset tysięcy zł 00/100). Dla 	przedsięwzięć objętych pomocą publiczną, umorzenie pożyczki zostanie 	udzielone jako pomoc de </a:t>
            </a:r>
            <a:r>
              <a:rPr lang="pl-PL" sz="1400" i="0" strike="noStrike" baseline="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minimis</a:t>
            </a:r>
            <a:r>
              <a:rPr lang="pl-PL" sz="14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, zgodnie z limitami wynikającymi z 	właściwych unijnych aktów prawnych. Dniem udzielenia pomocy 	publicznej z tytułu umorzenia pożyczki będzie dzień podjęcia Uchwały 	Zarządu o umorzeniu pożyczki.</a:t>
            </a:r>
            <a:endParaRPr lang="pl-PL" sz="1400" i="0" strike="noStrike" baseline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730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algn="l"/>
            <a:endParaRPr lang="pl-PL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502920" lvl="1" indent="0" algn="just">
              <a:buNone/>
            </a:pPr>
            <a:r>
              <a:rPr lang="pl-PL" sz="14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3)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oprocentowanie liczone jest od niespłaconych kwot kapitału w wysokości WIBOR 1Y (jednoroczny) + 50 punktów bazowych, nie mniej niż 	2,5 % rocznie, przy czym ustalenie wysokości oprocentowania następuje 	na podstawie wysokości stawki WIBOR 1Y z ostatniego dnia roboczego poprzedniego roku; </a:t>
            </a:r>
          </a:p>
          <a:p>
            <a:pPr marL="502920" lvl="1" indent="0" algn="just">
              <a:buNone/>
            </a:pPr>
            <a:r>
              <a:rPr lang="pl-PL" sz="14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4)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karencja (zwłoka) w spłacie rat kapitałowych pożyczki nie może być dłuższa niż 1 rok od daty zakończenia przedsięwzięcia określonej w Umowie; </a:t>
            </a:r>
          </a:p>
          <a:p>
            <a:pPr marL="502920" lvl="1" indent="0" algn="just">
              <a:buNone/>
            </a:pPr>
            <a:r>
              <a:rPr lang="pl-PL" sz="14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5)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maksymalny okres trwania Umowy liczony jest od daty jej zawarcia i wynosi 15 lat; </a:t>
            </a:r>
          </a:p>
          <a:p>
            <a:pPr marL="502920" lvl="1" indent="0" algn="just">
              <a:buNone/>
            </a:pPr>
            <a:r>
              <a:rPr lang="pl-PL" sz="1400" b="1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6)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inne wynikające z Umowy. </a:t>
            </a:r>
          </a:p>
          <a:p>
            <a:pPr marL="502920" lvl="1" indent="0" algn="just">
              <a:buNone/>
            </a:pPr>
            <a:endParaRPr lang="pl-PL" sz="14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buFont typeface="+mj-lt"/>
              <a:buAutoNum type="arabicPeriod" startAt="2"/>
            </a:pPr>
            <a:r>
              <a:rPr lang="pl-PL" sz="1600" b="1" i="0" u="sng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Pożyczki oprocentowane są od dnia uruchomienia środków przez Fundusz. </a:t>
            </a:r>
          </a:p>
          <a:p>
            <a:pPr marL="342900" indent="-342900" algn="just">
              <a:buFont typeface="+mj-lt"/>
              <a:buAutoNum type="arabicPeriod" startAt="2"/>
            </a:pPr>
            <a:r>
              <a:rPr lang="pl-PL" sz="1600" b="1" i="0" u="sng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Rozpoczęcie spłaty rat kapitałowych pożyczki następuje po uruchomieniu całej kwoty. </a:t>
            </a:r>
          </a:p>
        </p:txBody>
      </p:sp>
    </p:spTree>
    <p:extLst>
      <p:ext uri="{BB962C8B-B14F-4D97-AF65-F5344CB8AC3E}">
        <p14:creationId xmlns:p14="http://schemas.microsoft.com/office/powerpoint/2010/main" val="2478664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pl-PL" sz="1800" b="1" i="0" u="sng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Pożyczki, mogą być na wniosek Beneficjenta częściowo umorzone po spełnieniu warunków określonych poniżej: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a) terminowego zakończenie przedsięwzięcia,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b) osiągnięcia efektu ekologicznego,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c) zatwierdzenia końcowego rozliczenia pożyczki,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d) terminowej spłaty rat kapitałowych i odsetek z tytułu 	oprocentowania określonych w Umowie, z 	zastrzeżeniem, że łączne opóźnienie w spłacie rat 	kapitałowych i odsetek w okresie spłaty pożyczki nie 	dłuższym niż 6 lat nie przekroczyło 30 dni lub w 	przypadku, gdy okres spłaty był dłuższy – nie 	przekroczyło 40 dni,</a:t>
            </a:r>
          </a:p>
          <a:p>
            <a:pPr marL="0" indent="0" algn="just">
              <a:buNone/>
            </a:pPr>
            <a:r>
              <a:rPr lang="pl-PL" sz="18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	e) innych wynikających z Umowy.</a:t>
            </a:r>
            <a:endParaRPr lang="pl-PL" sz="1800" i="0" strike="noStrike" baseline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87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Warunki udzielenia pomocy finansowej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 startAt="5"/>
            </a:pPr>
            <a:r>
              <a:rPr lang="pl-PL" sz="1800" i="0" strike="noStrike" baseline="0" dirty="0">
                <a:latin typeface="Century Gothic" panose="020B0502020202020204" pitchFamily="34" charset="0"/>
              </a:rPr>
              <a:t>Umorzeniu nie podlegają pożyczki o okresie spłaty krótszym niż okres trwałości przedsięwzięcia wskazany w Umowie;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pl-PL" sz="1800" i="0" strike="noStrike" baseline="0" dirty="0">
              <a:latin typeface="Century Gothic" panose="020B0502020202020204" pitchFamily="34" charset="0"/>
            </a:endParaRPr>
          </a:p>
          <a:p>
            <a:pPr marL="342900" indent="-342900" algn="just">
              <a:buFont typeface="+mj-lt"/>
              <a:buAutoNum type="arabicPeriod" startAt="5"/>
            </a:pPr>
            <a:r>
              <a:rPr lang="pl-PL" sz="1800" i="0" strike="noStrike" baseline="0" dirty="0">
                <a:latin typeface="Century Gothic" panose="020B0502020202020204" pitchFamily="34" charset="0"/>
              </a:rPr>
              <a:t>Jeżeli opóźnienie w spłacie rat kapitałowych i odsetek przekroczyło odpowiednio 30 dni lub 40 dni, wysokość umorzenia określona wskaźnikiem procentowym ulega zmniejszeniu o 50 punktów bazowych za każdy dzień opóźnienia powyżej odpowiednio 30 lub 40 dni; do wskazanych okresów opóźnień nie wlicza się opóźnienia w spłacie odsetek uiszczonych po terminie określonym w Umowie, jeżeli łączna kwota spłaconych z opóźnieniem odsetek nie jest wyższa niż 10% kwoty należnych.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pl-PL" sz="1800" i="0" strike="noStrike" baseline="0" dirty="0">
              <a:latin typeface="Century Gothic" panose="020B0502020202020204" pitchFamily="34" charset="0"/>
            </a:endParaRPr>
          </a:p>
          <a:p>
            <a:pPr marL="342900" indent="-342900" algn="just">
              <a:buFont typeface="+mj-lt"/>
              <a:buAutoNum type="arabicPeriod" startAt="5"/>
            </a:pPr>
            <a:r>
              <a:rPr lang="pl-PL" sz="1800" i="0" strike="noStrike" baseline="0" dirty="0">
                <a:latin typeface="Century Gothic" panose="020B0502020202020204" pitchFamily="34" charset="0"/>
              </a:rPr>
              <a:t>Wnioskodawca zobowiązany jest zrealizować cały zakres rzeczowy przedsięwzięcia, bez względu na poziom pomocy finansowej udzielonej przez Fundusz.</a:t>
            </a:r>
          </a:p>
        </p:txBody>
      </p:sp>
    </p:spTree>
    <p:extLst>
      <p:ext uri="{BB962C8B-B14F-4D97-AF65-F5344CB8AC3E}">
        <p14:creationId xmlns:p14="http://schemas.microsoft.com/office/powerpoint/2010/main" val="1016525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E1649C-006E-4BF1-AA57-16FCDFD3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Składanie wniosku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Symbol zastępczy zawartości 3">
            <a:extLst>
              <a:ext uri="{FF2B5EF4-FFF2-40B4-BE49-F238E27FC236}">
                <a16:creationId xmlns:a16="http://schemas.microsoft.com/office/drawing/2014/main" id="{061A97D9-AF8C-460E-B5CA-0184D3E5A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057" y="1683144"/>
            <a:ext cx="7598812" cy="34917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dirty="0">
                <a:latin typeface="Century Gothic" panose="020B0502020202020204" pitchFamily="34" charset="0"/>
                <a:cs typeface="Calibri" panose="020F0502020204030204" pitchFamily="34" charset="0"/>
              </a:rPr>
              <a:t>1.    Wniosek wypełnia się przy użyciu Generatora Wniosków, który jest dostępny na stronie internetowej </a:t>
            </a:r>
            <a:r>
              <a:rPr lang="pl-PL" dirty="0" err="1">
                <a:latin typeface="Century Gothic" panose="020B0502020202020204" pitchFamily="34" charset="0"/>
                <a:cs typeface="Calibri" panose="020F0502020204030204" pitchFamily="34" charset="0"/>
              </a:rPr>
              <a:t>WFOŚiGW</a:t>
            </a:r>
            <a:r>
              <a:rPr lang="pl-PL" dirty="0">
                <a:latin typeface="Century Gothic" panose="020B0502020202020204" pitchFamily="34" charset="0"/>
                <a:cs typeface="Calibri" panose="020F0502020204030204" pitchFamily="34" charset="0"/>
              </a:rPr>
              <a:t> w Poznaniu: </a:t>
            </a:r>
            <a:r>
              <a:rPr lang="pl-PL" u="sng" dirty="0">
                <a:solidFill>
                  <a:srgbClr val="00B05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https://wnioski.wfosgw.poznan.pl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dirty="0">
                <a:latin typeface="Century Gothic" panose="020B0502020202020204" pitchFamily="34" charset="0"/>
                <a:cs typeface="Calibri" panose="020F0502020204030204" pitchFamily="34" charset="0"/>
              </a:rPr>
              <a:t>2. Przed przystąpieniem do wypełniania formularza należy zapoznać się z „Instrukcją przygotowania wniosku wraz z załącznikami” dostępną pod adresem: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l-PL" u="sng" dirty="0">
                <a:solidFill>
                  <a:srgbClr val="00B05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https://www.wfosgw.poznan.pl/programy/wody-opadowe-i-roztopowe-2022/</a:t>
            </a:r>
            <a:endParaRPr lang="pl-PL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81037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56BFEC-E043-44A7-96FC-2E5054AFB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A68C2E-132E-4499-B9C7-21491AEAD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4A9C097-880A-4024-BDFD-4486E4B78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6068070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59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1. Zarejestruj się na stronie: </a:t>
            </a:r>
            <a:r>
              <a:rPr lang="pl-PL" sz="2800" b="1" u="sng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wnioski.wfosgw.poznan.pl</a:t>
            </a:r>
            <a:endParaRPr lang="en-US" sz="2800" b="1" u="sng" spc="-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8E2C583-DED7-4EDA-BA6C-4425F7A65D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830" y="759599"/>
            <a:ext cx="3171736" cy="533065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B2962F9-31F1-4BD2-8159-B23ECF727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41812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4F56BFEC-E043-44A7-96FC-2E5054AFB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EFA68C2E-132E-4499-B9C7-21491AEAD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9C414CB-E900-483A-A65C-7BD6F1AF2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298448"/>
            <a:ext cx="6068070" cy="32552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2. Wpisz swój adres e-mail, z którego korzystasz na co dzień.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9C70306-A58F-43D4-BB73-5489ABC23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74" y="936976"/>
            <a:ext cx="3458249" cy="4975896"/>
          </a:xfrm>
          <a:prstGeom prst="rect">
            <a:avLst/>
          </a:prstGeom>
        </p:spPr>
      </p:pic>
      <p:sp>
        <p:nvSpPr>
          <p:cNvPr id="24" name="Rectangle 17">
            <a:extLst>
              <a:ext uri="{FF2B5EF4-FFF2-40B4-BE49-F238E27FC236}">
                <a16:creationId xmlns:a16="http://schemas.microsoft.com/office/drawing/2014/main" id="{4B2962F9-31F1-4BD2-8159-B23ECF727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9682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CCB9108-8128-4753-8168-AE3D26D6B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7" y="1298448"/>
            <a:ext cx="7665753" cy="325526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just"/>
            <a:r>
              <a:rPr lang="pl-PL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</a:t>
            </a:r>
            <a:r>
              <a:rPr lang="en-US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pl-PL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Pojawi</a:t>
            </a:r>
            <a:r>
              <a:rPr lang="en-US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komunikat o prawidłowej rejestracji. Na wskazany adres e-mail otrzymasz link aktywacyjny do swojego konta. </a:t>
            </a:r>
            <a:br>
              <a:rPr lang="pl-PL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Wejdź na skrzynkę e-mail i kliknij w otrzymany link. 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26C7EA8-E0A9-4CD0-B27D-44D62552A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4668" y="0"/>
            <a:ext cx="305733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F633E3B9-9366-4978-92C2-D596033A7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152" y="762000"/>
            <a:ext cx="249678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30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9EC89C1-0723-4A9E-8538-85182AE15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46" y="827108"/>
            <a:ext cx="7936176" cy="32552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just"/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Po aktywacji konta na swoją skrzynkę e-mail otrzymasz tymczasowe hasło dostępu do konta.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Zaloguj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się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wpisując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swój adres e-mail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oraz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7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otrzymane</a:t>
            </a:r>
            <a:r>
              <a:rPr lang="en-US" sz="37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hasło. </a:t>
            </a: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26C7EA8-E0A9-4CD0-B27D-44D62552A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34668" y="0"/>
            <a:ext cx="305733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1698A8C8-5993-4A41-920C-4C2F67009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028" y="759599"/>
            <a:ext cx="2385465" cy="533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83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F2ED810-2174-4705-90F2-78DE6AF0D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Wnioskodawcy</a:t>
            </a:r>
            <a:endParaRPr lang="pl-PL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0F5009-C3EB-4C0D-BFB8-0B1F67B23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b="1" u="sng" dirty="0">
                <a:latin typeface="Century Gothic" panose="020B0502020202020204" pitchFamily="34" charset="0"/>
              </a:rPr>
              <a:t>Nabór adresowany jest do: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800" dirty="0">
                <a:latin typeface="Century Gothic" panose="020B0502020202020204" pitchFamily="34" charset="0"/>
              </a:rPr>
              <a:t>jednostek samorządu terytorialnego i ich związków,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sz="1800" dirty="0">
                <a:latin typeface="Century Gothic" panose="020B0502020202020204" pitchFamily="34" charset="0"/>
              </a:rPr>
              <a:t>podmiotów posiadających osobowość prawną,</a:t>
            </a:r>
          </a:p>
          <a:p>
            <a:pPr marL="0" indent="0" algn="just">
              <a:buNone/>
            </a:pPr>
            <a:r>
              <a:rPr lang="pl-PL" sz="1800" dirty="0">
                <a:latin typeface="Century Gothic" panose="020B0502020202020204" pitchFamily="34" charset="0"/>
              </a:rPr>
              <a:t>zwanych dalej „Wnioskodawcami”, ubiegających się o pomoc finansową dla przedsięwzięć realizowanych w roku 2022 oraz w latach następnych na terenie województwa wielkopolskiego.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35D196D-7366-1F67-DA63-25022576D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845" y="459494"/>
            <a:ext cx="2075952" cy="207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67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42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2" name="Rectangle 44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53" name="Rectangle 46">
            <a:extLst>
              <a:ext uri="{FF2B5EF4-FFF2-40B4-BE49-F238E27FC236}">
                <a16:creationId xmlns:a16="http://schemas.microsoft.com/office/drawing/2014/main" id="{FF1DECD9-B209-40D3-86B5-F589B8502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4" name="Rectangle 48">
            <a:extLst>
              <a:ext uri="{FF2B5EF4-FFF2-40B4-BE49-F238E27FC236}">
                <a16:creationId xmlns:a16="http://schemas.microsoft.com/office/drawing/2014/main" id="{B427809D-EC2A-421F-A150-A5A350FE4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57974"/>
            <a:ext cx="11707367" cy="2538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04D8079-5E24-4475-AB62-4C6C08CB3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908245"/>
            <a:ext cx="10210862" cy="132622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just"/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5. Po zalogowaniu zmień hasło tymczasowe na takie, które zapamiętasz. W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polu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aktualne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hasło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wpisz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to, które 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otrzymałeś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/</a:t>
            </a:r>
            <a:r>
              <a:rPr lang="en-US" sz="32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łaś</a:t>
            </a:r>
            <a:r>
              <a:rPr lang="en-US" sz="32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na skrzynkę e-mail. </a:t>
            </a:r>
          </a:p>
        </p:txBody>
      </p:sp>
      <p:pic>
        <p:nvPicPr>
          <p:cNvPr id="38" name="Symbol zastępczy zawartości 37">
            <a:extLst>
              <a:ext uri="{FF2B5EF4-FFF2-40B4-BE49-F238E27FC236}">
                <a16:creationId xmlns:a16="http://schemas.microsoft.com/office/drawing/2014/main" id="{E0D929F3-842B-434E-9348-72711FA3F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49" y="772969"/>
            <a:ext cx="10759717" cy="220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533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3">
            <a:extLst>
              <a:ext uri="{FF2B5EF4-FFF2-40B4-BE49-F238E27FC236}">
                <a16:creationId xmlns:a16="http://schemas.microsoft.com/office/drawing/2014/main" id="{FF1DECD9-B209-40D3-86B5-F589B8502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B427809D-EC2A-421F-A150-A5A350FE4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57974"/>
            <a:ext cx="11707367" cy="2538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43B0F4E-9F9B-4FED-AB63-9DCBA1DC7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3908245"/>
            <a:ext cx="10210862" cy="132622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6. Na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stronie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głównej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wyświetli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panel z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aktualnie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otwartymi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naborami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US" sz="2800" b="1" spc="-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Wybierz</a:t>
            </a:r>
            <a:r>
              <a:rPr lang="en-US" sz="28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Nabór</a:t>
            </a:r>
            <a:r>
              <a:rPr lang="en-US" sz="28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– </a:t>
            </a:r>
            <a:r>
              <a:rPr lang="pl-PL" sz="28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Wody opadowe.</a:t>
            </a:r>
            <a:endParaRPr lang="en-US" sz="2800" b="1" spc="-1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7ECB3282-84D7-2C05-4669-76692579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90" y="199084"/>
            <a:ext cx="10846777" cy="330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18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03072D6-06FB-4FD1-AF2E-CAC73C692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10A26E-D82C-4CF8-AD4B-F4C4CABE3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BE762AD-D09C-4AF1-89D3-32A44724A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590661"/>
            <a:ext cx="10210862" cy="106569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7.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Uzupełnij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wniosek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korzystając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z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instrukcji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która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znajduje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na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stronie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WFOŚiGW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w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Poznaniu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.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Następnie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sprawdź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poprawność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wniosku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i </a:t>
            </a:r>
            <a:r>
              <a:rPr lang="en-US" sz="24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zapisz</a:t>
            </a:r>
            <a:r>
              <a:rPr lang="en-US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go</a:t>
            </a:r>
            <a:r>
              <a:rPr lang="pl-PL" sz="24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(zielone przyciski u góry formularza). </a:t>
            </a:r>
            <a:endParaRPr lang="en-US" sz="2400" b="1" spc="-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id="{08DED260-2913-4C3B-AE59-28037BC4B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47" y="484632"/>
            <a:ext cx="10162157" cy="355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88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D56025-432C-47A6-AE3E-5E57DF3E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D1A8B8-7523-49FA-B7DD-AE0B2271C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03072D6-06FB-4FD1-AF2E-CAC73C692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10A26E-D82C-4CF8-AD4B-F4C4CABE3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2CBDDB4-4335-4D50-9015-DC80B50D8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77" y="4760887"/>
            <a:ext cx="10648412" cy="106569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8.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Instrukcja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wypełnienia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wniosku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znajduje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się pod </a:t>
            </a:r>
            <a:r>
              <a:rPr lang="en-US" sz="2800" b="1" spc="-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adresem</a:t>
            </a:r>
            <a:r>
              <a:rPr lang="en-US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:</a:t>
            </a:r>
            <a:br>
              <a:rPr lang="pl-PL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br>
              <a:rPr lang="pl-PL" sz="2800" b="1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2200" b="1" spc="-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https://www.wfosgw.poznan.pl/programy/wody-opadowe-i-roztopowe-2022/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CDADE3E-040F-451D-9EC9-5E8F9FAF24AE}"/>
              </a:ext>
            </a:extLst>
          </p:cNvPr>
          <p:cNvSpPr txBox="1"/>
          <p:nvPr/>
        </p:nvSpPr>
        <p:spPr>
          <a:xfrm>
            <a:off x="8093682" y="1159697"/>
            <a:ext cx="33975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 dołu strony znajdują się „dokumenty do wniosku”, gdzie możesz pobrać instrukcję wypełniania wniosku. </a:t>
            </a:r>
          </a:p>
        </p:txBody>
      </p:sp>
      <p:pic>
        <p:nvPicPr>
          <p:cNvPr id="7" name="Symbol zastępczy zawartości 6" descr="Obraz zawierający stół&#10;&#10;Opis wygenerowany automatycznie">
            <a:extLst>
              <a:ext uri="{FF2B5EF4-FFF2-40B4-BE49-F238E27FC236}">
                <a16:creationId xmlns:a16="http://schemas.microsoft.com/office/drawing/2014/main" id="{F05FAF86-75DF-200A-EA9E-E9CDFAD72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00" y="91411"/>
            <a:ext cx="7315200" cy="4175417"/>
          </a:xfrm>
        </p:spPr>
      </p:pic>
    </p:spTree>
    <p:extLst>
      <p:ext uri="{BB962C8B-B14F-4D97-AF65-F5344CB8AC3E}">
        <p14:creationId xmlns:p14="http://schemas.microsoft.com/office/powerpoint/2010/main" val="3197930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58CB8D-4E22-478D-822E-BEB63763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14356C3-1C20-4634-B9C1-112838525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088352"/>
            <a:ext cx="9305224" cy="4374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19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l-P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Fundusz uzależnia udzielenie pożyczki od zdolności kredytowej Wnioskodawcy oraz ustanowienia przez Wnioskodawcę zabezpieczenia zapłaty wszelkich należności.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pl-PL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Na zabezpieczenie zapłaty wszelkich należności Wnioskodawcy na kwotę nieprzekraczającą 100 000,00 zł, Wnioskodawca jest zobowiązany wystawić weksel in blanco wraz z deklaracją wekslową oraz dostarczyć instrument wzmacniający skuteczność dochodzenia wierzytelności z tytułu pożyczki tj. oświadczenie o poddaniu się egzekucji na podstawie art. 777 § 1 pkt. 5 Kodeksu postępowania cywilnego o wartości minimalnej równej kwocie pożyczki powiększonej o 30%. </a:t>
            </a:r>
          </a:p>
        </p:txBody>
      </p:sp>
    </p:spTree>
    <p:extLst>
      <p:ext uri="{BB962C8B-B14F-4D97-AF65-F5344CB8AC3E}">
        <p14:creationId xmlns:p14="http://schemas.microsoft.com/office/powerpoint/2010/main" val="29827404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334DA57-4B79-401D-9940-DE24998C5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86E7F56-60E3-48CB-8942-EC2EEBD75756}"/>
              </a:ext>
            </a:extLst>
          </p:cNvPr>
          <p:cNvSpPr txBox="1"/>
          <p:nvPr/>
        </p:nvSpPr>
        <p:spPr>
          <a:xfrm>
            <a:off x="1332674" y="2528745"/>
            <a:ext cx="95733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chemeClr val="accent1">
                  <a:lumMod val="75000"/>
                </a:schemeClr>
              </a:buClr>
              <a:buFont typeface="+mj-lt"/>
              <a:buAutoNum type="arabicPeriod" startAt="3"/>
            </a:pPr>
            <a:r>
              <a:rPr lang="pl-PL" sz="1500" dirty="0">
                <a:latin typeface="Century Gothic" panose="020B0502020202020204" pitchFamily="34" charset="0"/>
              </a:rPr>
              <a:t>Na zabezpieczenie zapłaty wszelkich należności Wnioskodawcy na kwotę przekraczającą           100 000,00 zł, Wnioskodawca jest zobowiązany wystawić weksel in blanco wraz z deklaracją wekslową oraz ustanowić dodatkowe zabezpieczenie w jednej z poniższych form:</a:t>
            </a:r>
          </a:p>
        </p:txBody>
      </p:sp>
      <p:graphicFrame>
        <p:nvGraphicFramePr>
          <p:cNvPr id="12" name="Symbol zastępczy zawartości 2">
            <a:extLst>
              <a:ext uri="{FF2B5EF4-FFF2-40B4-BE49-F238E27FC236}">
                <a16:creationId xmlns:a16="http://schemas.microsoft.com/office/drawing/2014/main" id="{2EEFCF97-A1D3-4061-8AD4-E7B05F90229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32674" y="3146160"/>
          <a:ext cx="9573303" cy="3403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564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58CB8D-4E22-478D-822E-BEB63763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14356C3-1C20-4634-B9C1-112838525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088352"/>
            <a:ext cx="9305224" cy="4374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19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+mj-lt"/>
              <a:buAutoNum type="arabicPeriod" startAt="4"/>
            </a:pPr>
            <a:r>
              <a:rPr lang="pl-PL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Fundusz może stosować instrumenty wzmacniające skuteczność dochodzenia wierzytelności z tytułu pożyczki, np. oświadczenie o poddaniu się egzekucji na podstawie art. 777 § 1 pkt. 4, 5 lub 6 Kodeksu postępowania cywilnego.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 startAt="4"/>
            </a:pPr>
            <a:r>
              <a:rPr lang="pl-PL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Beneficjent jest zobowiązany udzielić co najmniej dwóch zabezpieczeń pożyczki (dotyczy pożyczki o wartości przekraczającej 100 000 zł), przy czym wartość minimalna zabezpieczenia innego niż weksel powinna być równa kwocie pożyczki powiększonej o 30%.</a:t>
            </a:r>
          </a:p>
        </p:txBody>
      </p:sp>
    </p:spTree>
    <p:extLst>
      <p:ext uri="{BB962C8B-B14F-4D97-AF65-F5344CB8AC3E}">
        <p14:creationId xmlns:p14="http://schemas.microsoft.com/office/powerpoint/2010/main" val="574964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58CB8D-4E22-478D-822E-BEB63763E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Zabezpieczenia pożyczki</a:t>
            </a:r>
            <a:endParaRPr lang="pl-PL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14356C3-1C20-4634-B9C1-112838525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088352"/>
            <a:ext cx="9305224" cy="4374592"/>
          </a:xfrm>
        </p:spPr>
        <p:txBody>
          <a:bodyPr>
            <a:normAutofit/>
          </a:bodyPr>
          <a:lstStyle/>
          <a:p>
            <a:pPr marL="228600" indent="-228600" algn="just">
              <a:buFont typeface="+mj-lt"/>
              <a:buAutoNum type="arabicPeriod" startAt="7"/>
            </a:pPr>
            <a:r>
              <a:rPr lang="pl-PL" sz="1200" u="sng" dirty="0">
                <a:solidFill>
                  <a:schemeClr val="tx1"/>
                </a:solidFill>
                <a:latin typeface="Century Gothic" panose="020B0502020202020204" pitchFamily="34" charset="0"/>
              </a:rPr>
              <a:t>Złożenie dodatkowego zabezpieczenia nie dotyczy:</a:t>
            </a:r>
          </a:p>
          <a:p>
            <a:pPr marL="0" indent="0" algn="just">
              <a:buNone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	1) jednostek samorządu terytorialnego lub ich związków;</a:t>
            </a:r>
          </a:p>
          <a:p>
            <a:pPr marL="0" indent="0" algn="just">
              <a:buNone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	2) spółek prawa handlowego, w których Skarb Państwa lub jednostki samorządu terytorialnego lub ich związki 	posiadają co najmniej 51% udziałów lub akcji w kapitale zakładowym;</a:t>
            </a:r>
          </a:p>
          <a:p>
            <a:pPr marL="0" indent="0" algn="just">
              <a:buNone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Od tych podmiotów jako zabezpieczenie pożyczki wymagane jest wystawienie weksla in blanco.</a:t>
            </a:r>
          </a:p>
          <a:p>
            <a:pPr marL="228600" indent="-228600" algn="just">
              <a:buFont typeface="+mj-lt"/>
              <a:buAutoNum type="arabicPeriod" startAt="8"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Sposoby zabezpieczenia spłaty pożyczki i okres spłaty ustala Zarząd.</a:t>
            </a:r>
          </a:p>
          <a:p>
            <a:pPr marL="228600" indent="-228600" algn="just">
              <a:buFont typeface="+mj-lt"/>
              <a:buAutoNum type="arabicPeriod" startAt="9"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 przypadku nieprzedstawienia lub braku akceptacji zaproponowanego zabezpieczenia pożyczki Zarząd ma prawo odmówienia podpisania umowy o dofinansowanie.</a:t>
            </a:r>
          </a:p>
          <a:p>
            <a:pPr marL="228600" indent="-228600" algn="just">
              <a:buFont typeface="+mj-lt"/>
              <a:buAutoNum type="arabicPeriod" startAt="10"/>
            </a:pPr>
            <a:r>
              <a:rPr lang="pl-PL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 przypadku jeśli w danym Naborze, Wnioskodawca złoży więcej niż 1 Wniosek i zawarta zostanie więcej niż 1 Umowa, wartość dofinansowania sumuje się i w momencie przekroczenia wartości 100.000 zł, dla każdej kolejnej Umowy powodującej to przekroczenie, stosowane jest zabezpieczenie jak dla pożyczki o wartości przekraczającej 100.000 zł.</a:t>
            </a:r>
          </a:p>
        </p:txBody>
      </p:sp>
    </p:spTree>
    <p:extLst>
      <p:ext uri="{BB962C8B-B14F-4D97-AF65-F5344CB8AC3E}">
        <p14:creationId xmlns:p14="http://schemas.microsoft.com/office/powerpoint/2010/main" val="2829003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E1649C-006E-4BF1-AA57-16FCDFD3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Pomoc publiczna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Symbol zastępczy zawartości 3">
            <a:extLst>
              <a:ext uri="{FF2B5EF4-FFF2-40B4-BE49-F238E27FC236}">
                <a16:creationId xmlns:a16="http://schemas.microsoft.com/office/drawing/2014/main" id="{061A97D9-AF8C-460E-B5CA-0184D3E5A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8489" y="762000"/>
            <a:ext cx="6982028" cy="5039126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pl-PL" sz="1500" dirty="0">
                <a:latin typeface="Century Gothic" panose="020B0502020202020204" pitchFamily="34" charset="0"/>
              </a:rPr>
              <a:t>W ramach oceny spełnienia kryterium dostępu wskazanego w § 7 ust. 2 punkt 1.9 Fundusz weryfikuje występowanie pomocy publicznej.</a:t>
            </a: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pl-PL" sz="1500" dirty="0">
                <a:latin typeface="Century Gothic" panose="020B0502020202020204" pitchFamily="34" charset="0"/>
              </a:rPr>
              <a:t>Dla Wnioskodawcy, który jest Beneficjentem końcowym wsparcie może stanowić pomoc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 / pomoc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 w rolnictwie lub rybołówstwie/ pomoc inwestycyjną regionalną/ pomoc inwestycyjną horyzontalną na ochronę środowiska, pomoc stanowiącą rekompensatę za realizację usług świadczonych w ogólnym interesie gospodarczym, która podlega ustawie o postępowaniu w sprawach dotyczących pomocy publicznej i musi spełniać warunki określone w aktach prawnych wskazanych w § 1 Regulaminu.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5382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B23C2B-2054-4D8B-9E98-9190F8E05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97B5BC-9873-45F9-97D6-298FB5AF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E1649C-006E-4BF1-AA57-16FCDFD3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0" y="1683144"/>
            <a:ext cx="2774922" cy="3491712"/>
          </a:xfrm>
        </p:spPr>
        <p:txBody>
          <a:bodyPr>
            <a:normAutofit/>
          </a:bodyPr>
          <a:lstStyle/>
          <a:p>
            <a:r>
              <a:rPr 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Pomoc publiczna</a:t>
            </a:r>
            <a:endParaRPr lang="pl-PL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Symbol zastępczy zawartości 3">
            <a:extLst>
              <a:ext uri="{FF2B5EF4-FFF2-40B4-BE49-F238E27FC236}">
                <a16:creationId xmlns:a16="http://schemas.microsoft.com/office/drawing/2014/main" id="{061A97D9-AF8C-460E-B5CA-0184D3E5A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8489" y="762000"/>
            <a:ext cx="6982028" cy="5039126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00000"/>
              </a:lnSpc>
              <a:buFont typeface="+mj-lt"/>
              <a:buAutoNum type="arabicPeriod" startAt="3"/>
            </a:pPr>
            <a:r>
              <a:rPr lang="pl-PL" sz="1500" dirty="0">
                <a:latin typeface="Century Gothic" panose="020B0502020202020204" pitchFamily="34" charset="0"/>
              </a:rPr>
              <a:t>W przypadku, gdy Wnioskodawca nie jest Beneficjentem końcowym pomocy to udzielone wsparcie może stanowić pomoc pośrednią, a po podpisaniu Umowy Wnioskodawca przejmuje obowiązki podmiotu udzielającego pomocy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/ pomocy de </a:t>
            </a:r>
            <a:r>
              <a:rPr lang="pl-PL" sz="1500" dirty="0" err="1">
                <a:latin typeface="Century Gothic" panose="020B0502020202020204" pitchFamily="34" charset="0"/>
              </a:rPr>
              <a:t>minimis</a:t>
            </a:r>
            <a:r>
              <a:rPr lang="pl-PL" sz="1500" dirty="0">
                <a:latin typeface="Century Gothic" panose="020B0502020202020204" pitchFamily="34" charset="0"/>
              </a:rPr>
              <a:t> w rolnictwie lub rybołówstwie/ pomocy inwestycyjnej regionalnej/ pomocy inwestycyjnej horyzontalnej na ochronę środowiska, pomocy stanowiącej rekompensatę za realizację usług świadczonych w ogólnym interesie gospodarczym, zgodnie z ustawą o postępowaniu w sprawach dotyczących pomocy publicznej i musi spełniać warunki określone w aktach prawnych wskazanych w § 1 Regulaminu.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 startAt="3"/>
            </a:pPr>
            <a:r>
              <a:rPr lang="pl-PL" sz="1500" dirty="0">
                <a:latin typeface="Century Gothic" panose="020B0502020202020204" pitchFamily="34" charset="0"/>
              </a:rPr>
              <a:t>Dniem udzielenia pomocy jest dzień podpisania Umowy z Funduszem.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65C2FCD-09A4-4B4B-AA73-F330DFE9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7025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7C5038-92FA-416B-A333-B64AF4167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Postanowienia ogólne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34EA05-B9F6-497C-87AE-B6E3A48CF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9018" y="2535446"/>
            <a:ext cx="9305225" cy="3554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Nabór Wniosków o pomoc finansową ze środków Funduszu dotyczy przedsięwzięć związanych z ochroną zasobów wodnych poprzez racjonalne zagospodarowanie wód opadowych i roztopowych, zgodnych z Listą Przedsięwzięć Priorytetowych:</a:t>
            </a:r>
          </a:p>
          <a:p>
            <a:pPr marL="0" indent="0" algn="just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IV.3. Łagodzenie zmian klimatu, w tym gospodarowanie wodami opadowymi jako przeciwdziałanie zmianom klimatu.</a:t>
            </a:r>
            <a:endParaRPr lang="pl-PL" sz="1800" b="1" u="sng" dirty="0">
              <a:latin typeface="Century Gothic" panose="020B0502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pl-PL" sz="1800" b="1" u="sng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50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1D7602-6D2D-46C2-A7B2-434F3678D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539253-EA7C-41D9-9930-0923683AA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810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822626C-5B05-4E95-A6B4-F417C84D7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123837"/>
            <a:ext cx="3073914" cy="4601183"/>
          </a:xfrm>
        </p:spPr>
        <p:txBody>
          <a:bodyPr>
            <a:normAutofit/>
          </a:bodyPr>
          <a:lstStyle/>
          <a:p>
            <a:pPr algn="r"/>
            <a:r>
              <a:rPr lang="pl-PL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Kontakt</a:t>
            </a:r>
            <a:r>
              <a:rPr lang="pl-PL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480" y="2085681"/>
            <a:ext cx="0" cy="268663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31F6E6D-6797-4CE8-B9D6-513C225BB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580" y="1123836"/>
            <a:ext cx="6144367" cy="4860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600" dirty="0"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30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Anna Romanowska, tel. 61 845 62 71, aromanowska@wfosgw.poznan.pl</a:t>
            </a:r>
            <a:endParaRPr lang="pl-PL" sz="135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35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Jędrzej Piątek, tel. 61 845 62 62, jpiatek@wfosgw.poznan.pl</a:t>
            </a:r>
          </a:p>
          <a:p>
            <a:pPr marL="0" indent="0" algn="l">
              <a:buNone/>
            </a:pPr>
            <a:endParaRPr lang="pl-PL" sz="135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350" b="1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W zakresie analizy zdolności kredytowej i dokumentów finansowych:</a:t>
            </a:r>
            <a:endParaRPr lang="pl-PL" sz="1350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sz="135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Beata Rempińska, tel. 61 845 62 39, brempinska@wfosgw.poznan.pl</a:t>
            </a:r>
          </a:p>
          <a:p>
            <a:pPr marL="0" indent="0" algn="l">
              <a:buNone/>
            </a:pPr>
            <a:r>
              <a:rPr lang="pl-PL" sz="1350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Anna Pałczyńska, tel. 61 449 92 56, apalczynska@wfosgw.poznan.pl </a:t>
            </a:r>
            <a:endParaRPr lang="pl-PL" sz="1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pl-PL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460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27C386B-FBEE-434F-B519-2A935AF42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308C412-EAE2-463E-9C09-61E2E0235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794" y="1639387"/>
            <a:ext cx="6597678" cy="384038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spc="-100" dirty="0">
                <a:solidFill>
                  <a:schemeClr val="tx1"/>
                </a:solidFill>
                <a:latin typeface="Century Gothic" panose="020B0502020202020204" pitchFamily="34" charset="0"/>
              </a:rPr>
              <a:t>Dziękuję za uwagę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6085C62-ADF2-4CC0-B14D-F4B678F11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72832"/>
            <a:ext cx="1194619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34EF5D1-2322-4C79-BA38-EDD477732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16784" y="758952"/>
            <a:ext cx="278312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65E2C41C-90EB-4E97-A392-AF421CD8A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513" y="5449494"/>
            <a:ext cx="1609485" cy="71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33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7C5038-92FA-416B-A333-B64AF4167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 fontScale="90000"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Pomoc finansowa może być udzielona wyłącznie na przedsięwzięcie, które:</a:t>
            </a:r>
            <a:endParaRPr 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graphicFrame>
        <p:nvGraphicFramePr>
          <p:cNvPr id="12" name="Symbol zastępczy zawartości 2">
            <a:extLst>
              <a:ext uri="{FF2B5EF4-FFF2-40B4-BE49-F238E27FC236}">
                <a16:creationId xmlns:a16="http://schemas.microsoft.com/office/drawing/2014/main" id="{133B3C8F-5683-D69E-1079-C190C28F5478}"/>
              </a:ext>
            </a:extLst>
          </p:cNvPr>
          <p:cNvGraphicFramePr>
            <a:graphicFrameLocks/>
          </p:cNvGraphicFramePr>
          <p:nvPr/>
        </p:nvGraphicFramePr>
        <p:xfrm>
          <a:off x="1279018" y="2526526"/>
          <a:ext cx="9305225" cy="3572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1073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BAED5F-8A9B-330B-16AF-F064C7A7D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Postanowienia ogólne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926167-1B38-E7D7-272C-148694F4F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l-PL" sz="1700" dirty="0">
              <a:latin typeface="Century Gothic" panose="020B0502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Beneficjent zobowiązany jest do zapewnienia trwałości przedsięwzięcia rozumianej jako utrzymanie przedsięwzięcia oraz niepoddanie go istotnej modyfikacji mogącej wpłynąć negatywnie na Efekt ekologiczny przez okres wskazany w Umowie, jednak nie krótszy niż 3 lata od daty potwierdzenia osiągnięcia Efektu ekologicznego.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Dokument potwierdzający uzyskanie Efektu ekologicznego należy dostarczyć Funduszowi w ciągu 2 lat od zakończenia przedsięwzięcia, rozumianego jako osiągnięcie Efektu rzeczowego, potwierdzonego protokołem odbioru końcowego lub równoważnym dokumentem.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Za zakończenie przedsięwzięcia rozumie się zakończenie zakresu rzeczowego przedsięwzięcia, potwierdzone protokołem odbioru lub równoważnym dokumentem.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7189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57F231E5-F402-49E1-82B4-C762909ED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6F0BA12B-74D1-4DB1-9A3F-C9BA27B81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762000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515FCC40-AA93-4D3B-90D0-69BC824EA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1190517" y="1056875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4398" y="1298448"/>
            <a:ext cx="7315200" cy="3255264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Zakres finansowania</a:t>
            </a:r>
            <a:b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lang="pl-PL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4397" y="4670246"/>
            <a:ext cx="6714232" cy="91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b="1" i="0" strike="noStrike" baseline="0" dirty="0">
                <a:solidFill>
                  <a:schemeClr val="accent1"/>
                </a:solidFill>
                <a:latin typeface="Century Gothic" panose="020B0502020202020204" pitchFamily="34" charset="0"/>
              </a:rPr>
              <a:t>Fundusz finansuje wyłącznie koszty kwalifikowane poniesione (zapłacone) po dacie złożenia Wniosku.</a:t>
            </a:r>
          </a:p>
        </p:txBody>
      </p:sp>
    </p:spTree>
    <p:extLst>
      <p:ext uri="{BB962C8B-B14F-4D97-AF65-F5344CB8AC3E}">
        <p14:creationId xmlns:p14="http://schemas.microsoft.com/office/powerpoint/2010/main" val="350078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4000">
              <a:schemeClr val="accent5">
                <a:lumMod val="60000"/>
                <a:lumOff val="40000"/>
              </a:schemeClr>
            </a:gs>
            <a:gs pos="71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C2ABD469-31EE-4A5F-9703-0BD79CCCAD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974056"/>
              </p:ext>
            </p:extLst>
          </p:nvPr>
        </p:nvGraphicFramePr>
        <p:xfrm>
          <a:off x="431123" y="68094"/>
          <a:ext cx="11329754" cy="6380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9831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20000"/>
                <a:lumOff val="80000"/>
              </a:schemeClr>
            </a:gs>
            <a:gs pos="34000">
              <a:schemeClr val="accent5">
                <a:lumMod val="60000"/>
                <a:lumOff val="40000"/>
              </a:schemeClr>
            </a:gs>
            <a:gs pos="71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C2ABD469-31EE-4A5F-9703-0BD79CCCAD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7892450"/>
              </p:ext>
            </p:extLst>
          </p:nvPr>
        </p:nvGraphicFramePr>
        <p:xfrm>
          <a:off x="431123" y="68094"/>
          <a:ext cx="11329754" cy="6380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0267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D0F2A4-AAC9-48B4-B4D5-719CA519E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Zakres finansowania</a:t>
            </a:r>
            <a:endParaRPr lang="pl-PL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55C316-5F3F-40AA-A0FD-A96172A2A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7" y="655782"/>
            <a:ext cx="7371387" cy="53289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1. </a:t>
            </a:r>
            <a:r>
              <a:rPr lang="pl-PL" sz="16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Warunkiem koniecznym otrzymania wsparcia</a:t>
            </a:r>
            <a:r>
              <a:rPr lang="pl-PL" sz="1600" i="0" strike="noStrike" baseline="0" dirty="0">
                <a:solidFill>
                  <a:schemeClr val="tx1"/>
                </a:solidFill>
                <a:latin typeface="Century Gothic" panose="020B0502020202020204" pitchFamily="34" charset="0"/>
              </a:rPr>
              <a:t> w przypadku przedsięwzięć polegających na rozszczelnieniu powierzchni nieprzepuszczalnych </a:t>
            </a:r>
            <a:r>
              <a:rPr lang="pl-PL" sz="16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jest odprowadzanie, na dzień złożenia wniosku, wód opadowych lub roztopowych do sieci kanalizacji deszczowej lub ogólnospławnej (również poprzez odprowadzanie wód opadowych lub roztopowych na powierzchnię dróg/ulic wyposażonych w kanalizację deszczową lub ogólnospławną).</a:t>
            </a:r>
          </a:p>
          <a:p>
            <a:pPr marL="0" indent="0" algn="just">
              <a:buNone/>
            </a:pPr>
            <a:endParaRPr lang="pl-PL" sz="1600" i="0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pl-PL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2. </a:t>
            </a:r>
            <a:r>
              <a:rPr lang="pl-PL" sz="16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Warunkiem koniecznym otrzymania wsparcia w przypadku przedsięwzięć polegających na rozszczelnieniu powierzchni nieprzepuszczalnych jest brak zmiany sposobu użytkowania terenu.</a:t>
            </a:r>
          </a:p>
          <a:p>
            <a:pPr marL="0" indent="0" algn="just">
              <a:buNone/>
            </a:pPr>
            <a:endParaRPr lang="pl-PL" sz="1600" i="0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pl-PL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3. </a:t>
            </a:r>
            <a:r>
              <a:rPr lang="pl-PL" sz="1600" i="0" strike="noStrike" baseline="0" dirty="0">
                <a:solidFill>
                  <a:srgbClr val="000000"/>
                </a:solidFill>
                <a:latin typeface="Century Gothic" panose="020B0502020202020204" pitchFamily="34" charset="0"/>
              </a:rPr>
              <a:t>Podatek od towarów i usług (VAT) stanowi koszt kwalifikowany przedsięwzięcia wyłącznie w sytuacji, gdy Wnioskodawca nie ma prawnej możliwości jego odliczenia lub odzyskania.</a:t>
            </a:r>
          </a:p>
        </p:txBody>
      </p:sp>
    </p:spTree>
    <p:extLst>
      <p:ext uri="{BB962C8B-B14F-4D97-AF65-F5344CB8AC3E}">
        <p14:creationId xmlns:p14="http://schemas.microsoft.com/office/powerpoint/2010/main" val="3656490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amka">
  <a:themeElements>
    <a:clrScheme name="Zielonożółty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Ramka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amk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949F056B080945BB6493A3FB94A202" ma:contentTypeVersion="9" ma:contentTypeDescription="Utwórz nowy dokument." ma:contentTypeScope="" ma:versionID="db43924614cd4ce6818e7d2d1f4ab255">
  <xsd:schema xmlns:xsd="http://www.w3.org/2001/XMLSchema" xmlns:xs="http://www.w3.org/2001/XMLSchema" xmlns:p="http://schemas.microsoft.com/office/2006/metadata/properties" xmlns:ns3="3c599776-0b1a-40ef-bf60-caa180698031" xmlns:ns4="4cb54e8e-110a-4fda-a14e-b3ccd8b80a8e" targetNamespace="http://schemas.microsoft.com/office/2006/metadata/properties" ma:root="true" ma:fieldsID="586d1619b87e6bbb2b492e0e65fa7350" ns3:_="" ns4:_="">
    <xsd:import namespace="3c599776-0b1a-40ef-bf60-caa180698031"/>
    <xsd:import namespace="4cb54e8e-110a-4fda-a14e-b3ccd8b80a8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599776-0b1a-40ef-bf60-caa1806980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b54e8e-110a-4fda-a14e-b3ccd8b80a8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37E6595-4E34-43D6-A2D9-4D25AC792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F14A09-2614-4B69-8290-0BE3DC675D29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4cb54e8e-110a-4fda-a14e-b3ccd8b80a8e"/>
    <ds:schemaRef ds:uri="3c599776-0b1a-40ef-bf60-caa180698031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FFAA2C9-FD41-4C28-A215-AE3AFD443C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599776-0b1a-40ef-bf60-caa180698031"/>
    <ds:schemaRef ds:uri="4cb54e8e-110a-4fda-a14e-b3ccd8b80a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2112</Words>
  <Application>Microsoft Office PowerPoint</Application>
  <PresentationFormat>Panoramiczny</PresentationFormat>
  <Paragraphs>133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Century Gothic</vt:lpstr>
      <vt:lpstr>Corbel</vt:lpstr>
      <vt:lpstr>Wingdings 2</vt:lpstr>
      <vt:lpstr>Ramka</vt:lpstr>
      <vt:lpstr>Motyw pakietu Office</vt:lpstr>
      <vt:lpstr>NABÓR WNIOSKÓW  NA PRZEDSIĘWZIĘCIA ZWIĄZANE Z GOSPODAROWANIEM WODAMI OPADOWYMI  I ROZTOPOWYMI</vt:lpstr>
      <vt:lpstr>Wnioskodawcy</vt:lpstr>
      <vt:lpstr>Postanowienia ogólne</vt:lpstr>
      <vt:lpstr>Pomoc finansowa może być udzielona wyłącznie na przedsięwzięcie, które:</vt:lpstr>
      <vt:lpstr>Postanowienia ogólne</vt:lpstr>
      <vt:lpstr>Zakres finansowania </vt:lpstr>
      <vt:lpstr>Prezentacja programu PowerPoint</vt:lpstr>
      <vt:lpstr>Prezentacja programu PowerPoint</vt:lpstr>
      <vt:lpstr>Zakres finansowania</vt:lpstr>
      <vt:lpstr>Zakres finansowania</vt:lpstr>
      <vt:lpstr>Warunki udzielenia pomocy finansowej</vt:lpstr>
      <vt:lpstr>Warunki udzielenia pomocy finansowej</vt:lpstr>
      <vt:lpstr>Warunki udzielenia pomocy finansowej</vt:lpstr>
      <vt:lpstr>Warunki udzielenia pomocy finansowej</vt:lpstr>
      <vt:lpstr>Składanie wniosku</vt:lpstr>
      <vt:lpstr>1. Zarejestruj się na stronie: wnioski.wfosgw.poznan.pl</vt:lpstr>
      <vt:lpstr>2. Wpisz swój adres e-mail, z którego korzystasz na co dzień.</vt:lpstr>
      <vt:lpstr>3. Pojawi się komunikat o prawidłowej rejestracji. Na wskazany adres e-mail otrzymasz link aktywacyjny do swojego konta.  Wejdź na skrzynkę e-mail i kliknij w otrzymany link. </vt:lpstr>
      <vt:lpstr>4. Po aktywacji konta na swoją skrzynkę e-mail otrzymasz tymczasowe hasło dostępu do konta. Zaloguj się wpisując swój adres e-mail oraz otrzymane hasło. </vt:lpstr>
      <vt:lpstr>5. Po zalogowaniu zmień hasło tymczasowe na takie, które zapamiętasz. W polu aktualne hasło wpisz to, które otrzymałeś/łaś na skrzynkę e-mail. </vt:lpstr>
      <vt:lpstr>6. Na stronie głównej wyświetli się panel z aktualnie otwartymi naborami. Wybierz Nabór – Wody opadowe.</vt:lpstr>
      <vt:lpstr>7. Uzupełnij wniosek korzystając z instrukcji, która znajduje się na stronie WFOŚiGW w Poznaniu. Następnie sprawdź poprawność wniosku i zapisz go (zielone przyciski u góry formularza). </vt:lpstr>
      <vt:lpstr>8. Instrukcja wypełnienia wniosku znajduje się pod adresem:  https://www.wfosgw.poznan.pl/programy/wody-opadowe-i-roztopowe-2022/</vt:lpstr>
      <vt:lpstr>Zabezpieczenia pożyczki</vt:lpstr>
      <vt:lpstr>Zabezpieczenia pożyczki</vt:lpstr>
      <vt:lpstr>Zabezpieczenia pożyczki</vt:lpstr>
      <vt:lpstr>Zabezpieczenia pożyczki</vt:lpstr>
      <vt:lpstr>Pomoc publiczna</vt:lpstr>
      <vt:lpstr>Pomoc publiczna</vt:lpstr>
      <vt:lpstr>Kontakt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NABÓR WNIOSKÓW  NA PRZEDSIĘWZIĘCIA ZWIĄZANE Z GOSPODAROWANIEM WODAMI OPADOWYMI  I ROZTOPOWYMI</dc:title>
  <dc:creator>Zawadzki, Adrian</dc:creator>
  <cp:lastModifiedBy>Romanowska, Anna</cp:lastModifiedBy>
  <cp:revision>27</cp:revision>
  <dcterms:created xsi:type="dcterms:W3CDTF">2022-06-01T07:19:03Z</dcterms:created>
  <dcterms:modified xsi:type="dcterms:W3CDTF">2022-06-07T11:05:56Z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0x010100B5949F056B080945BB6493A3FB94A202</vt:lpwstr>
  </property>
</Properties>
</file>