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59" r:id="rId2"/>
    <p:sldId id="903" r:id="rId3"/>
    <p:sldId id="823" r:id="rId4"/>
    <p:sldId id="884" r:id="rId5"/>
    <p:sldId id="904" r:id="rId6"/>
    <p:sldId id="920" r:id="rId7"/>
    <p:sldId id="905" r:id="rId8"/>
    <p:sldId id="908" r:id="rId9"/>
    <p:sldId id="867" r:id="rId10"/>
    <p:sldId id="886" r:id="rId11"/>
    <p:sldId id="919" r:id="rId12"/>
    <p:sldId id="921" r:id="rId13"/>
    <p:sldId id="922" r:id="rId14"/>
    <p:sldId id="907" r:id="rId15"/>
    <p:sldId id="862" r:id="rId16"/>
    <p:sldId id="864" r:id="rId17"/>
    <p:sldId id="917" r:id="rId18"/>
    <p:sldId id="918" r:id="rId19"/>
    <p:sldId id="892" r:id="rId20"/>
    <p:sldId id="874" r:id="rId21"/>
    <p:sldId id="866" r:id="rId22"/>
    <p:sldId id="702" r:id="rId23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rosław Stańczyk" initials="JS" lastIdx="1" clrIdx="0">
    <p:extLst>
      <p:ext uri="{19B8F6BF-5375-455C-9EA6-DF929625EA0E}">
        <p15:presenceInfo xmlns:p15="http://schemas.microsoft.com/office/powerpoint/2012/main" userId="Jarosław Stańczyk" providerId="None"/>
      </p:ext>
    </p:extLst>
  </p:cmAuthor>
  <p:cmAuthor id="2" name="Stańczyk Jarosław" initials="SJ" lastIdx="2" clrIdx="1">
    <p:extLst>
      <p:ext uri="{19B8F6BF-5375-455C-9EA6-DF929625EA0E}">
        <p15:presenceInfo xmlns:p15="http://schemas.microsoft.com/office/powerpoint/2012/main" userId="S-1-5-21-3906529882-2472526378-782400817-7762" providerId="AD"/>
      </p:ext>
    </p:extLst>
  </p:cmAuthor>
  <p:cmAuthor id="3" name="Wiktorowicz Andrzej" initials="WA" lastIdx="5" clrIdx="2">
    <p:extLst>
      <p:ext uri="{19B8F6BF-5375-455C-9EA6-DF929625EA0E}">
        <p15:presenceInfo xmlns:p15="http://schemas.microsoft.com/office/powerpoint/2012/main" userId="S-1-5-21-3906529882-2472526378-782400817-93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060"/>
    <a:srgbClr val="000000"/>
    <a:srgbClr val="76C0D4"/>
    <a:srgbClr val="B9B9B9"/>
    <a:srgbClr val="5F7901"/>
    <a:srgbClr val="026937"/>
    <a:srgbClr val="7EA002"/>
    <a:srgbClr val="95CA20"/>
    <a:srgbClr val="AFE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54" autoAdjust="0"/>
    <p:restoredTop sz="86780" autoAdjust="0"/>
  </p:normalViewPr>
  <p:slideViewPr>
    <p:cSldViewPr>
      <p:cViewPr varScale="1">
        <p:scale>
          <a:sx n="97" d="100"/>
          <a:sy n="97" d="100"/>
        </p:scale>
        <p:origin x="160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60AA54B-8235-4D2F-B3E9-8109A92DB9C9}" type="datetimeFigureOut">
              <a:rPr lang="pl-PL"/>
              <a:pPr>
                <a:defRPr/>
              </a:pPr>
              <a:t>06.06.2022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8164"/>
            <a:ext cx="2945659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4" y="9428164"/>
            <a:ext cx="2945659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E37FFBE-9F15-4491-8A8E-F5CC61ED325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4936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2D7024D-0A64-4D11-B32F-186E04CC53A3}" type="datetimeFigureOut">
              <a:rPr lang="pl-PL"/>
              <a:pPr>
                <a:defRPr/>
              </a:pPr>
              <a:t>06.06.2022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4877"/>
            <a:ext cx="5438140" cy="4467225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pl-PL" noProof="0" dirty="0"/>
              <a:t>Kliknij, aby edytować style wzorca tekstu</a:t>
            </a:r>
          </a:p>
          <a:p>
            <a:pPr lvl="1"/>
            <a:r>
              <a:rPr lang="pl-PL" noProof="0" dirty="0"/>
              <a:t>Drugi poziom</a:t>
            </a:r>
          </a:p>
          <a:p>
            <a:pPr lvl="2"/>
            <a:r>
              <a:rPr lang="pl-PL" noProof="0" dirty="0"/>
              <a:t>Trzeci poziom</a:t>
            </a:r>
          </a:p>
          <a:p>
            <a:pPr lvl="3"/>
            <a:r>
              <a:rPr lang="pl-PL" noProof="0" dirty="0"/>
              <a:t>Czwarty poziom</a:t>
            </a:r>
          </a:p>
          <a:p>
            <a:pPr lvl="4"/>
            <a:r>
              <a:rPr lang="pl-PL" noProof="0" dirty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165"/>
            <a:ext cx="2945659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4" y="9428165"/>
            <a:ext cx="2945659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4C4B1DE-3EA0-489F-AED5-D6785301A99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2431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9220" name="Symbol zastępczy numeru slajdu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873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882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189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342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580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7988BB-1879-49AB-8C58-711D985EBF33}" type="slidenum">
              <a:rPr lang="pl-PL" altLang="pl-PL" smtClean="0"/>
              <a:pPr>
                <a:spcBef>
                  <a:spcPct val="0"/>
                </a:spcBef>
              </a:pPr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022233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5920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951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595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5111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6303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6151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1441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0322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C4B1DE-3EA0-489F-AED5-D6785301A991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5134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6"/>
          <p:cNvSpPr/>
          <p:nvPr userDrawn="1"/>
        </p:nvSpPr>
        <p:spPr>
          <a:xfrm>
            <a:off x="0" y="500063"/>
            <a:ext cx="928688" cy="1071562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1143000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00200"/>
            <a:ext cx="7615262" cy="4525963"/>
          </a:xfrm>
        </p:spPr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>
          <a:xfrm>
            <a:off x="8639175" y="6356350"/>
            <a:ext cx="5048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F016427-E37D-4B4B-869F-20A3D685240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9335407-34AE-4B90-A871-8C953AE37F2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41AFE6A-35E2-46ED-819C-2E3A1E4F270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26" descr="Obraz1.jpg"/>
          <p:cNvPicPr>
            <a:picLocks noChangeAspect="1"/>
          </p:cNvPicPr>
          <p:nvPr userDrawn="1"/>
        </p:nvPicPr>
        <p:blipFill>
          <a:blip r:embed="rId6" cstate="print"/>
          <a:srcRect t="124" r="7246" b="3027"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1000125" y="357188"/>
            <a:ext cx="7686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/>
              <a:t>Kliknij, aby edytować styl</a:t>
            </a:r>
          </a:p>
        </p:txBody>
      </p:sp>
      <p:sp>
        <p:nvSpPr>
          <p:cNvPr id="1028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1000125" y="1600200"/>
            <a:ext cx="76866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/>
              <a:t>Kliknij, aby edytować tekst</a:t>
            </a:r>
          </a:p>
          <a:p>
            <a:pPr lvl="1"/>
            <a:r>
              <a:rPr lang="pl-PL" dirty="0"/>
              <a:t>Drugi poziom tekstu</a:t>
            </a:r>
          </a:p>
          <a:p>
            <a:pPr lvl="2"/>
            <a:r>
              <a:rPr lang="pl-PL" dirty="0"/>
              <a:t>Trzeci poziom tekstu</a:t>
            </a:r>
          </a:p>
          <a:p>
            <a:pPr lvl="3"/>
            <a:r>
              <a:rPr lang="pl-PL" dirty="0"/>
              <a:t>Czwarty poziom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pic>
        <p:nvPicPr>
          <p:cNvPr id="1030" name="Obraz 8" descr="dekor2.png"/>
          <p:cNvPicPr>
            <a:picLocks noChangeAspect="1"/>
          </p:cNvPicPr>
          <p:nvPr userDrawn="1"/>
        </p:nvPicPr>
        <p:blipFill>
          <a:blip r:embed="rId7" cstate="print"/>
          <a:srcRect l="470" t="31482" b="38889"/>
          <a:stretch>
            <a:fillRect/>
          </a:stretch>
        </p:blipFill>
        <p:spPr bwMode="auto">
          <a:xfrm>
            <a:off x="0" y="554038"/>
            <a:ext cx="9382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10"/>
          <p:cNvSpPr/>
          <p:nvPr userDrawn="1"/>
        </p:nvSpPr>
        <p:spPr>
          <a:xfrm>
            <a:off x="0" y="6237288"/>
            <a:ext cx="9136063" cy="620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ole tekstowe 11"/>
          <p:cNvSpPr txBox="1"/>
          <p:nvPr userDrawn="1"/>
        </p:nvSpPr>
        <p:spPr>
          <a:xfrm>
            <a:off x="214313" y="6381750"/>
            <a:ext cx="38576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Zainwestujmy razem w środowisko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808" y="6270815"/>
            <a:ext cx="5144992" cy="5536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</p:sldLayoutIdLst>
  <p:transition spd="med">
    <p:fade thruBlk="1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just" rtl="0" fontAlgn="base"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rtl="0" fontAlgn="base">
        <a:spcBef>
          <a:spcPct val="20000"/>
        </a:spcBef>
        <a:spcAft>
          <a:spcPct val="0"/>
        </a:spcAft>
        <a:buSzPct val="70000"/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wfosgw.poznan.pl/czyste-powietrze/rozlicz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wfosgw.poznan.pl/czyste-powietrze/zrealizuj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zystepowietrze.gov.pl/ulga-termomodernizacyjna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fosgw.poznan.pl/czyste-powietrze/informacje-o-programie/" TargetMode="External"/><Relationship Id="rId2" Type="http://schemas.openxmlformats.org/officeDocument/2006/relationships/hyperlink" Target="https://www.wfosgw.poznan.pl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czystepowietrze.gov.pl/czyste-powietrze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fosgw.poznan.pl/czyste-powietrze/gminy-w-pp-czp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-24136" y="3429239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-8644" y="4941168"/>
            <a:ext cx="9157817" cy="1166197"/>
          </a:xfrm>
          <a:prstGeom prst="rect">
            <a:avLst/>
          </a:prstGeom>
          <a:solidFill>
            <a:schemeClr val="bg1">
              <a:lumMod val="95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600" b="1" i="1" dirty="0">
              <a:solidFill>
                <a:schemeClr val="bg1"/>
              </a:solidFill>
            </a:endParaRPr>
          </a:p>
          <a:p>
            <a:pPr marL="342900" indent="-342900"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i="1" dirty="0">
                <a:solidFill>
                  <a:srgbClr val="000000"/>
                </a:solidFill>
              </a:rPr>
              <a:t>we współpracy z</a:t>
            </a:r>
          </a:p>
          <a:p>
            <a:pPr marL="342900" indent="-342900"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i="1" dirty="0">
                <a:solidFill>
                  <a:srgbClr val="000000"/>
                </a:solidFill>
              </a:rPr>
              <a:t> Wojewódzkim Funduszem Ochrony Środowiska i Gospodarki Wodnej w Poznaniu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i="1" dirty="0">
                <a:solidFill>
                  <a:schemeClr val="tx1"/>
                </a:solidFill>
              </a:rPr>
              <a:t>Sielinko, 8 czerwca 2022 roku</a:t>
            </a:r>
          </a:p>
        </p:txBody>
      </p:sp>
      <p:sp>
        <p:nvSpPr>
          <p:cNvPr id="8200" name="pole tekstowe 31"/>
          <p:cNvSpPr txBox="1">
            <a:spLocks noChangeArrowheads="1"/>
          </p:cNvSpPr>
          <p:nvPr/>
        </p:nvSpPr>
        <p:spPr bwMode="auto">
          <a:xfrm>
            <a:off x="249237" y="2512497"/>
            <a:ext cx="88947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just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just">
              <a:spcBef>
                <a:spcPct val="20000"/>
              </a:spcBef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just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chemeClr val="bg1"/>
                </a:solidFill>
              </a:rPr>
              <a:t>Narodowy Fundusz Ochrony Środowiska i Gospodarki Wodnej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2379E1F-8B30-5CA3-FDCC-12CE7C2D0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19" y="1885"/>
            <a:ext cx="9165619" cy="3858016"/>
          </a:xfrm>
          <a:prstGeom prst="rect">
            <a:avLst/>
          </a:prstGeom>
        </p:spPr>
      </p:pic>
      <p:sp>
        <p:nvSpPr>
          <p:cNvPr id="31" name="Prostokąt 30"/>
          <p:cNvSpPr/>
          <p:nvPr/>
        </p:nvSpPr>
        <p:spPr>
          <a:xfrm>
            <a:off x="-8644" y="3974753"/>
            <a:ext cx="9146704" cy="784225"/>
          </a:xfrm>
          <a:prstGeom prst="rect">
            <a:avLst/>
          </a:prstGeom>
          <a:solidFill>
            <a:schemeClr val="bg1">
              <a:lumMod val="75000"/>
              <a:alpha val="6313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i="1" dirty="0">
                <a:solidFill>
                  <a:schemeClr val="tx1"/>
                </a:solidFill>
              </a:rPr>
              <a:t>Konferencja „Ochrona środowiska na terenach wiejskich – skutecznie i opłacalnie”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-20140" y="201652"/>
            <a:ext cx="9155113" cy="538162"/>
          </a:xfrm>
          <a:prstGeom prst="rect">
            <a:avLst/>
          </a:prstGeom>
          <a:solidFill>
            <a:schemeClr val="bg1">
              <a:lumMod val="95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3563888" y="248706"/>
            <a:ext cx="55006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i="1" dirty="0">
                <a:latin typeface="+mj-lt"/>
              </a:rPr>
              <a:t>Z a i n w e s t u j m y   r a z e m   w   ś r o d o w i s k o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7847E1-8AD6-B5BC-34AA-126DCA7CB010}"/>
              </a:ext>
            </a:extLst>
          </p:cNvPr>
          <p:cNvSpPr txBox="1"/>
          <p:nvPr/>
        </p:nvSpPr>
        <p:spPr>
          <a:xfrm>
            <a:off x="919045" y="3091017"/>
            <a:ext cx="75551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dirty="0">
                <a:latin typeface="+mn-lt"/>
              </a:rPr>
              <a:t>Program Priorytetowy Czyste Powietrze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A25C4AD-CB98-2A82-00F5-529D5D98D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6555" y="6294380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484202"/>
      </p:ext>
    </p:extLst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8522BA-3796-4CEF-9805-087B7DE4A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377" y="332656"/>
            <a:ext cx="7615262" cy="1143000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Główny cel programu – likwidacja kopciuchów</a:t>
            </a:r>
          </a:p>
        </p:txBody>
      </p:sp>
      <p:pic>
        <p:nvPicPr>
          <p:cNvPr id="7" name="Symbol zastępczy zawartości 6" descr="Obraz zawierający podłoże, wewnątrz, śmieci&#10;&#10;Opis wygenerowany automatycznie">
            <a:extLst>
              <a:ext uri="{FF2B5EF4-FFF2-40B4-BE49-F238E27FC236}">
                <a16:creationId xmlns:a16="http://schemas.microsoft.com/office/drawing/2014/main" id="{D225DE06-BC41-430D-A8DF-357A350F4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708920"/>
            <a:ext cx="2376264" cy="3168352"/>
          </a:xfr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F4F04BF-57CB-4A3B-8C17-0CF97A2FFCE5}"/>
              </a:ext>
            </a:extLst>
          </p:cNvPr>
          <p:cNvSpPr txBox="1"/>
          <p:nvPr/>
        </p:nvSpPr>
        <p:spPr>
          <a:xfrm>
            <a:off x="323528" y="1178805"/>
            <a:ext cx="8203760" cy="1847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1" algn="ctr" defTabSz="914400" rtl="0" eaLnBrk="1" fontAlgn="base" latinLnBrk="0" hangingPunct="1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Nie chcę usnąć starego pieca? Chcę zostawić kominek niespełniający wymogów ustaw antysmogowych = </a:t>
            </a:r>
            <a:b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Nie skorzystam z dotacji!</a:t>
            </a:r>
          </a:p>
          <a:p>
            <a:pPr marL="742950" marR="0" lvl="1" indent="-285750" algn="just" defTabSz="914400" rtl="0" eaLnBrk="1" fontAlgn="base" latinLnBrk="0" hangingPunct="1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1290F3F-CD92-4A47-AD25-130680F9E1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67"/>
          <a:stretch/>
        </p:blipFill>
        <p:spPr>
          <a:xfrm rot="5400000">
            <a:off x="1101346" y="2882576"/>
            <a:ext cx="3675242" cy="2595282"/>
          </a:xfrm>
          <a:prstGeom prst="rect">
            <a:avLst/>
          </a:prstGeom>
        </p:spPr>
      </p:pic>
      <p:sp>
        <p:nvSpPr>
          <p:cNvPr id="9" name="Znak „niedozwolone” 8">
            <a:extLst>
              <a:ext uri="{FF2B5EF4-FFF2-40B4-BE49-F238E27FC236}">
                <a16:creationId xmlns:a16="http://schemas.microsoft.com/office/drawing/2014/main" id="{F1403063-583D-47FC-83BF-87861F2F7958}"/>
              </a:ext>
            </a:extLst>
          </p:cNvPr>
          <p:cNvSpPr/>
          <p:nvPr/>
        </p:nvSpPr>
        <p:spPr>
          <a:xfrm>
            <a:off x="1186305" y="2636911"/>
            <a:ext cx="3287720" cy="3240361"/>
          </a:xfrm>
          <a:prstGeom prst="noSmoking">
            <a:avLst>
              <a:gd name="adj" fmla="val 206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1" name="Znak „niedozwolone” 10">
            <a:extLst>
              <a:ext uri="{FF2B5EF4-FFF2-40B4-BE49-F238E27FC236}">
                <a16:creationId xmlns:a16="http://schemas.microsoft.com/office/drawing/2014/main" id="{82C8A91D-1D80-4DBB-AAF7-705E1D2C2779}"/>
              </a:ext>
            </a:extLst>
          </p:cNvPr>
          <p:cNvSpPr/>
          <p:nvPr/>
        </p:nvSpPr>
        <p:spPr>
          <a:xfrm>
            <a:off x="4669977" y="2708920"/>
            <a:ext cx="3287720" cy="3240361"/>
          </a:xfrm>
          <a:prstGeom prst="noSmoking">
            <a:avLst>
              <a:gd name="adj" fmla="val 206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C28A6DBD-45A7-D26E-78D3-D42CC7618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8668" y="6265614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33072"/>
      </p:ext>
    </p:extLst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48C8E7-4C28-6FB6-5E57-0B7B4432A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620688"/>
            <a:ext cx="7615262" cy="1143000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rgbClr val="002060"/>
                </a:solidFill>
                <a:latin typeface="+mn-lt"/>
              </a:rPr>
              <a:t>Wymiana źródeł ciepła i ochrona przed wysokimi kosztami ogrzewania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A0EED3-7AEC-5C37-06A1-41900D66C102}"/>
              </a:ext>
            </a:extLst>
          </p:cNvPr>
          <p:cNvSpPr txBox="1"/>
          <p:nvPr/>
        </p:nvSpPr>
        <p:spPr>
          <a:xfrm>
            <a:off x="1378439" y="2217509"/>
            <a:ext cx="6377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Około 80 % energii w budynkach jednorodzinnych</a:t>
            </a:r>
          </a:p>
          <a:p>
            <a:pPr algn="ctr"/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zużywane jest na ich ogrzanie.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25A69C4-0B1B-ECDE-3AE4-3C5FA1D019AF}"/>
              </a:ext>
            </a:extLst>
          </p:cNvPr>
          <p:cNvSpPr txBox="1"/>
          <p:nvPr/>
        </p:nvSpPr>
        <p:spPr>
          <a:xfrm>
            <a:off x="759758" y="3429000"/>
            <a:ext cx="76679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>
                <a:latin typeface="+mj-lt"/>
              </a:rPr>
              <a:t>Utrzymanie w domu odpowiedniej temperatury </a:t>
            </a:r>
          </a:p>
          <a:p>
            <a:pPr algn="ctr"/>
            <a:r>
              <a:rPr lang="pl-PL" sz="2400" dirty="0">
                <a:latin typeface="+mj-lt"/>
              </a:rPr>
              <a:t>jest tym trudniejsze, im większa jest różnica między</a:t>
            </a:r>
          </a:p>
          <a:p>
            <a:pPr algn="ctr"/>
            <a:r>
              <a:rPr lang="pl-PL" sz="2400" dirty="0">
                <a:latin typeface="+mj-lt"/>
              </a:rPr>
              <a:t>temperaturą panującą na zewnątrz a tą wewnątrz budynku. </a:t>
            </a:r>
          </a:p>
          <a:p>
            <a:pPr algn="ctr"/>
            <a:r>
              <a:rPr lang="pl-PL" sz="2400" dirty="0">
                <a:latin typeface="+mj-lt"/>
              </a:rPr>
              <a:t>Straty ciepła można efektywnie ograniczyć dzięki</a:t>
            </a:r>
          </a:p>
          <a:p>
            <a:pPr algn="ctr"/>
            <a:r>
              <a:rPr lang="pl-PL" sz="2400" dirty="0">
                <a:latin typeface="+mj-lt"/>
              </a:rPr>
              <a:t>ociepleniu budynku oraz wymianie okien i drzwi.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037DCAA-2794-0C54-079A-F87526B3C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447" y="6237312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34601"/>
      </p:ext>
    </p:extLst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43D137-8B8B-DF87-D2E2-F27612DE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69" y="160337"/>
            <a:ext cx="7615262" cy="1143000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rgbClr val="FF0000"/>
                </a:solidFill>
              </a:rPr>
              <a:t>Przedsięwzięcie bez wymiany źródła ciepła?</a:t>
            </a:r>
          </a:p>
        </p:txBody>
      </p:sp>
      <p:pic>
        <p:nvPicPr>
          <p:cNvPr id="7" name="Obraz 6" descr="Dom z białą farbą">
            <a:extLst>
              <a:ext uri="{FF2B5EF4-FFF2-40B4-BE49-F238E27FC236}">
                <a16:creationId xmlns:a16="http://schemas.microsoft.com/office/drawing/2014/main" id="{708B6887-639B-56F2-5AB4-2580D50EF1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128" y="1124744"/>
            <a:ext cx="2267744" cy="1700808"/>
          </a:xfrm>
          <a:prstGeom prst="rect">
            <a:avLst/>
          </a:prstGeom>
          <a:effectLst>
            <a:outerShdw blurRad="63500" dist="38100" dir="6000000" algn="ctr" rotWithShape="0">
              <a:srgbClr val="000000"/>
            </a:outerShdw>
          </a:effec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0FBCF1B2-BE12-18AD-044F-DCA2AD3F7572}"/>
              </a:ext>
            </a:extLst>
          </p:cNvPr>
          <p:cNvSpPr txBox="1"/>
          <p:nvPr/>
        </p:nvSpPr>
        <p:spPr>
          <a:xfrm>
            <a:off x="2594535" y="2967335"/>
            <a:ext cx="3954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rgbClr val="76C0D4"/>
                </a:solidFill>
              </a:rPr>
              <a:t>Budynek </a:t>
            </a:r>
            <a:r>
              <a:rPr lang="pl-PL" b="1" u="sng" dirty="0">
                <a:solidFill>
                  <a:srgbClr val="76C0D4"/>
                </a:solidFill>
              </a:rPr>
              <a:t>posiada</a:t>
            </a:r>
            <a:r>
              <a:rPr lang="pl-PL" dirty="0">
                <a:solidFill>
                  <a:srgbClr val="76C0D4"/>
                </a:solidFill>
              </a:rPr>
              <a:t> źródło ciepła</a:t>
            </a:r>
          </a:p>
          <a:p>
            <a:pPr algn="ctr"/>
            <a:r>
              <a:rPr lang="pl-PL" dirty="0">
                <a:solidFill>
                  <a:srgbClr val="76C0D4"/>
                </a:solidFill>
              </a:rPr>
              <a:t>Spełniające wymagania, pozwolenie </a:t>
            </a:r>
          </a:p>
          <a:p>
            <a:pPr algn="ctr"/>
            <a:r>
              <a:rPr lang="pl-PL" dirty="0">
                <a:solidFill>
                  <a:srgbClr val="76C0D4"/>
                </a:solidFill>
              </a:rPr>
              <a:t>na budowę wydano przed 2014 r.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BCC0709D-4C7C-5904-9637-9D494B3A8E6B}"/>
              </a:ext>
            </a:extLst>
          </p:cNvPr>
          <p:cNvCxnSpPr>
            <a:cxnSpLocks/>
          </p:cNvCxnSpPr>
          <p:nvPr/>
        </p:nvCxnSpPr>
        <p:spPr>
          <a:xfrm flipH="1">
            <a:off x="1835696" y="4005064"/>
            <a:ext cx="669776" cy="274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2C9E4B0-9148-B367-1589-FBBB10644F4F}"/>
              </a:ext>
            </a:extLst>
          </p:cNvPr>
          <p:cNvSpPr txBox="1"/>
          <p:nvPr/>
        </p:nvSpPr>
        <p:spPr>
          <a:xfrm>
            <a:off x="486108" y="4279493"/>
            <a:ext cx="23647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/>
              <a:t>Zakup i montaż wentylacji</a:t>
            </a:r>
          </a:p>
          <a:p>
            <a:pPr algn="ctr"/>
            <a:r>
              <a:rPr lang="pl-PL" sz="1400" dirty="0"/>
              <a:t>mechanicznej z odzyskiem </a:t>
            </a:r>
          </a:p>
          <a:p>
            <a:pPr algn="ctr"/>
            <a:r>
              <a:rPr lang="pl-PL" sz="1400" dirty="0"/>
              <a:t>ciepła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B96182E5-C02A-2DCF-100E-D397BE58CC66}"/>
              </a:ext>
            </a:extLst>
          </p:cNvPr>
          <p:cNvCxnSpPr>
            <a:cxnSpLocks/>
          </p:cNvCxnSpPr>
          <p:nvPr/>
        </p:nvCxnSpPr>
        <p:spPr>
          <a:xfrm>
            <a:off x="4470051" y="4005064"/>
            <a:ext cx="0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11961D7-8645-7272-2248-73DBB97F59F9}"/>
              </a:ext>
            </a:extLst>
          </p:cNvPr>
          <p:cNvSpPr txBox="1"/>
          <p:nvPr/>
        </p:nvSpPr>
        <p:spPr>
          <a:xfrm>
            <a:off x="3054758" y="4734413"/>
            <a:ext cx="323838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/>
              <a:t>Ocieplenie przegród budowlanych</a:t>
            </a:r>
          </a:p>
          <a:p>
            <a:pPr algn="ctr"/>
            <a:r>
              <a:rPr lang="pl-PL" sz="1400" dirty="0"/>
              <a:t>(dach, stropodach, ściany zewnętrzne,</a:t>
            </a:r>
          </a:p>
          <a:p>
            <a:pPr algn="ctr"/>
            <a:r>
              <a:rPr lang="pl-PL" sz="1400" dirty="0"/>
              <a:t>podłoga na gruncie)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451A7F74-3415-CC84-41DF-5C41E76AB6C8}"/>
              </a:ext>
            </a:extLst>
          </p:cNvPr>
          <p:cNvCxnSpPr>
            <a:cxnSpLocks/>
          </p:cNvCxnSpPr>
          <p:nvPr/>
        </p:nvCxnSpPr>
        <p:spPr>
          <a:xfrm>
            <a:off x="6294230" y="3922068"/>
            <a:ext cx="726042" cy="388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06176459-4EC9-49E7-0ED9-1B8FAF4DF05C}"/>
              </a:ext>
            </a:extLst>
          </p:cNvPr>
          <p:cNvSpPr txBox="1"/>
          <p:nvPr/>
        </p:nvSpPr>
        <p:spPr>
          <a:xfrm>
            <a:off x="6872659" y="431037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/>
              <a:t>Wymiana stolarki</a:t>
            </a:r>
          </a:p>
          <a:p>
            <a:pPr algn="ctr"/>
            <a:r>
              <a:rPr lang="pl-PL" sz="1400" dirty="0"/>
              <a:t>okiennej i drzwiowej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2E6BC913-147B-44FF-79A7-673FDC8CDC14}"/>
              </a:ext>
            </a:extLst>
          </p:cNvPr>
          <p:cNvSpPr txBox="1"/>
          <p:nvPr/>
        </p:nvSpPr>
        <p:spPr>
          <a:xfrm>
            <a:off x="1745350" y="5681284"/>
            <a:ext cx="5992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W przypadku wykonywania prac termomodernizacyjnych możliwość dofinansowania</a:t>
            </a:r>
          </a:p>
          <a:p>
            <a:pPr algn="ctr"/>
            <a:r>
              <a:rPr lang="pl-PL" sz="1200" dirty="0"/>
              <a:t>kosztów wykonania audytu energetycznego, dokumentacji projektowej czy ekspertyz.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416BD07-C3E5-45BA-83C5-78C93E742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642" y="6256033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654738"/>
      </p:ext>
    </p:extLst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Dom z panelami słonecznymi na daszce">
            <a:extLst>
              <a:ext uri="{FF2B5EF4-FFF2-40B4-BE49-F238E27FC236}">
                <a16:creationId xmlns:a16="http://schemas.microsoft.com/office/drawing/2014/main" id="{BE05C49F-4FC9-D45F-3D5B-7E3D9A6EC9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"/>
            <a:ext cx="9144000" cy="685724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873DB04-854A-C87A-09BA-E47E79CD251B}"/>
              </a:ext>
            </a:extLst>
          </p:cNvPr>
          <p:cNvSpPr txBox="1"/>
          <p:nvPr/>
        </p:nvSpPr>
        <p:spPr>
          <a:xfrm>
            <a:off x="872846" y="1268760"/>
            <a:ext cx="73983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>
                <a:solidFill>
                  <a:srgbClr val="FFFFFF"/>
                </a:solidFill>
                <a:latin typeface="+mn-lt"/>
              </a:rPr>
              <a:t>Dotacja na zakup i montaż instalacji fotowoltaicznej </a:t>
            </a:r>
          </a:p>
          <a:p>
            <a:pPr algn="ctr"/>
            <a:r>
              <a:rPr lang="pl-PL" sz="2400" dirty="0">
                <a:solidFill>
                  <a:srgbClr val="FF0000"/>
                </a:solidFill>
                <a:latin typeface="+mn-lt"/>
              </a:rPr>
              <a:t>Tylko</a:t>
            </a:r>
          </a:p>
          <a:p>
            <a:pPr algn="ctr"/>
            <a:r>
              <a:rPr lang="pl-PL" sz="2400" dirty="0">
                <a:solidFill>
                  <a:srgbClr val="FFFFFF"/>
                </a:solidFill>
                <a:latin typeface="+mn-lt"/>
              </a:rPr>
              <a:t>Przy jednoczesnej wymianie nieefektywnego źródła ciepła</a:t>
            </a:r>
          </a:p>
        </p:txBody>
      </p:sp>
    </p:spTree>
    <p:extLst>
      <p:ext uri="{BB962C8B-B14F-4D97-AF65-F5344CB8AC3E}">
        <p14:creationId xmlns:p14="http://schemas.microsoft.com/office/powerpoint/2010/main" val="717749092"/>
      </p:ext>
    </p:extLst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DB9819-E364-456F-98B9-14CF020A9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404664"/>
            <a:ext cx="7859216" cy="648072"/>
          </a:xfrm>
        </p:spPr>
        <p:txBody>
          <a:bodyPr/>
          <a:lstStyle/>
          <a:p>
            <a:pPr algn="ctr"/>
            <a:r>
              <a:rPr lang="pl-PL" sz="2400" dirty="0"/>
              <a:t>Przykładowe procentowe  intensywności dofinansowania                i maksymalne kwoty dotacji</a:t>
            </a:r>
          </a:p>
        </p:txBody>
      </p:sp>
      <p:pic>
        <p:nvPicPr>
          <p:cNvPr id="5" name="Symbol zastępczy zawartości 4" descr="Obraz zawierający stół&#10;&#10;Opis wygenerowany automatycznie">
            <a:extLst>
              <a:ext uri="{FF2B5EF4-FFF2-40B4-BE49-F238E27FC236}">
                <a16:creationId xmlns:a16="http://schemas.microsoft.com/office/drawing/2014/main" id="{A114C8B7-20C3-4C12-B82E-527B543AE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34" y="1340768"/>
            <a:ext cx="8561732" cy="4824536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6B42D6E-8145-0F05-68F2-B7FC661E9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883" y="6237312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39339"/>
      </p:ext>
    </p:extLst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8522BA-3796-4CEF-9805-087B7DE4A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Maksymalny poziom dotacji dla całego przedsięwzięcia </a:t>
            </a:r>
            <a:r>
              <a:rPr lang="pl-PL" sz="2800" u="sng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obejmującego wymianę źródła ciepła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755576" y="1475656"/>
            <a:ext cx="9014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Istnieje </a:t>
            </a:r>
            <a:r>
              <a:rPr lang="pl-PL" sz="2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limit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całkowitej wysokości dotacji dla całego przedsięwzięcia.</a:t>
            </a:r>
          </a:p>
          <a:p>
            <a:r>
              <a:rPr lang="pl-PL" sz="2200" b="1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Limit zależy od poziomu dofinansowania jak i zakresu przedsięwzięć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738658"/>
              </p:ext>
            </p:extLst>
          </p:nvPr>
        </p:nvGraphicFramePr>
        <p:xfrm>
          <a:off x="268246" y="2348880"/>
          <a:ext cx="8624234" cy="3492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4762">
                  <a:extLst>
                    <a:ext uri="{9D8B030D-6E8A-4147-A177-3AD203B41FA5}">
                      <a16:colId xmlns:a16="http://schemas.microsoft.com/office/drawing/2014/main" val="945102463"/>
                    </a:ext>
                  </a:extLst>
                </a:gridCol>
                <a:gridCol w="2137024">
                  <a:extLst>
                    <a:ext uri="{9D8B030D-6E8A-4147-A177-3AD203B41FA5}">
                      <a16:colId xmlns:a16="http://schemas.microsoft.com/office/drawing/2014/main" val="725945107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669978516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1031167213"/>
                    </a:ext>
                  </a:extLst>
                </a:gridCol>
              </a:tblGrid>
              <a:tr h="951462">
                <a:tc>
                  <a:txBody>
                    <a:bodyPr/>
                    <a:lstStyle/>
                    <a:p>
                      <a:pPr algn="ctr"/>
                      <a:r>
                        <a:rPr lang="pl-PL" sz="1300" dirty="0"/>
                        <a:t>Poziom podstawowy (z pompami ciepła wymienionymi poniżej)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dirty="0"/>
                        <a:t>Poziom podstawowy (bez pomp ciepła wymienionych poniżej)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dirty="0"/>
                        <a:t>Poziom podwyższony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dirty="0"/>
                        <a:t>Poziom najwyższy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019774"/>
                  </a:ext>
                </a:extLst>
              </a:tr>
              <a:tr h="180449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wymiana źródła ciepła </a:t>
                      </a:r>
                      <a:r>
                        <a:rPr lang="pl-PL" sz="1300" b="1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pompę ciepła (wodną lub gruntową)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wentylacja mechaniczna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termomodernizacja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dokumentacja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wymiana źródła ciepła </a:t>
                      </a:r>
                      <a:r>
                        <a:rPr lang="pl-PL" sz="1300" b="1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 inne niż pompa ciepła (wodna lub gruntowa)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wentylacja mechaniczna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termomodernizacja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dokumentacja</a:t>
                      </a:r>
                      <a:endParaRPr lang="pl-PL" sz="1300" u="none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wymiana źródła ciepła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wentylacja mechaniczna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termomodernizacja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dokumentacja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wymiana źródła ciepła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wentylacja mechaniczna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termomodernizacja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dokumentacja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893757"/>
                  </a:ext>
                </a:extLst>
              </a:tr>
              <a:tr h="736266">
                <a:tc>
                  <a:txBody>
                    <a:bodyPr/>
                    <a:lstStyle/>
                    <a:p>
                      <a:pPr algn="ctr"/>
                      <a:r>
                        <a:rPr lang="pl-PL" sz="13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Maksymalnie do: 25 000 zł</a:t>
                      </a:r>
                    </a:p>
                    <a:p>
                      <a:pPr algn="ctr"/>
                      <a:r>
                        <a:rPr lang="pl-PL" sz="13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+ 5 000 zł </a:t>
                      </a:r>
                      <a:r>
                        <a:rPr lang="pl-PL" sz="13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fotowoltaika</a:t>
                      </a:r>
                      <a:endParaRPr lang="pl-PL" sz="13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Maksymalnie do: 20 000 zł</a:t>
                      </a:r>
                    </a:p>
                    <a:p>
                      <a:pPr algn="ctr"/>
                      <a:r>
                        <a:rPr lang="pl-PL" sz="13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+ 5 000 zł </a:t>
                      </a:r>
                      <a:r>
                        <a:rPr lang="pl-PL" sz="13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fotowoltaika</a:t>
                      </a:r>
                      <a:endParaRPr lang="pl-PL" sz="13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Maksymalnie do: 32 000 zł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+ 5 000 zł </a:t>
                      </a:r>
                      <a:r>
                        <a:rPr lang="pl-PL" sz="13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fotowoltaika</a:t>
                      </a:r>
                      <a:endParaRPr lang="pl-PL" sz="13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Maksymalnie do: 60 000 zł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+ 9 000 zł </a:t>
                      </a:r>
                      <a:r>
                        <a:rPr lang="pl-PL" sz="13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fotowoltaika</a:t>
                      </a:r>
                      <a:endParaRPr lang="pl-PL" sz="13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1493093"/>
                  </a:ext>
                </a:extLst>
              </a:tr>
            </a:tbl>
          </a:graphicData>
        </a:graphic>
      </p:graphicFrame>
      <p:pic>
        <p:nvPicPr>
          <p:cNvPr id="7" name="Obraz 6">
            <a:extLst>
              <a:ext uri="{FF2B5EF4-FFF2-40B4-BE49-F238E27FC236}">
                <a16:creationId xmlns:a16="http://schemas.microsoft.com/office/drawing/2014/main" id="{E63ED95A-2EF6-9746-A48B-8A5895EE6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691" y="6265614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4151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8522BA-3796-4CEF-9805-087B7DE4A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377" y="332656"/>
            <a:ext cx="7615262" cy="936104"/>
          </a:xfrm>
        </p:spPr>
        <p:txBody>
          <a:bodyPr/>
          <a:lstStyle/>
          <a:p>
            <a:pPr algn="ctr"/>
            <a:r>
              <a:rPr lang="pl-PL" sz="29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Maksymalny poziom dotacji dla przedsięwzięcia nie obejmującego wymiany źródła ciepła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752622"/>
              </p:ext>
            </p:extLst>
          </p:nvPr>
        </p:nvGraphicFramePr>
        <p:xfrm>
          <a:off x="72000" y="1412776"/>
          <a:ext cx="9000000" cy="4317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000">
                  <a:extLst>
                    <a:ext uri="{9D8B030D-6E8A-4147-A177-3AD203B41FA5}">
                      <a16:colId xmlns:a16="http://schemas.microsoft.com/office/drawing/2014/main" val="945102463"/>
                    </a:ext>
                  </a:extLst>
                </a:gridCol>
                <a:gridCol w="3000000">
                  <a:extLst>
                    <a:ext uri="{9D8B030D-6E8A-4147-A177-3AD203B41FA5}">
                      <a16:colId xmlns:a16="http://schemas.microsoft.com/office/drawing/2014/main" val="2669978516"/>
                    </a:ext>
                  </a:extLst>
                </a:gridCol>
                <a:gridCol w="3000000">
                  <a:extLst>
                    <a:ext uri="{9D8B030D-6E8A-4147-A177-3AD203B41FA5}">
                      <a16:colId xmlns:a16="http://schemas.microsoft.com/office/drawing/2014/main" val="756604176"/>
                    </a:ext>
                  </a:extLst>
                </a:gridCol>
              </a:tblGrid>
              <a:tr h="1322314">
                <a:tc>
                  <a:txBody>
                    <a:bodyPr/>
                    <a:lstStyle/>
                    <a:p>
                      <a:pPr algn="ctr"/>
                      <a:r>
                        <a:rPr lang="pl-PL" sz="2800" dirty="0"/>
                        <a:t>Podstawowy poziom dofinansowania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/>
                        <a:t>Podwyższony poziom dofinansowania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/>
                        <a:t>Najwyższy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/>
                        <a:t>poziom dofinansowania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019774"/>
                  </a:ext>
                </a:extLst>
              </a:tr>
              <a:tr h="2203856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2400" b="1" u="sng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Dostępne w tym wariancie dofinansowania rodzaje przedsięwzięć</a:t>
                      </a:r>
                      <a:r>
                        <a:rPr lang="pl-PL" sz="2400" b="1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12573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400" b="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wentylacja mechaniczna z rekuperacją,</a:t>
                      </a:r>
                    </a:p>
                    <a:p>
                      <a:pPr marL="12573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400" b="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termomodernizacja (ocieplenie przegród budowlanych, wymiana stolarki okiennej i drzwiowej),</a:t>
                      </a:r>
                    </a:p>
                    <a:p>
                      <a:pPr marL="12573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400" b="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audyt, dokumentacja projektowa, ekspertyzy,</a:t>
                      </a:r>
                    </a:p>
                    <a:p>
                      <a:pPr marL="12573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400" b="1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brak wymiany źródła ciepła (już spełnia wymogi).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l-PL" sz="2200" u="none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3086100" marR="0" lvl="6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l-PL" sz="2400" u="none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893757"/>
                  </a:ext>
                </a:extLst>
              </a:tr>
              <a:tr h="659422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10 000 zł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15 000 zł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30 000 zł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1493093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6005335E-0A7F-43B6-8DC8-A85C7A775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691" y="6165304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120626"/>
      </p:ext>
    </p:extLst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F7C86E-FF48-43E9-9101-E01CA300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57174"/>
            <a:ext cx="8291264" cy="551546"/>
          </a:xfrm>
        </p:spPr>
        <p:txBody>
          <a:bodyPr/>
          <a:lstStyle/>
          <a:p>
            <a:pPr algn="ctr"/>
            <a:r>
              <a:rPr lang="pl-PL" sz="2400" dirty="0"/>
              <a:t>Pozostałe zasady PP Czyste Powietrze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BC3D06-10AA-43E1-8534-360399507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3" y="1264988"/>
            <a:ext cx="8003232" cy="4536504"/>
          </a:xfrm>
        </p:spPr>
        <p:txBody>
          <a:bodyPr/>
          <a:lstStyle/>
          <a:p>
            <a:pPr algn="l">
              <a:buAutoNum type="arabicPeriod"/>
            </a:pPr>
            <a:endParaRPr lang="pl-PL" sz="1600" b="1" dirty="0"/>
          </a:p>
          <a:p>
            <a:pPr algn="l">
              <a:spcBef>
                <a:spcPts val="0"/>
              </a:spcBef>
              <a:buAutoNum type="arabicPeriod"/>
            </a:pPr>
            <a:r>
              <a:rPr lang="pl-PL" sz="1600" b="1" dirty="0"/>
              <a:t>Czas oceny wniosku </a:t>
            </a:r>
            <a:r>
              <a:rPr lang="pl-PL" sz="1600" dirty="0"/>
              <a:t>liczony</a:t>
            </a:r>
            <a:r>
              <a:rPr lang="pl-PL" sz="1600" b="1" dirty="0"/>
              <a:t> </a:t>
            </a:r>
            <a:r>
              <a:rPr lang="pl-PL" sz="1600" dirty="0"/>
              <a:t>od momentu wpływu wniosku do </a:t>
            </a:r>
            <a:r>
              <a:rPr lang="pl-PL" sz="1600" dirty="0" err="1"/>
              <a:t>WFOŚiGW</a:t>
            </a:r>
            <a:r>
              <a:rPr lang="pl-PL" sz="1600" dirty="0"/>
              <a:t> w Poznaniu do momentu decyzji Zarządu (o przyznaniu dofinansowania bądź odmowie) wynosi </a:t>
            </a:r>
            <a:r>
              <a:rPr lang="pl-PL" sz="1600" b="1" dirty="0"/>
              <a:t>30 dni</a:t>
            </a:r>
            <a:r>
              <a:rPr lang="pl-PL" sz="1600" dirty="0"/>
              <a:t>. Czas jest wstrzymywany do momentu dostarczenia wymaganych dokumentów (jeżeli takowa sytuacja nastąpi). W przypadku wniosków ze ścieżki bankowej czas ten wynosi </a:t>
            </a:r>
            <a:r>
              <a:rPr lang="pl-PL" sz="1600" b="1" dirty="0"/>
              <a:t>14 dni.</a:t>
            </a:r>
            <a:endParaRPr lang="pl-PL" sz="600" b="1" dirty="0">
              <a:solidFill>
                <a:srgbClr val="151515"/>
              </a:solidFill>
              <a:latin typeface="+mj-lt"/>
            </a:endParaRPr>
          </a:p>
          <a:p>
            <a:pPr algn="l">
              <a:spcBef>
                <a:spcPts val="0"/>
              </a:spcBef>
              <a:buFont typeface="+mj-lt"/>
              <a:buAutoNum type="arabicPeriod"/>
            </a:pPr>
            <a:r>
              <a:rPr lang="pl-PL" sz="1600" b="1" dirty="0">
                <a:solidFill>
                  <a:srgbClr val="151515"/>
                </a:solidFill>
                <a:latin typeface="+mj-lt"/>
              </a:rPr>
              <a:t>Rozliczenia przedsięwzięcia </a:t>
            </a:r>
            <a:r>
              <a:rPr lang="pl-PL" sz="1600" dirty="0">
                <a:solidFill>
                  <a:srgbClr val="151515"/>
                </a:solidFill>
                <a:latin typeface="+mj-lt"/>
              </a:rPr>
              <a:t>dokonujemy za pomocą </a:t>
            </a:r>
            <a:r>
              <a:rPr lang="pl-PL" sz="1600" b="1" dirty="0">
                <a:solidFill>
                  <a:srgbClr val="151515"/>
                </a:solidFill>
                <a:latin typeface="+mj-lt"/>
              </a:rPr>
              <a:t>wniosków o płatność </a:t>
            </a:r>
            <a:r>
              <a:rPr lang="pl-PL" sz="1600" dirty="0">
                <a:solidFill>
                  <a:srgbClr val="151515"/>
                </a:solidFill>
                <a:latin typeface="+mj-lt"/>
              </a:rPr>
              <a:t>do których   załączamy m.in.: kopie faktur, protokoły odbioru prac, dokumentacje, audyty, karty techniczne urządzeń oraz inne wymagane dokumenty. (wszystkie dokumenty wystawione na nazwisko wnioskodawcy). Szersze informacje na ten temat na stronie: </a:t>
            </a:r>
            <a:r>
              <a:rPr lang="pl-PL" sz="1600" b="1" dirty="0">
                <a:solidFill>
                  <a:srgbClr val="151515"/>
                </a:solidFill>
                <a:latin typeface="+mj-lt"/>
                <a:hlinkClick r:id="rId2"/>
              </a:rPr>
              <a:t>https://www.wfosgw.poznan.pl/czyste-powietrze/rozlicz/</a:t>
            </a:r>
            <a:r>
              <a:rPr lang="pl-PL" sz="1600" b="1" dirty="0">
                <a:solidFill>
                  <a:srgbClr val="151515"/>
                </a:solidFill>
                <a:latin typeface="+mj-lt"/>
              </a:rPr>
              <a:t> </a:t>
            </a:r>
          </a:p>
          <a:p>
            <a:pPr algn="l">
              <a:spcBef>
                <a:spcPts val="0"/>
              </a:spcBef>
              <a:buFont typeface="+mj-lt"/>
              <a:buAutoNum type="arabicPeriod"/>
            </a:pPr>
            <a:r>
              <a:rPr lang="pl-PL" sz="1600" b="1" dirty="0"/>
              <a:t>Trwałość przedsięwzięcia </a:t>
            </a:r>
            <a:r>
              <a:rPr lang="pl-PL" sz="1600" dirty="0"/>
              <a:t>dofinansowanego z PP Czyste Powietrze</a:t>
            </a:r>
            <a:r>
              <a:rPr lang="pl-PL" sz="1600" b="1" dirty="0"/>
              <a:t>: 5 lat,</a:t>
            </a:r>
          </a:p>
          <a:p>
            <a:pPr algn="l">
              <a:spcBef>
                <a:spcPts val="0"/>
              </a:spcBef>
              <a:buFont typeface="+mj-lt"/>
              <a:buAutoNum type="arabicPeriod"/>
            </a:pPr>
            <a:r>
              <a:rPr lang="pl-PL" sz="1600" dirty="0">
                <a:solidFill>
                  <a:srgbClr val="151515"/>
                </a:solidFill>
                <a:latin typeface="+mj-lt"/>
              </a:rPr>
              <a:t>Istnieje możliwość </a:t>
            </a:r>
            <a:r>
              <a:rPr lang="pl-PL" sz="1600" b="1" dirty="0">
                <a:solidFill>
                  <a:srgbClr val="151515"/>
                </a:solidFill>
                <a:latin typeface="+mj-lt"/>
              </a:rPr>
              <a:t>kontroli przedsięwzięcia </a:t>
            </a:r>
            <a:r>
              <a:rPr lang="pl-PL" sz="1600" dirty="0">
                <a:solidFill>
                  <a:srgbClr val="151515"/>
                </a:solidFill>
                <a:latin typeface="+mj-lt"/>
              </a:rPr>
              <a:t>przez NFOŚiGW/</a:t>
            </a:r>
            <a:r>
              <a:rPr lang="pl-PL" sz="1600" dirty="0" err="1">
                <a:solidFill>
                  <a:srgbClr val="151515"/>
                </a:solidFill>
                <a:latin typeface="+mj-lt"/>
              </a:rPr>
              <a:t>WFOŚiGW</a:t>
            </a:r>
            <a:r>
              <a:rPr lang="pl-PL" sz="1600" dirty="0">
                <a:solidFill>
                  <a:srgbClr val="151515"/>
                </a:solidFill>
                <a:latin typeface="+mj-lt"/>
              </a:rPr>
              <a:t> lub podmioty zewnętrzne przez nie wyznaczone.</a:t>
            </a:r>
          </a:p>
          <a:p>
            <a:pPr marL="0" indent="0" algn="l">
              <a:spcBef>
                <a:spcPts val="0"/>
              </a:spcBef>
            </a:pPr>
            <a:endParaRPr lang="pl-PL" sz="1600" b="1" dirty="0">
              <a:solidFill>
                <a:srgbClr val="151515"/>
              </a:solidFill>
              <a:latin typeface="+mj-lt"/>
            </a:endParaRPr>
          </a:p>
          <a:p>
            <a:pPr marL="0" indent="0" algn="l">
              <a:spcBef>
                <a:spcPts val="0"/>
              </a:spcBef>
            </a:pPr>
            <a:endParaRPr lang="pl-PL" sz="600" b="1" dirty="0">
              <a:solidFill>
                <a:srgbClr val="151515"/>
              </a:solidFill>
              <a:latin typeface="+mj-lt"/>
            </a:endParaRPr>
          </a:p>
          <a:p>
            <a:pPr marL="0" indent="0" algn="l"/>
            <a:endParaRPr lang="pl-PL" sz="1600" dirty="0">
              <a:latin typeface="+mj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4C352C2-1791-5F25-6C37-2BC66982F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691" y="6141756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439495"/>
      </p:ext>
    </p:extLst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A71EA7-13FA-44E1-8100-C8C364A8C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99" y="900968"/>
            <a:ext cx="7931224" cy="551546"/>
          </a:xfrm>
        </p:spPr>
        <p:txBody>
          <a:bodyPr/>
          <a:lstStyle/>
          <a:p>
            <a:pPr algn="ctr"/>
            <a:r>
              <a:rPr lang="pl-PL" sz="2200" dirty="0"/>
              <a:t>Przydatne narzędzia PP Czyste Powietrze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BBFA84-906D-4377-A87C-B024E9FBB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99" y="1883711"/>
            <a:ext cx="8075240" cy="2788742"/>
          </a:xfrm>
        </p:spPr>
        <p:txBody>
          <a:bodyPr/>
          <a:lstStyle/>
          <a:p>
            <a:endParaRPr lang="pl-PL" sz="1500" b="1" dirty="0"/>
          </a:p>
          <a:p>
            <a:pPr algn="l"/>
            <a:r>
              <a:rPr lang="pl-PL" sz="1800" b="1" dirty="0"/>
              <a:t>1. Pomocne narzędzia </a:t>
            </a:r>
            <a:r>
              <a:rPr lang="pl-PL" sz="1800" dirty="0"/>
              <a:t>do poprawnej realizacji przedsięwzięć takie jak: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1800" dirty="0"/>
              <a:t>Kalkulator dotacji,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1800" dirty="0"/>
              <a:t>Kalkulator do wyliczenia grubości ocieplenia budynków (izolacji termicznej),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1800" dirty="0">
                <a:latin typeface="+mj-lt"/>
              </a:rPr>
              <a:t>Lista zweryfikowanych </a:t>
            </a:r>
            <a:r>
              <a:rPr lang="pl-PL" sz="1800" b="0" i="0" dirty="0">
                <a:solidFill>
                  <a:srgbClr val="151515"/>
                </a:solidFill>
                <a:effectLst/>
                <a:latin typeface="+mj-lt"/>
              </a:rPr>
              <a:t>urządzeń i materiałów kwalifikujących się do dofinansowa</a:t>
            </a:r>
            <a:r>
              <a:rPr lang="pl-PL" sz="1800" dirty="0">
                <a:solidFill>
                  <a:srgbClr val="151515"/>
                </a:solidFill>
                <a:latin typeface="+mj-lt"/>
              </a:rPr>
              <a:t>n</a:t>
            </a:r>
            <a:r>
              <a:rPr lang="pl-PL" sz="1800" b="0" i="0" dirty="0">
                <a:solidFill>
                  <a:srgbClr val="151515"/>
                </a:solidFill>
                <a:effectLst/>
                <a:latin typeface="+mj-lt"/>
              </a:rPr>
              <a:t>ia</a:t>
            </a:r>
            <a:endParaRPr lang="pl-PL" sz="1800" dirty="0">
              <a:solidFill>
                <a:srgbClr val="151515"/>
              </a:solidFill>
              <a:latin typeface="+mj-lt"/>
            </a:endParaRPr>
          </a:p>
          <a:p>
            <a:pPr marL="0" indent="0" algn="l"/>
            <a:r>
              <a:rPr lang="pl-PL" sz="1800" dirty="0">
                <a:solidFill>
                  <a:srgbClr val="151515"/>
                </a:solidFill>
                <a:latin typeface="+mj-lt"/>
              </a:rPr>
              <a:t>znajdziemy na stronie: </a:t>
            </a:r>
            <a:r>
              <a:rPr lang="pl-PL" sz="1800" b="1" dirty="0">
                <a:solidFill>
                  <a:srgbClr val="151515"/>
                </a:solidFill>
                <a:latin typeface="+mj-lt"/>
                <a:hlinkClick r:id="rId2"/>
              </a:rPr>
              <a:t>https://www.wfosgw.poznan.pl/czyste-powietrze/zrealizuj/</a:t>
            </a:r>
            <a:r>
              <a:rPr lang="pl-PL" sz="1800" b="1" dirty="0">
                <a:solidFill>
                  <a:srgbClr val="151515"/>
                </a:solidFill>
                <a:latin typeface="+mj-lt"/>
              </a:rPr>
              <a:t> </a:t>
            </a:r>
          </a:p>
          <a:p>
            <a:endParaRPr lang="pl-PL" sz="1500" b="1" dirty="0"/>
          </a:p>
          <a:p>
            <a:endParaRPr lang="pl-PL" sz="1500" b="1" dirty="0"/>
          </a:p>
          <a:p>
            <a:endParaRPr lang="pl-PL" sz="1500" b="1" dirty="0"/>
          </a:p>
          <a:p>
            <a:endParaRPr lang="pl-PL" sz="1500" b="1" dirty="0"/>
          </a:p>
          <a:p>
            <a:endParaRPr lang="pl-PL" sz="1500" dirty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1500" b="1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3E70E4F-8CDC-E2DE-2807-986192F78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402" y="6165304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53022"/>
      </p:ext>
    </p:extLst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8522BA-3796-4CEF-9805-087B7DE4A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9" y="332656"/>
            <a:ext cx="7704856" cy="1143000"/>
          </a:xfrm>
        </p:spPr>
        <p:txBody>
          <a:bodyPr/>
          <a:lstStyle/>
          <a:p>
            <a:pPr marL="342900" lvl="0" indent="-342900" algn="ctr" fontAlgn="base">
              <a:tabLst>
                <a:tab pos="457200" algn="l"/>
              </a:tabLst>
            </a:pPr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Ulga termomodernizacyjna </a:t>
            </a:r>
            <a:b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Program Czyste Powietrze</a:t>
            </a:r>
            <a:endParaRPr lang="pl-PL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51519" y="1700807"/>
            <a:ext cx="8640961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+mn-lt"/>
              </a:rPr>
              <a:t>Ulgę </a:t>
            </a:r>
            <a:r>
              <a:rPr lang="pl-PL" sz="2400" b="1" dirty="0">
                <a:solidFill>
                  <a:srgbClr val="002060"/>
                </a:solidFill>
                <a:latin typeface="+mn-lt"/>
              </a:rPr>
              <a:t>możemy stosować łącznie </a:t>
            </a:r>
            <a:r>
              <a:rPr lang="pl-PL" sz="2400" dirty="0">
                <a:solidFill>
                  <a:srgbClr val="002060"/>
                </a:solidFill>
                <a:latin typeface="+mn-lt"/>
              </a:rPr>
              <a:t>z PP Czyste Powietrze,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+mn-lt"/>
              </a:rPr>
              <a:t>Ulgą termomodernizacyjną </a:t>
            </a:r>
            <a:r>
              <a:rPr lang="pl-PL" sz="2400" b="1" dirty="0">
                <a:solidFill>
                  <a:srgbClr val="002060"/>
                </a:solidFill>
                <a:latin typeface="+mn-lt"/>
              </a:rPr>
              <a:t>możemy objąć to czego nie objęła dotacja</a:t>
            </a:r>
            <a:r>
              <a:rPr lang="pl-PL" sz="2400" dirty="0">
                <a:solidFill>
                  <a:srgbClr val="002060"/>
                </a:solidFill>
                <a:latin typeface="+mn-lt"/>
              </a:rPr>
              <a:t>, np. za wymianę pieca kosztującą 15 tysięcy zł dostaliśmy 4,5 tyś zł dotacji to pozostałe 10,5 tysięcy zł wpisujemy do ulgi termomodernizacyjnej jako </a:t>
            </a:r>
            <a:r>
              <a:rPr lang="pl-PL" sz="2400" b="1" dirty="0">
                <a:solidFill>
                  <a:srgbClr val="002060"/>
                </a:solidFill>
                <a:latin typeface="+mn-lt"/>
              </a:rPr>
              <a:t>odliczenie od podstawy opodatkowania,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+mn-lt"/>
              </a:rPr>
              <a:t>Podmiot odpowiedzialny – </a:t>
            </a:r>
            <a:r>
              <a:rPr lang="pl-PL" sz="2400" b="1" dirty="0">
                <a:solidFill>
                  <a:srgbClr val="002060"/>
                </a:solidFill>
                <a:latin typeface="+mn-lt"/>
              </a:rPr>
              <a:t>Urząd Skarbowy,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+mn-lt"/>
              </a:rPr>
              <a:t>Szersze informacje pod adresem:</a:t>
            </a:r>
          </a:p>
          <a:p>
            <a:pPr lvl="1">
              <a:spcBef>
                <a:spcPct val="20000"/>
              </a:spcBef>
            </a:pPr>
            <a:r>
              <a:rPr lang="pl-PL" sz="2400" dirty="0">
                <a:solidFill>
                  <a:srgbClr val="002060"/>
                </a:solidFill>
                <a:latin typeface="+mn-lt"/>
                <a:hlinkClick r:id="rId3"/>
              </a:rPr>
              <a:t>https://czystepowietrze.gov.pl/ulga-termomodernizacyjna/</a:t>
            </a:r>
            <a:r>
              <a:rPr lang="pl-PL" sz="2400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5" name="Prostokąt 4"/>
          <p:cNvSpPr/>
          <p:nvPr/>
        </p:nvSpPr>
        <p:spPr>
          <a:xfrm>
            <a:off x="-324544" y="3257997"/>
            <a:ext cx="8784976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algn="just">
              <a:spcBef>
                <a:spcPct val="20000"/>
              </a:spcBef>
            </a:pPr>
            <a:endParaRPr lang="pl-PL" sz="2400" dirty="0">
              <a:solidFill>
                <a:srgbClr val="002060"/>
              </a:solidFill>
              <a:latin typeface="+mn-lt"/>
            </a:endParaRPr>
          </a:p>
          <a:p>
            <a:pPr lvl="1" algn="just">
              <a:spcBef>
                <a:spcPct val="20000"/>
              </a:spcBef>
            </a:pPr>
            <a:endParaRPr lang="pl-PL" sz="24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82FB1F-1B98-BCD7-0EA6-4CF032775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0690" y="6165304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241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9F7927F6-52CB-40AB-B5FD-EBB4B107BB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72" y="908720"/>
            <a:ext cx="8678056" cy="4237784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D0C4223-DB8C-67FF-1828-CC54A7D78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691" y="6165304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16661"/>
      </p:ext>
    </p:extLst>
  </p:cSld>
  <p:clrMapOvr>
    <a:masterClrMapping/>
  </p:clrMapOvr>
  <p:transition spd="med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8522BA-3796-4CEF-9805-087B7DE4A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39" y="932378"/>
            <a:ext cx="8280920" cy="1143000"/>
          </a:xfrm>
        </p:spPr>
        <p:txBody>
          <a:bodyPr/>
          <a:lstStyle/>
          <a:p>
            <a:pPr marL="342900" lvl="0" indent="-342900" algn="ctr" fontAlgn="base">
              <a:tabLst>
                <a:tab pos="457200" algn="l"/>
              </a:tabLst>
            </a:pPr>
            <a:r>
              <a:rPr lang="pl-PL" sz="3000" b="1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Źródła informacji o Programie Priorytetowym</a:t>
            </a:r>
            <a:br>
              <a:rPr lang="pl-PL" sz="3000" b="1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000" b="1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Czyste Powietrze</a:t>
            </a:r>
            <a:endParaRPr lang="pl-PL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06611" y="2484991"/>
            <a:ext cx="8784976" cy="2603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i="0" dirty="0">
                <a:solidFill>
                  <a:srgbClr val="333399"/>
                </a:solidFill>
                <a:effectLst/>
                <a:latin typeface="Open Sans" panose="020B0606030504020204" pitchFamily="34" charset="0"/>
              </a:rPr>
              <a:t>Ogólnokrajowa infolinia Programu Czyste Powietrze:</a:t>
            </a:r>
            <a:endParaRPr lang="pl-PL" sz="2400" b="0" i="0" dirty="0">
              <a:solidFill>
                <a:srgbClr val="151515"/>
              </a:solidFill>
              <a:effectLst/>
              <a:latin typeface="Open Sans" panose="020B0606030504020204" pitchFamily="34" charset="0"/>
            </a:endParaRPr>
          </a:p>
          <a:p>
            <a:pPr algn="ctr"/>
            <a:r>
              <a:rPr lang="pl-PL" sz="2400" b="1" i="0" dirty="0">
                <a:solidFill>
                  <a:srgbClr val="333399"/>
                </a:solidFill>
                <a:effectLst/>
                <a:latin typeface="Open Sans" panose="020B0606030504020204" pitchFamily="34" charset="0"/>
              </a:rPr>
              <a:t>22 340 40 80</a:t>
            </a:r>
          </a:p>
          <a:p>
            <a:pPr lvl="1" algn="ctr">
              <a:spcBef>
                <a:spcPct val="20000"/>
              </a:spcBef>
            </a:pPr>
            <a:endParaRPr lang="pl-PL" sz="1200" dirty="0">
              <a:solidFill>
                <a:srgbClr val="151515"/>
              </a:solidFill>
              <a:latin typeface="Open Sans" panose="020B0606030504020204" pitchFamily="34" charset="0"/>
            </a:endParaRPr>
          </a:p>
          <a:p>
            <a:pPr lvl="1" algn="ctr">
              <a:spcBef>
                <a:spcPct val="20000"/>
              </a:spcBef>
            </a:pPr>
            <a:r>
              <a:rPr lang="pl-PL" sz="2400" b="1" dirty="0">
                <a:solidFill>
                  <a:srgbClr val="002060"/>
                </a:solidFill>
                <a:latin typeface="+mn-lt"/>
              </a:rPr>
              <a:t>Infolinia Czystego Powietrza </a:t>
            </a:r>
            <a:r>
              <a:rPr lang="pl-PL" sz="2400" b="1" dirty="0" err="1">
                <a:solidFill>
                  <a:srgbClr val="002060"/>
                </a:solidFill>
                <a:latin typeface="+mn-lt"/>
              </a:rPr>
              <a:t>WFOŚiGW</a:t>
            </a:r>
            <a:r>
              <a:rPr lang="pl-PL" sz="2400" b="1" dirty="0">
                <a:solidFill>
                  <a:srgbClr val="002060"/>
                </a:solidFill>
                <a:latin typeface="+mn-lt"/>
              </a:rPr>
              <a:t> w Poznaniu</a:t>
            </a:r>
          </a:p>
          <a:p>
            <a:pPr lvl="1" algn="ctr">
              <a:spcBef>
                <a:spcPct val="20000"/>
              </a:spcBef>
            </a:pPr>
            <a:r>
              <a:rPr lang="pl-PL" sz="2400" b="1" dirty="0">
                <a:solidFill>
                  <a:srgbClr val="002060"/>
                </a:solidFill>
                <a:latin typeface="+mn-lt"/>
              </a:rPr>
              <a:t>61 449 92 54, 61 449 92 55</a:t>
            </a:r>
          </a:p>
          <a:p>
            <a:pPr lvl="1" algn="ctr">
              <a:spcBef>
                <a:spcPct val="20000"/>
              </a:spcBef>
            </a:pPr>
            <a:endParaRPr lang="pl-PL" sz="1200" b="1" dirty="0">
              <a:solidFill>
                <a:srgbClr val="002060"/>
              </a:solidFill>
              <a:latin typeface="+mn-lt"/>
            </a:endParaRPr>
          </a:p>
          <a:p>
            <a:pPr lvl="1" algn="ctr">
              <a:spcBef>
                <a:spcPct val="20000"/>
              </a:spcBef>
            </a:pPr>
            <a:endParaRPr lang="pl-PL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06611" y="3186305"/>
            <a:ext cx="8784976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7350" lvl="3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002060"/>
              </a:solidFill>
              <a:latin typeface="+mn-lt"/>
            </a:endParaRPr>
          </a:p>
          <a:p>
            <a:pPr lvl="1" algn="just">
              <a:spcBef>
                <a:spcPct val="20000"/>
              </a:spcBef>
            </a:pPr>
            <a:endParaRPr lang="pl-PL" sz="24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B50FEBE-C27F-CAFD-FC77-E4F536477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695" y="6121598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3811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885230-4578-40EE-9392-94F9A792A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69" y="404664"/>
            <a:ext cx="7615262" cy="1143000"/>
          </a:xfrm>
        </p:spPr>
        <p:txBody>
          <a:bodyPr/>
          <a:lstStyle/>
          <a:p>
            <a:pPr algn="ctr"/>
            <a:r>
              <a:rPr lang="pl-PL" sz="3200" dirty="0">
                <a:solidFill>
                  <a:srgbClr val="002060"/>
                </a:solidFill>
              </a:rPr>
              <a:t>Adresy stron internetowych z pełnymi informacjami o PP Czyste Powietrze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E98B98-5192-4525-A777-3BC8A8EA7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369" y="1600200"/>
            <a:ext cx="7615262" cy="4525963"/>
          </a:xfrm>
        </p:spPr>
        <p:txBody>
          <a:bodyPr/>
          <a:lstStyle/>
          <a:p>
            <a:pPr algn="ctr"/>
            <a:endParaRPr lang="pl-PL" sz="1000" b="1" dirty="0">
              <a:solidFill>
                <a:srgbClr val="0000FF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pl-PL" sz="2600" b="1" dirty="0">
                <a:solidFill>
                  <a:srgbClr val="002060"/>
                </a:solidFill>
                <a:hlinkClick r:id="rId3"/>
              </a:rPr>
              <a:t>https://www.wfosgw.poznan.pl/czyste-powietrze/informacje-o-programie/</a:t>
            </a:r>
            <a:endParaRPr lang="pl-PL" sz="2600" b="1" dirty="0">
              <a:solidFill>
                <a:srgbClr val="002060"/>
              </a:solidFill>
            </a:endParaRPr>
          </a:p>
          <a:p>
            <a:pPr algn="ctr"/>
            <a:endParaRPr lang="pl-PL" sz="2600" b="1" dirty="0">
              <a:solidFill>
                <a:srgbClr val="002060"/>
              </a:solidFill>
            </a:endParaRPr>
          </a:p>
          <a:p>
            <a:pPr algn="ctr"/>
            <a:r>
              <a:rPr lang="pl-PL" sz="2600" b="1" dirty="0">
                <a:solidFill>
                  <a:srgbClr val="002060"/>
                </a:solidFill>
                <a:hlinkClick r:id="rId4"/>
              </a:rPr>
              <a:t>https://czystepowietrze.gov.pl/czyste-powietrze/</a:t>
            </a:r>
            <a:r>
              <a:rPr lang="pl-PL" sz="2600" b="1" dirty="0">
                <a:solidFill>
                  <a:srgbClr val="002060"/>
                </a:solidFill>
              </a:rPr>
              <a:t> *</a:t>
            </a:r>
          </a:p>
          <a:p>
            <a:pPr algn="ctr"/>
            <a:endParaRPr lang="pl-PL" sz="2600" b="1" dirty="0">
              <a:solidFill>
                <a:srgbClr val="002060"/>
              </a:solidFill>
            </a:endParaRPr>
          </a:p>
          <a:p>
            <a:pPr algn="l"/>
            <a:r>
              <a:rPr lang="pl-PL" sz="1600" b="1" dirty="0">
                <a:solidFill>
                  <a:srgbClr val="002060"/>
                </a:solidFill>
              </a:rPr>
              <a:t>*na tej stronie jest dostępna również </a:t>
            </a:r>
            <a:r>
              <a:rPr lang="pl-PL" sz="1600" b="1" u="sng" dirty="0">
                <a:solidFill>
                  <a:srgbClr val="002060"/>
                </a:solidFill>
              </a:rPr>
              <a:t>lista banków </a:t>
            </a:r>
            <a:r>
              <a:rPr lang="pl-PL" sz="1600" b="1" dirty="0">
                <a:solidFill>
                  <a:srgbClr val="002060"/>
                </a:solidFill>
              </a:rPr>
              <a:t>prowadzących nabór wniosków o dotacje z PP Czyste Powietrze na częściową spłatę kapitału kredytu bankowego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FAB5608-A367-7756-EE10-95AAF1BB4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0691" y="6126163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73550"/>
      </p:ext>
    </p:extLst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Zbliżenie zielonych liści w naturze">
            <a:extLst>
              <a:ext uri="{FF2B5EF4-FFF2-40B4-BE49-F238E27FC236}">
                <a16:creationId xmlns:a16="http://schemas.microsoft.com/office/drawing/2014/main" id="{87E847FF-81CA-3893-37D0-AACE9FB8E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990" y="14596"/>
            <a:ext cx="10281979" cy="6858000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972616" y="2715284"/>
            <a:ext cx="8229600" cy="685800"/>
          </a:xfrm>
        </p:spPr>
        <p:txBody>
          <a:bodyPr/>
          <a:lstStyle/>
          <a:p>
            <a:pPr algn="r" eaLnBrk="1" hangingPunct="1"/>
            <a:r>
              <a:rPr lang="pl-PL" altLang="pl-PL" sz="4000" dirty="0">
                <a:solidFill>
                  <a:schemeClr val="bg1"/>
                </a:solidFill>
              </a:rPr>
              <a:t>Dziękujmy za uwagę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03200" y="5068888"/>
            <a:ext cx="8229600" cy="685800"/>
          </a:xfrm>
          <a:prstGeom prst="rect">
            <a:avLst/>
          </a:prstGeom>
        </p:spPr>
        <p:txBody>
          <a:bodyPr/>
          <a:lstStyle/>
          <a:p>
            <a:pPr marL="342900" indent="-342900" algn="r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4000" dirty="0">
              <a:solidFill>
                <a:schemeClr val="bg1">
                  <a:lumMod val="6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399FE98-08EB-8E28-8690-0DB7D3DFD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0690" y="6108329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14586"/>
      </p:ext>
    </p:extLst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8522BA-3796-4CEF-9805-087B7DE4A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143000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Podmioty w Programie Priorytetowym Czyste Powietrze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A4C05CA-6C84-428D-9F6B-88B632700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873" y="1418924"/>
            <a:ext cx="7787079" cy="504055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pl-PL" b="1" dirty="0">
                <a:solidFill>
                  <a:schemeClr val="tx2"/>
                </a:solidFill>
              </a:rPr>
              <a:t>Podmioty wdrażające i obsługujące Program: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A4C05CA-6C84-428D-9F6B-88B63270065E}"/>
              </a:ext>
            </a:extLst>
          </p:cNvPr>
          <p:cNvSpPr txBox="1">
            <a:spLocks/>
          </p:cNvSpPr>
          <p:nvPr/>
        </p:nvSpPr>
        <p:spPr bwMode="auto">
          <a:xfrm>
            <a:off x="200873" y="1844824"/>
            <a:ext cx="8860299" cy="3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just" rtl="0" fontAlgn="base">
              <a:spcBef>
                <a:spcPct val="20000"/>
              </a:spcBef>
              <a:spcAft>
                <a:spcPct val="0"/>
              </a:spcAft>
              <a:buFont typeface="Arial" charset="0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rtl="0" fontAlgn="base">
              <a:spcBef>
                <a:spcPct val="20000"/>
              </a:spcBef>
              <a:spcAft>
                <a:spcPct val="0"/>
              </a:spcAft>
              <a:buSzPct val="70000"/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Narodowy Fundusz Ochrony Środowiska i Gospodarki Wodnej </a:t>
            </a:r>
            <a:r>
              <a:rPr lang="pl-PL" dirty="0">
                <a:solidFill>
                  <a:schemeClr val="tx2"/>
                </a:solidFill>
              </a:rPr>
              <a:t>– opracowanie, finansowanie,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wojewódzkie fundusze ochrony środowiska i gospodarki wodnej </a:t>
            </a:r>
            <a:r>
              <a:rPr lang="pl-PL" dirty="0">
                <a:solidFill>
                  <a:schemeClr val="tx2"/>
                </a:solidFill>
              </a:rPr>
              <a:t>– realizacja Programu i wypłata środków (właściwe ze względu na </a:t>
            </a:r>
            <a:r>
              <a:rPr lang="pl-PL" u="sng" dirty="0">
                <a:solidFill>
                  <a:schemeClr val="tx2"/>
                </a:solidFill>
              </a:rPr>
              <a:t>lokalizację budynku</a:t>
            </a:r>
            <a:r>
              <a:rPr lang="pl-PL" dirty="0">
                <a:solidFill>
                  <a:schemeClr val="tx2"/>
                </a:solidFill>
              </a:rPr>
              <a:t>),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gminy: 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pl-PL" dirty="0">
                <a:solidFill>
                  <a:schemeClr val="tx2"/>
                </a:solidFill>
              </a:rPr>
              <a:t>	- wydawanie zaświadczeń potwierdzających prawo do podwyższonego i najwyższego poziomu dofinansowania – </a:t>
            </a:r>
            <a:r>
              <a:rPr lang="pl-PL" b="1" dirty="0">
                <a:solidFill>
                  <a:schemeClr val="tx2"/>
                </a:solidFill>
              </a:rPr>
              <a:t>wszystkie gminy </a:t>
            </a:r>
            <a:r>
              <a:rPr lang="pl-PL" dirty="0">
                <a:solidFill>
                  <a:schemeClr val="tx2"/>
                </a:solidFill>
              </a:rPr>
              <a:t>(właściwe ze względu na </a:t>
            </a:r>
            <a:r>
              <a:rPr lang="pl-PL" u="sng" dirty="0">
                <a:solidFill>
                  <a:schemeClr val="tx2"/>
                </a:solidFill>
              </a:rPr>
              <a:t>miejsce zamieszkania Beneficjenta</a:t>
            </a:r>
            <a:r>
              <a:rPr lang="pl-PL" dirty="0">
                <a:solidFill>
                  <a:schemeClr val="tx2"/>
                </a:solidFill>
              </a:rPr>
              <a:t>),</a:t>
            </a:r>
          </a:p>
          <a:p>
            <a:pPr marL="0" indent="0"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	- </a:t>
            </a:r>
            <a:r>
              <a:rPr lang="pl-PL" b="1" dirty="0">
                <a:solidFill>
                  <a:schemeClr val="tx2"/>
                </a:solidFill>
              </a:rPr>
              <a:t>pomoc w wypełnianiu wniosków i ich przyjmowanie </a:t>
            </a:r>
            <a:r>
              <a:rPr lang="pl-PL" dirty="0">
                <a:solidFill>
                  <a:schemeClr val="tx2"/>
                </a:solidFill>
              </a:rPr>
              <a:t>– dotyczy</a:t>
            </a:r>
          </a:p>
          <a:p>
            <a:pPr marL="0" indent="0"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	tych gmin, które podpisały porozumienia z </a:t>
            </a:r>
            <a:r>
              <a:rPr lang="pl-PL" dirty="0" err="1">
                <a:solidFill>
                  <a:schemeClr val="tx2"/>
                </a:solidFill>
              </a:rPr>
              <a:t>wfośigw</a:t>
            </a:r>
            <a:r>
              <a:rPr lang="pl-PL" dirty="0">
                <a:solidFill>
                  <a:schemeClr val="tx2"/>
                </a:solidFill>
              </a:rPr>
              <a:t>,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banki </a:t>
            </a:r>
            <a:r>
              <a:rPr lang="pl-PL" dirty="0">
                <a:solidFill>
                  <a:schemeClr val="tx2"/>
                </a:solidFill>
              </a:rPr>
              <a:t>–</a:t>
            </a:r>
            <a:r>
              <a:rPr lang="pl-PL" b="1" dirty="0">
                <a:solidFill>
                  <a:schemeClr val="tx2"/>
                </a:solidFill>
              </a:rPr>
              <a:t> </a:t>
            </a:r>
            <a:r>
              <a:rPr lang="pl-PL" dirty="0">
                <a:solidFill>
                  <a:schemeClr val="tx2"/>
                </a:solidFill>
              </a:rPr>
              <a:t>w oddziale banku, który przystąpił do Programu Czyste Powietrze istnieje możliwość złożenia wniosku o Kredyt Czyste Powietrze, a po przyznaniu kredytu – wniosku o dotację na częściową spłatę kapitału kredytu z programu Czyste Powietrze. Konsultant (pracownik banku) pomoże wypełnić dokumenty.</a:t>
            </a:r>
            <a:endParaRPr lang="pl-PL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</a:pPr>
            <a:endParaRPr lang="pl-PL" dirty="0">
              <a:solidFill>
                <a:srgbClr val="00206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D3DDD15-2E4D-DEC7-1CEA-FADCE728D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691" y="6265614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3713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8522BA-3796-4CEF-9805-087B7DE4A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468" y="332656"/>
            <a:ext cx="7615262" cy="1143000"/>
          </a:xfrm>
        </p:spPr>
        <p:txBody>
          <a:bodyPr/>
          <a:lstStyle/>
          <a:p>
            <a:pPr algn="ctr"/>
            <a:r>
              <a:rPr lang="pl-PL" sz="2800" b="1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Rola gminy w Programie Priorytetowym Czyste Powietrze</a:t>
            </a:r>
            <a:endParaRPr lang="pl-PL" sz="2800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06611" y="1556792"/>
            <a:ext cx="8784976" cy="73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0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Wynikająca z </a:t>
            </a:r>
            <a:r>
              <a:rPr lang="pl-PL" sz="2000" b="1" dirty="0">
                <a:solidFill>
                  <a:srgbClr val="002060"/>
                </a:solidFill>
                <a:latin typeface="+mn-lt"/>
              </a:rPr>
              <a:t>obowiązków ustawowych </a:t>
            </a:r>
            <a:r>
              <a:rPr lang="pl-PL" sz="2000" dirty="0">
                <a:solidFill>
                  <a:srgbClr val="002060"/>
                </a:solidFill>
                <a:latin typeface="+mn-lt"/>
              </a:rPr>
              <a:t>– wydawanie zaświadczeń dotyczących dochodów beneficjentów.</a:t>
            </a:r>
          </a:p>
        </p:txBody>
      </p:sp>
      <p:sp>
        <p:nvSpPr>
          <p:cNvPr id="5" name="Prostokąt 4"/>
          <p:cNvSpPr/>
          <p:nvPr/>
        </p:nvSpPr>
        <p:spPr>
          <a:xfrm>
            <a:off x="106611" y="2304846"/>
            <a:ext cx="8784976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Wynikająca z podpisanych z </a:t>
            </a:r>
            <a:r>
              <a:rPr lang="pl-PL" sz="2000" dirty="0" err="1">
                <a:solidFill>
                  <a:srgbClr val="002060"/>
                </a:solidFill>
                <a:latin typeface="+mn-lt"/>
              </a:rPr>
              <a:t>WFOŚiGW</a:t>
            </a:r>
            <a:r>
              <a:rPr lang="pl-PL" sz="2000" dirty="0">
                <a:solidFill>
                  <a:srgbClr val="002060"/>
                </a:solidFill>
                <a:latin typeface="+mn-lt"/>
              </a:rPr>
              <a:t> w Poznaniu </a:t>
            </a:r>
            <a:r>
              <a:rPr lang="pl-PL" sz="2000" b="1" dirty="0">
                <a:solidFill>
                  <a:srgbClr val="002060"/>
                </a:solidFill>
                <a:latin typeface="+mn-lt"/>
              </a:rPr>
              <a:t>Porozumień</a:t>
            </a:r>
            <a:r>
              <a:rPr lang="pl-PL" sz="2000" dirty="0">
                <a:solidFill>
                  <a:srgbClr val="002060"/>
                </a:solidFill>
                <a:latin typeface="+mn-lt"/>
              </a:rPr>
              <a:t> dotyczących wspólnej realizacji Programu Priorytetowego Czyste Powietrze, czyli:</a:t>
            </a:r>
          </a:p>
          <a:p>
            <a:pPr marL="1168400" lvl="2" indent="-355600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promocja programu na terenie gminy,</a:t>
            </a:r>
          </a:p>
          <a:p>
            <a:pPr marL="1168400" lvl="2" indent="-355600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informowanie mieszkańców gminy o zasadach Programu,</a:t>
            </a:r>
          </a:p>
          <a:p>
            <a:pPr marL="1166400" lvl="2" indent="-342900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identyfikacja potrzeb i problemów związanych z wdrażaniem Programu,</a:t>
            </a:r>
          </a:p>
          <a:p>
            <a:pPr marL="1166400" lvl="2" indent="-342900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  <a:latin typeface="+mn-lt"/>
              </a:rPr>
              <a:t>pomoc w przygotowywaniu i wydruk wniosków</a:t>
            </a:r>
            <a:r>
              <a:rPr lang="pl-PL" sz="2000" dirty="0">
                <a:solidFill>
                  <a:srgbClr val="002060"/>
                </a:solidFill>
                <a:latin typeface="+mn-lt"/>
              </a:rPr>
              <a:t>,</a:t>
            </a:r>
          </a:p>
          <a:p>
            <a:pPr marL="1166400" lvl="2" indent="-342900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przekazywanie wniosków do </a:t>
            </a:r>
            <a:r>
              <a:rPr lang="pl-PL" sz="2000" dirty="0" err="1">
                <a:solidFill>
                  <a:srgbClr val="002060"/>
                </a:solidFill>
                <a:latin typeface="+mn-lt"/>
              </a:rPr>
              <a:t>WFOŚiGW</a:t>
            </a:r>
            <a:r>
              <a:rPr lang="pl-PL" sz="2000" dirty="0">
                <a:solidFill>
                  <a:srgbClr val="002060"/>
                </a:solidFill>
                <a:latin typeface="+mn-lt"/>
              </a:rPr>
              <a:t> w Poznaniu,</a:t>
            </a:r>
          </a:p>
          <a:p>
            <a:pPr marL="1166400" lvl="2" indent="-342900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pomoc przy rozliczaniu przyznanych dofinansowań.</a:t>
            </a:r>
          </a:p>
          <a:p>
            <a:pPr marL="1166400" lvl="2" indent="-342900">
              <a:buFont typeface="Wingdings" panose="05000000000000000000" pitchFamily="2" charset="2"/>
              <a:buChar char="Ø"/>
            </a:pPr>
            <a:endParaRPr lang="pl-PL" sz="1000" dirty="0">
              <a:solidFill>
                <a:srgbClr val="002060"/>
              </a:solidFill>
              <a:latin typeface="+mn-lt"/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Lista 200 wielkopolskich gmin wspierających Program Czyste Powietrze:</a:t>
            </a:r>
          </a:p>
          <a:p>
            <a:pPr lvl="1" algn="just">
              <a:spcBef>
                <a:spcPct val="20000"/>
              </a:spcBef>
            </a:pPr>
            <a:r>
              <a:rPr lang="pl-PL" sz="2000" dirty="0">
                <a:solidFill>
                  <a:srgbClr val="002060"/>
                </a:solidFill>
                <a:latin typeface="+mn-lt"/>
                <a:hlinkClick r:id="rId3"/>
              </a:rPr>
              <a:t>https://www.wfosgw.poznan.pl/czyste-powietrze/gminy-w-pp-czp/</a:t>
            </a:r>
            <a:r>
              <a:rPr lang="pl-PL" sz="2000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lvl="1" algn="just">
              <a:spcBef>
                <a:spcPct val="20000"/>
              </a:spcBef>
            </a:pPr>
            <a:endParaRPr lang="pl-PL" sz="24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15196A8-9F86-5B73-F313-B1C680231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0691" y="6176063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93778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E01A58-98F4-4C48-87EF-47B84B9EB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69" y="275958"/>
            <a:ext cx="7615262" cy="551546"/>
          </a:xfrm>
        </p:spPr>
        <p:txBody>
          <a:bodyPr/>
          <a:lstStyle/>
          <a:p>
            <a:pPr algn="ctr"/>
            <a:r>
              <a:rPr lang="pl-PL" sz="3200" dirty="0">
                <a:solidFill>
                  <a:srgbClr val="002060"/>
                </a:solidFill>
              </a:rPr>
              <a:t>Kto może skorzystać z programu?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1FE6FA-1B71-4716-A696-1DE836FCB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369" y="980728"/>
            <a:ext cx="7615262" cy="4896544"/>
          </a:xfrm>
        </p:spPr>
        <p:txBody>
          <a:bodyPr/>
          <a:lstStyle/>
          <a:p>
            <a:pPr algn="just"/>
            <a:r>
              <a:rPr lang="pl-PL" b="1" dirty="0">
                <a:effectLst/>
                <a:ea typeface="Times New Roman" panose="02020603050405020304" pitchFamily="18" charset="0"/>
              </a:rPr>
              <a:t>Beneficjentem programu Czyste Powietrze</a:t>
            </a:r>
            <a:r>
              <a:rPr lang="pl-PL" dirty="0">
                <a:effectLst/>
                <a:ea typeface="Times New Roman" panose="02020603050405020304" pitchFamily="18" charset="0"/>
              </a:rPr>
              <a:t> może zostać właściciel lub współwłaściciel budynku mieszkalnego jednorodzinnego lub wydzielonego w takim budynku lokalu mieszkalnego z wyodrębnioną księgą wieczystą</a:t>
            </a:r>
            <a:r>
              <a:rPr lang="pl-PL" dirty="0"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pl-PL" dirty="0">
                <a:effectLst/>
                <a:ea typeface="Times New Roman" panose="02020603050405020304" pitchFamily="18" charset="0"/>
              </a:rPr>
              <a:t>	W przypadku współwłasności, Wnioskodawca może otrzymać dofinansowanie, jeżeli przedłoży zgodę wszystkich pozostałych współwłaścicieli na realizację przedsięwzięcia. </a:t>
            </a:r>
          </a:p>
          <a:p>
            <a:r>
              <a:rPr lang="pl-PL" dirty="0">
                <a:ea typeface="Times New Roman" panose="02020603050405020304" pitchFamily="18" charset="0"/>
              </a:rPr>
              <a:t>Wnioskodawca może udzielić </a:t>
            </a:r>
            <a:r>
              <a:rPr lang="pl-PL" b="1" dirty="0">
                <a:ea typeface="Times New Roman" panose="02020603050405020304" pitchFamily="18" charset="0"/>
              </a:rPr>
              <a:t>pełnomocnictwa </a:t>
            </a:r>
            <a:r>
              <a:rPr lang="pl-PL" dirty="0">
                <a:ea typeface="Times New Roman" panose="02020603050405020304" pitchFamily="18" charset="0"/>
              </a:rPr>
              <a:t>osobie fizycznej lub prawnej która złoży w jego imieniu wnioski i inne dokumenty niezbędne do uzyskania dotacji. Pełnomocnictwo musi być podpisane własnoręcznie przez Wnioskodawcę i dołączone do wniosku o dofinansowanie.</a:t>
            </a:r>
            <a:endParaRPr lang="pl-PL" dirty="0">
              <a:effectLst/>
              <a:ea typeface="Times New Roman" panose="02020603050405020304" pitchFamily="18" charset="0"/>
            </a:endParaRPr>
          </a:p>
          <a:p>
            <a:r>
              <a:rPr lang="pl-PL" b="1" dirty="0">
                <a:ea typeface="Times New Roman" panose="02020603050405020304" pitchFamily="18" charset="0"/>
              </a:rPr>
              <a:t>Kryteria dochodowe </a:t>
            </a:r>
            <a:r>
              <a:rPr lang="pl-PL" dirty="0">
                <a:ea typeface="Times New Roman" panose="02020603050405020304" pitchFamily="18" charset="0"/>
              </a:rPr>
              <a:t>dla wnioskodawcy </a:t>
            </a:r>
            <a:r>
              <a:rPr lang="pl-PL" u="sng" dirty="0">
                <a:ea typeface="Times New Roman" panose="02020603050405020304" pitchFamily="18" charset="0"/>
              </a:rPr>
              <a:t>są zróżnicowane w zależności od stopnia dofinansowania</a:t>
            </a:r>
            <a:r>
              <a:rPr lang="pl-PL" dirty="0">
                <a:ea typeface="Times New Roman" panose="02020603050405020304" pitchFamily="18" charset="0"/>
              </a:rPr>
              <a:t> na który wnioskodawca składa wniosek i zostaną omówione na kolejnych slajdach.</a:t>
            </a:r>
            <a:endParaRPr lang="pl-PL" dirty="0">
              <a:effectLst/>
              <a:ea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608B9E5-2368-CCAC-E83B-7BF922AB1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691" y="6165304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72931"/>
      </p:ext>
    </p:extLst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7CCAC8-4B65-8EC9-C8C1-637644E79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95" y="80502"/>
            <a:ext cx="7615262" cy="695562"/>
          </a:xfrm>
        </p:spPr>
        <p:txBody>
          <a:bodyPr/>
          <a:lstStyle/>
          <a:p>
            <a:pPr algn="ctr"/>
            <a:r>
              <a:rPr lang="pl-PL" sz="3200" dirty="0">
                <a:solidFill>
                  <a:srgbClr val="002060"/>
                </a:solidFill>
              </a:rPr>
              <a:t>Formy dofinansowań</a:t>
            </a:r>
          </a:p>
        </p:txBody>
      </p:sp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1DA2D9EA-5D8B-D15E-07E6-83B90787F4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945780"/>
              </p:ext>
            </p:extLst>
          </p:nvPr>
        </p:nvGraphicFramePr>
        <p:xfrm>
          <a:off x="764381" y="760552"/>
          <a:ext cx="7615236" cy="5332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7618">
                  <a:extLst>
                    <a:ext uri="{9D8B030D-6E8A-4147-A177-3AD203B41FA5}">
                      <a16:colId xmlns:a16="http://schemas.microsoft.com/office/drawing/2014/main" val="1384468635"/>
                    </a:ext>
                  </a:extLst>
                </a:gridCol>
                <a:gridCol w="3807618">
                  <a:extLst>
                    <a:ext uri="{9D8B030D-6E8A-4147-A177-3AD203B41FA5}">
                      <a16:colId xmlns:a16="http://schemas.microsoft.com/office/drawing/2014/main" val="3181129185"/>
                    </a:ext>
                  </a:extLst>
                </a:gridCol>
              </a:tblGrid>
              <a:tr h="7550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l-PL" sz="2000" dirty="0"/>
                        <a:t>Dotacja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dirty="0"/>
                        <a:t>Dotacja na częściową spłatę kapitału kredytu bankowego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206635"/>
                  </a:ext>
                </a:extLst>
              </a:tr>
              <a:tr h="4577656">
                <a:tc>
                  <a:txBody>
                    <a:bodyPr/>
                    <a:lstStyle/>
                    <a:p>
                      <a:r>
                        <a:rPr lang="pl-PL" sz="1600" dirty="0"/>
                        <a:t>Możliwość złożenia wniosku: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/>
                        <a:t>Portal gov.pl,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/>
                        <a:t>Portal Beneficjenta </a:t>
                      </a:r>
                      <a:r>
                        <a:rPr lang="pl-PL" sz="1600" dirty="0"/>
                        <a:t>na stronie </a:t>
                      </a:r>
                      <a:r>
                        <a:rPr lang="pl-PL" sz="1600" dirty="0" err="1"/>
                        <a:t>WFOŚiGW</a:t>
                      </a:r>
                      <a:r>
                        <a:rPr lang="pl-PL" sz="1600" dirty="0"/>
                        <a:t> w Poznaniu,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/>
                        <a:t>Urzędy gmin </a:t>
                      </a:r>
                      <a:r>
                        <a:rPr lang="pl-PL" sz="1600" dirty="0"/>
                        <a:t>z którymi podpisano porozumienie w sprawie realizacji programu,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 err="1"/>
                        <a:t>WFOŚiGW</a:t>
                      </a:r>
                      <a:r>
                        <a:rPr lang="pl-PL" sz="1600" b="1" dirty="0"/>
                        <a:t> w Poznaniu </a:t>
                      </a:r>
                      <a:r>
                        <a:rPr lang="pl-PL" sz="1600" dirty="0"/>
                        <a:t>(po uprzednim uzgodnieniu terminu).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l-PL" sz="16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pl-PL" sz="1600" dirty="0"/>
                        <a:t>W przypadku składania wniosku przez gov.pl wniosek podpisuje się elektronicznym podpisem zaufanym, w pozostałych przypadkach podpis na wniosku składa się odręcznie.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pl-PL" sz="16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pl-PL" sz="1600" dirty="0"/>
                        <a:t>3 stopnie dofinansowań : podstawowy, podwyższony i najwyższy.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600" dirty="0"/>
                        <a:t>Wniosek o dotację należy złożyć w </a:t>
                      </a:r>
                      <a:r>
                        <a:rPr lang="pl-PL" sz="1600" b="1" dirty="0"/>
                        <a:t>tym samym banku</a:t>
                      </a:r>
                      <a:r>
                        <a:rPr lang="pl-PL" sz="1600" dirty="0"/>
                        <a:t>, w którym Wnioskodawca wnioskuje o </a:t>
                      </a:r>
                      <a:r>
                        <a:rPr lang="pl-PL" sz="1600" b="1" dirty="0"/>
                        <a:t>kredyt</a:t>
                      </a:r>
                      <a:r>
                        <a:rPr lang="pl-PL" sz="1600" dirty="0"/>
                        <a:t>. Kwota udzielonego kredytu (wyłącznie na cele zgodne z Programem) musi być wyższa niż kwota wnioskowanej dotacji. Lista banków, które przystąpiły do wdrażania programu dostępna jest na stronie internetowej </a:t>
                      </a:r>
                      <a:r>
                        <a:rPr lang="pl-PL" sz="1600" dirty="0" err="1"/>
                        <a:t>WFOŚiGW</a:t>
                      </a:r>
                      <a:r>
                        <a:rPr lang="pl-PL" sz="1600" dirty="0"/>
                        <a:t> w Poznaniu. </a:t>
                      </a:r>
                    </a:p>
                    <a:p>
                      <a:pPr algn="just"/>
                      <a:endParaRPr lang="pl-PL" sz="1600" dirty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2 stopnie dofinansowań : podstawowy i podwyższony.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592618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1A8B91BB-098B-2322-82DD-EB024C8A0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690" y="6253886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62987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38580F-D928-46CF-922F-330949FF2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390" y="126868"/>
            <a:ext cx="8003232" cy="479538"/>
          </a:xfrm>
        </p:spPr>
        <p:txBody>
          <a:bodyPr/>
          <a:lstStyle/>
          <a:p>
            <a:r>
              <a:rPr lang="pl-PL" sz="2600" dirty="0">
                <a:solidFill>
                  <a:srgbClr val="002060"/>
                </a:solidFill>
              </a:rPr>
              <a:t>Trzy stopnie dofinansowania w PP Czyste Powietrze</a:t>
            </a:r>
          </a:p>
        </p:txBody>
      </p:sp>
      <p:graphicFrame>
        <p:nvGraphicFramePr>
          <p:cNvPr id="11" name="Tabela 11">
            <a:extLst>
              <a:ext uri="{FF2B5EF4-FFF2-40B4-BE49-F238E27FC236}">
                <a16:creationId xmlns:a16="http://schemas.microsoft.com/office/drawing/2014/main" id="{26254646-8701-47B8-8F23-0B1B14E72C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81034"/>
              </p:ext>
            </p:extLst>
          </p:nvPr>
        </p:nvGraphicFramePr>
        <p:xfrm>
          <a:off x="395535" y="672835"/>
          <a:ext cx="8496945" cy="5075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613">
                  <a:extLst>
                    <a:ext uri="{9D8B030D-6E8A-4147-A177-3AD203B41FA5}">
                      <a16:colId xmlns:a16="http://schemas.microsoft.com/office/drawing/2014/main" val="2066365776"/>
                    </a:ext>
                  </a:extLst>
                </a:gridCol>
                <a:gridCol w="2062365">
                  <a:extLst>
                    <a:ext uri="{9D8B030D-6E8A-4147-A177-3AD203B41FA5}">
                      <a16:colId xmlns:a16="http://schemas.microsoft.com/office/drawing/2014/main" val="2502551854"/>
                    </a:ext>
                  </a:extLst>
                </a:gridCol>
                <a:gridCol w="4330967">
                  <a:extLst>
                    <a:ext uri="{9D8B030D-6E8A-4147-A177-3AD203B41FA5}">
                      <a16:colId xmlns:a16="http://schemas.microsoft.com/office/drawing/2014/main" val="3560189677"/>
                    </a:ext>
                  </a:extLst>
                </a:gridCol>
              </a:tblGrid>
              <a:tr h="71682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Stopień podstawowy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Stopień podwyższony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Stopień najwyższy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164707"/>
                  </a:ext>
                </a:extLst>
              </a:tr>
              <a:tr h="4035700">
                <a:tc>
                  <a:txBody>
                    <a:bodyPr/>
                    <a:lstStyle/>
                    <a:p>
                      <a:pPr algn="l"/>
                      <a:r>
                        <a:rPr lang="pl-PL" sz="1400" b="1" dirty="0"/>
                        <a:t>Dochód roczny Wnioskodawcy (stanowiący podstawę obliczenia podatku) poniżej </a:t>
                      </a:r>
                    </a:p>
                    <a:p>
                      <a:pPr algn="l"/>
                      <a:r>
                        <a:rPr lang="pl-PL" sz="1400" b="1" dirty="0"/>
                        <a:t>100 000 zł.</a:t>
                      </a:r>
                    </a:p>
                    <a:p>
                      <a:endParaRPr lang="pl-PL" sz="1400" dirty="0"/>
                    </a:p>
                    <a:p>
                      <a:r>
                        <a:rPr lang="pl-PL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przypadku uzyskiwania dochodów z różnych źródeł, dochody sumuje się, przy czym suma ta </a:t>
                      </a:r>
                      <a:r>
                        <a:rPr lang="pl-PL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może przekroczyć kwoty </a:t>
                      </a:r>
                    </a:p>
                    <a:p>
                      <a:r>
                        <a:rPr lang="pl-PL" sz="1200" b="1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100 000 zł.</a:t>
                      </a:r>
                      <a:endParaRPr lang="pl-PL" sz="12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Przeciętny miesięczny dochód na jednego członka gospodarstwa domowego</a:t>
                      </a:r>
                      <a:r>
                        <a:rPr lang="pl-PL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nie przekracza kwoty:</a:t>
                      </a:r>
                      <a:br>
                        <a:rPr lang="pl-PL" sz="1400" dirty="0"/>
                      </a:br>
                      <a:r>
                        <a:rPr lang="pl-PL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1564 zł </a:t>
                      </a:r>
                      <a:r>
                        <a:rPr lang="pl-PL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gosp. wieloosobowym,</a:t>
                      </a:r>
                      <a:br>
                        <a:rPr lang="pl-PL" sz="1400" dirty="0"/>
                      </a:br>
                      <a:r>
                        <a:rPr lang="pl-PL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2189 zł </a:t>
                      </a:r>
                      <a:r>
                        <a:rPr lang="pl-PL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gosp. jednoosobowym.</a:t>
                      </a:r>
                    </a:p>
                    <a:p>
                      <a:endParaRPr lang="pl-PL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Dodatkowo, roczny przychód z  tytułu prowadzenia pozarolniczej działalności gosp. </a:t>
                      </a: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nie może przekroczyć trzydziestokrotności kwoty min. wynagrodzenia za pracę.</a:t>
                      </a:r>
                      <a:endParaRPr lang="pl-PL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l-PL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Przeciętny miesięczny dochód na jednego członka gospodarstwa domowego </a:t>
                      </a:r>
                      <a:r>
                        <a:rPr lang="pl-PL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przekracza kwoty:</a:t>
                      </a:r>
                      <a:br>
                        <a:rPr lang="pl-PL" sz="1400" dirty="0"/>
                      </a:br>
                      <a:r>
                        <a:rPr lang="pl-PL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900 zł </a:t>
                      </a:r>
                      <a:r>
                        <a:rPr lang="pl-PL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gospodarstwie wieloosobowym,</a:t>
                      </a:r>
                      <a:br>
                        <a:rPr lang="pl-PL" sz="1400" dirty="0"/>
                      </a:br>
                      <a:r>
                        <a:rPr lang="pl-PL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1260 zł </a:t>
                      </a:r>
                      <a:r>
                        <a:rPr lang="pl-PL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gosp. jednoosobowym,</a:t>
                      </a:r>
                    </a:p>
                    <a:p>
                      <a:pPr algn="l"/>
                      <a:r>
                        <a:rPr lang="pl-PL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lub wnioskodawca ma </a:t>
                      </a:r>
                      <a:r>
                        <a:rPr lang="pl-PL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ustalone prawo do otrzymywania zasiłku stałego, zasiłku okresowego, zasiłku rodzinnego lub specjalnego zasiłku opiekuńczego</a:t>
                      </a:r>
                      <a:r>
                        <a:rPr lang="pl-PL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potwierdzone w zaświadczeniu wydanym przez właściwy organ.</a:t>
                      </a:r>
                    </a:p>
                    <a:p>
                      <a:pPr algn="l"/>
                      <a:endParaRPr lang="pl-PL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Dodatkowo, roczny przychód z  tytułu prowadzenia pozarolniczej działalności gospodarczej </a:t>
                      </a: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nie może przekroczyć dwudziestokrotności kwoty minimalnego wynagrodzenia za pracę </a:t>
                      </a: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(określonego w rozporządzeniu Rady Ministrów).</a:t>
                      </a:r>
                      <a:endParaRPr lang="pl-PL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pl-PL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601799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87E84B58-4031-8BCE-3DAF-B74B34FD4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698" y="6211672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98069"/>
      </p:ext>
    </p:extLst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FE8274-8EE2-40ED-A096-81D40D5D9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357174"/>
            <a:ext cx="7931224" cy="551546"/>
          </a:xfrm>
        </p:spPr>
        <p:txBody>
          <a:bodyPr/>
          <a:lstStyle/>
          <a:p>
            <a:r>
              <a:rPr lang="pl-PL" sz="2400" dirty="0">
                <a:solidFill>
                  <a:srgbClr val="002060"/>
                </a:solidFill>
              </a:rPr>
              <a:t>Okres realizacji inwestycji</a:t>
            </a:r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7AA64415-ACB5-4D63-8FCD-0409CB62EB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3078666"/>
              </p:ext>
            </p:extLst>
          </p:nvPr>
        </p:nvGraphicFramePr>
        <p:xfrm>
          <a:off x="755576" y="908720"/>
          <a:ext cx="7931224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806">
                  <a:extLst>
                    <a:ext uri="{9D8B030D-6E8A-4147-A177-3AD203B41FA5}">
                      <a16:colId xmlns:a16="http://schemas.microsoft.com/office/drawing/2014/main" val="786283553"/>
                    </a:ext>
                  </a:extLst>
                </a:gridCol>
                <a:gridCol w="1982806">
                  <a:extLst>
                    <a:ext uri="{9D8B030D-6E8A-4147-A177-3AD203B41FA5}">
                      <a16:colId xmlns:a16="http://schemas.microsoft.com/office/drawing/2014/main" val="1743136161"/>
                    </a:ext>
                  </a:extLst>
                </a:gridCol>
                <a:gridCol w="1982806">
                  <a:extLst>
                    <a:ext uri="{9D8B030D-6E8A-4147-A177-3AD203B41FA5}">
                      <a16:colId xmlns:a16="http://schemas.microsoft.com/office/drawing/2014/main" val="91163501"/>
                    </a:ext>
                  </a:extLst>
                </a:gridCol>
                <a:gridCol w="1982806">
                  <a:extLst>
                    <a:ext uri="{9D8B030D-6E8A-4147-A177-3AD203B41FA5}">
                      <a16:colId xmlns:a16="http://schemas.microsoft.com/office/drawing/2014/main" val="632645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Ścieżka składania wniosku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Stopnie intensywności dofinansowania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Kwalifikowalność kosztów przed datą złożenia wniosku o </a:t>
                      </a:r>
                      <a:r>
                        <a:rPr lang="pl-PL" dirty="0" err="1"/>
                        <a:t>dof</a:t>
                      </a:r>
                      <a:r>
                        <a:rPr lang="pl-PL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Okres realizacji liczony od daty złożenia wniosku o dofinansowanie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176847"/>
                  </a:ext>
                </a:extLst>
              </a:tr>
              <a:tr h="123613">
                <a:tc rowSpan="3">
                  <a:txBody>
                    <a:bodyPr/>
                    <a:lstStyle/>
                    <a:p>
                      <a:r>
                        <a:rPr lang="pl-PL" b="1" dirty="0"/>
                        <a:t>Przez </a:t>
                      </a:r>
                      <a:r>
                        <a:rPr lang="pl-PL" b="1" dirty="0" err="1"/>
                        <a:t>WFOŚiGW</a:t>
                      </a:r>
                      <a:endParaRPr lang="pl-P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Stopień podstawowy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l-PL" dirty="0"/>
                        <a:t>Tak, do 6 m-</a:t>
                      </a:r>
                      <a:r>
                        <a:rPr lang="pl-PL" dirty="0" err="1"/>
                        <a:t>cy</a:t>
                      </a:r>
                      <a:r>
                        <a:rPr lang="pl-PL" dirty="0"/>
                        <a:t> wstecz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l-PL" dirty="0"/>
                        <a:t>Do 30 m-</a:t>
                      </a:r>
                      <a:r>
                        <a:rPr lang="pl-PL" dirty="0" err="1"/>
                        <a:t>cy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943004"/>
                  </a:ext>
                </a:extLst>
              </a:tr>
              <a:tr h="24214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Stopień podwyższony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l-PL" dirty="0"/>
                        <a:t>Tak, do 6 m-</a:t>
                      </a:r>
                      <a:r>
                        <a:rPr lang="pl-PL" dirty="0" err="1"/>
                        <a:t>cy</a:t>
                      </a:r>
                      <a:r>
                        <a:rPr lang="pl-PL" dirty="0"/>
                        <a:t> wstecz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l-PL" dirty="0"/>
                        <a:t>Do 30 m-</a:t>
                      </a:r>
                      <a:r>
                        <a:rPr lang="pl-PL" dirty="0" err="1"/>
                        <a:t>cy</a:t>
                      </a:r>
                      <a:endParaRPr lang="pl-PL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83053"/>
                  </a:ext>
                </a:extLst>
              </a:tr>
              <a:tr h="1236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Stopień najwyższy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l-PL" dirty="0"/>
                        <a:t>Tak, do 6 m-</a:t>
                      </a:r>
                      <a:r>
                        <a:rPr lang="pl-PL" dirty="0" err="1"/>
                        <a:t>cy</a:t>
                      </a:r>
                      <a:r>
                        <a:rPr lang="pl-PL" dirty="0"/>
                        <a:t> wstecz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l-PL" dirty="0"/>
                        <a:t>Do 36 m-</a:t>
                      </a:r>
                      <a:r>
                        <a:rPr lang="pl-PL" dirty="0" err="1"/>
                        <a:t>cy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345987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pl-PL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Przez BANK</a:t>
                      </a:r>
                    </a:p>
                    <a:p>
                      <a:r>
                        <a:rPr lang="pl-P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który przystąpił do Programu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Stopień podstawowy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l-PL" dirty="0"/>
                        <a:t>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l-PL" dirty="0"/>
                        <a:t>Do 18 m-</a:t>
                      </a:r>
                      <a:r>
                        <a:rPr lang="pl-PL" dirty="0" err="1"/>
                        <a:t>cy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47351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Stopień podwyższony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l-PL" dirty="0"/>
                        <a:t>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l-PL" dirty="0"/>
                        <a:t>Do 18 m-</a:t>
                      </a:r>
                      <a:r>
                        <a:rPr lang="pl-PL" dirty="0" err="1"/>
                        <a:t>cy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5407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Stopień najwyższy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pl-PL" dirty="0"/>
                        <a:t>NIEDOSTĘPNY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302354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CC9026C7-6935-605F-AE61-060A062BC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879" y="6246733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99285"/>
      </p:ext>
    </p:extLst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AC49D7-805B-4FC7-B5B1-84D6CFEA6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69" y="241645"/>
            <a:ext cx="7615262" cy="1143000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Zakres dotowanych przedsięwzięć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2254D6-540B-4737-835A-9251E630A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369" y="1268760"/>
            <a:ext cx="7615262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Wymiana źródła ciepła (wymianie podlegają tylko piece na paliwo stałe),</a:t>
            </a:r>
          </a:p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Przyłącze do sieci ciepłowniczej lub gazowej,</a:t>
            </a:r>
          </a:p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Modernizacja instalacji centralnego ogrzewania,</a:t>
            </a:r>
          </a:p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Modernizacja instalacji ciepłej wody użytkowej,</a:t>
            </a:r>
          </a:p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Wentylacja mechaniczna z odzyskiem ciepła (rekuperacja),</a:t>
            </a:r>
          </a:p>
          <a:p>
            <a:pPr marL="514350" indent="-514350">
              <a:buAutoNum type="arabicPeriod"/>
            </a:pPr>
            <a:r>
              <a:rPr lang="pl-PL" b="1" dirty="0" err="1">
                <a:solidFill>
                  <a:srgbClr val="002060"/>
                </a:solidFill>
              </a:rPr>
              <a:t>Mikroinstalacja</a:t>
            </a:r>
            <a:r>
              <a:rPr lang="pl-PL" b="1" dirty="0">
                <a:solidFill>
                  <a:srgbClr val="002060"/>
                </a:solidFill>
              </a:rPr>
              <a:t> fotowoltaiczna (tylko przy wymianie źródła ciepła),</a:t>
            </a:r>
          </a:p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Ocieplenie przegród budowlanych,</a:t>
            </a:r>
          </a:p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Wymiana stolarki okiennej i drzwiowej,</a:t>
            </a:r>
          </a:p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Audyt energetyczny (pod warunkiem realizacji jego zaleceń),</a:t>
            </a:r>
          </a:p>
          <a:p>
            <a:pPr marL="514350" indent="-514350"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Dokumentacja projektowa (dotyczy wybranych przedsięwzięć),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pl-PL" b="1" dirty="0">
                <a:solidFill>
                  <a:srgbClr val="002060"/>
                </a:solidFill>
              </a:rPr>
              <a:t>Ekspertyzy (</a:t>
            </a:r>
            <a:r>
              <a:rPr lang="pl-PL" b="1" i="0" u="none" strike="noStrike" baseline="0" dirty="0">
                <a:solidFill>
                  <a:srgbClr val="002060"/>
                </a:solidFill>
              </a:rPr>
              <a:t>ornitologiczna i </a:t>
            </a:r>
            <a:r>
              <a:rPr lang="pl-PL" b="1" i="0" u="none" strike="noStrike" baseline="0" dirty="0" err="1">
                <a:solidFill>
                  <a:srgbClr val="002060"/>
                </a:solidFill>
              </a:rPr>
              <a:t>chiropterologiczna</a:t>
            </a:r>
            <a:r>
              <a:rPr lang="pl-PL" b="1" i="0" u="none" strike="noStrike" baseline="0" dirty="0">
                <a:solidFill>
                  <a:srgbClr val="002060"/>
                </a:solidFill>
              </a:rPr>
              <a:t>).</a:t>
            </a: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4DC4326-2892-06DA-682C-8C3EC37B5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691" y="6302378"/>
            <a:ext cx="1642617" cy="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70962"/>
      </p:ext>
    </p:extLst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29657</TotalTime>
  <Words>1683</Words>
  <Application>Microsoft Office PowerPoint</Application>
  <PresentationFormat>Pokaz na ekranie (4:3)</PresentationFormat>
  <Paragraphs>222</Paragraphs>
  <Slides>22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Arial</vt:lpstr>
      <vt:lpstr>Calibri</vt:lpstr>
      <vt:lpstr>Courier New</vt:lpstr>
      <vt:lpstr>Open Sans</vt:lpstr>
      <vt:lpstr>Times New Roman</vt:lpstr>
      <vt:lpstr>Wingdings</vt:lpstr>
      <vt:lpstr>Motyw pakietu Office</vt:lpstr>
      <vt:lpstr>Prezentacja programu PowerPoint</vt:lpstr>
      <vt:lpstr>Prezentacja programu PowerPoint</vt:lpstr>
      <vt:lpstr>Podmioty w Programie Priorytetowym Czyste Powietrze</vt:lpstr>
      <vt:lpstr>Rola gminy w Programie Priorytetowym Czyste Powietrze</vt:lpstr>
      <vt:lpstr>Kto może skorzystać z programu?</vt:lpstr>
      <vt:lpstr>Formy dofinansowań</vt:lpstr>
      <vt:lpstr>Trzy stopnie dofinansowania w PP Czyste Powietrze</vt:lpstr>
      <vt:lpstr>Okres realizacji inwestycji</vt:lpstr>
      <vt:lpstr>Zakres dotowanych przedsięwzięć</vt:lpstr>
      <vt:lpstr>Główny cel programu – likwidacja kopciuchów</vt:lpstr>
      <vt:lpstr>Wymiana źródeł ciepła i ochrona przed wysokimi kosztami ogrzewania</vt:lpstr>
      <vt:lpstr>Przedsięwzięcie bez wymiany źródła ciepła?</vt:lpstr>
      <vt:lpstr>Prezentacja programu PowerPoint</vt:lpstr>
      <vt:lpstr>Przykładowe procentowe  intensywności dofinansowania                i maksymalne kwoty dotacji</vt:lpstr>
      <vt:lpstr>Maksymalny poziom dotacji dla całego przedsięwzięcia obejmującego wymianę źródła ciepła</vt:lpstr>
      <vt:lpstr>Maksymalny poziom dotacji dla przedsięwzięcia nie obejmującego wymiany źródła ciepła</vt:lpstr>
      <vt:lpstr>Pozostałe zasady PP Czyste Powietrze</vt:lpstr>
      <vt:lpstr>Przydatne narzędzia PP Czyste Powietrze </vt:lpstr>
      <vt:lpstr> Ulga termomodernizacyjna  a Program Czyste Powietrze</vt:lpstr>
      <vt:lpstr>    Źródła informacji o Programie Priorytetowym Czyste Powietrze</vt:lpstr>
      <vt:lpstr>Adresy stron internetowych z pełnymi informacjami o PP Czyste Powietrze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wb-JRP</dc:creator>
  <cp:lastModifiedBy>Kortus, Marianna</cp:lastModifiedBy>
  <cp:revision>1489</cp:revision>
  <cp:lastPrinted>2021-06-29T12:18:22Z</cp:lastPrinted>
  <dcterms:created xsi:type="dcterms:W3CDTF">2014-08-06T13:18:13Z</dcterms:created>
  <dcterms:modified xsi:type="dcterms:W3CDTF">2022-06-06T05:22:28Z</dcterms:modified>
</cp:coreProperties>
</file>