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  <p:sldMasterId id="2147483656" r:id="rId3"/>
  </p:sldMasterIdLst>
  <p:notesMasterIdLst>
    <p:notesMasterId r:id="rId26"/>
  </p:notesMasterIdLst>
  <p:sldIdLst>
    <p:sldId id="256" r:id="rId4"/>
    <p:sldId id="312" r:id="rId5"/>
    <p:sldId id="282" r:id="rId6"/>
    <p:sldId id="285" r:id="rId7"/>
    <p:sldId id="286" r:id="rId8"/>
    <p:sldId id="287" r:id="rId9"/>
    <p:sldId id="288" r:id="rId10"/>
    <p:sldId id="289" r:id="rId11"/>
    <p:sldId id="290" r:id="rId12"/>
    <p:sldId id="292" r:id="rId13"/>
    <p:sldId id="297" r:id="rId14"/>
    <p:sldId id="301" r:id="rId15"/>
    <p:sldId id="306" r:id="rId16"/>
    <p:sldId id="314" r:id="rId17"/>
    <p:sldId id="315" r:id="rId18"/>
    <p:sldId id="373" r:id="rId19"/>
    <p:sldId id="332" r:id="rId20"/>
    <p:sldId id="325" r:id="rId21"/>
    <p:sldId id="326" r:id="rId22"/>
    <p:sldId id="320" r:id="rId23"/>
    <p:sldId id="333" r:id="rId24"/>
    <p:sldId id="273" r:id="rId25"/>
  </p:sldIdLst>
  <p:sldSz cx="9144000" cy="6858000" type="screen4x3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9A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8B955"/>
              </a:solidFill>
              <a:prstDash val="solid"/>
              <a:round/>
            </a:ln>
          </a:left>
          <a:right>
            <a:ln w="9525" cap="flat">
              <a:solidFill>
                <a:srgbClr val="98B955"/>
              </a:solidFill>
              <a:prstDash val="solid"/>
              <a:round/>
            </a:ln>
          </a:right>
          <a:top>
            <a:ln w="9525" cap="flat">
              <a:solidFill>
                <a:srgbClr val="98B955"/>
              </a:solidFill>
              <a:prstDash val="solid"/>
              <a:round/>
            </a:ln>
          </a:top>
          <a:bottom>
            <a:ln w="9525" cap="flat">
              <a:solidFill>
                <a:srgbClr val="98B955"/>
              </a:solidFill>
              <a:prstDash val="solid"/>
              <a:round/>
            </a:ln>
          </a:bottom>
          <a:insideH>
            <a:ln w="9525" cap="flat">
              <a:solidFill>
                <a:srgbClr val="98B955"/>
              </a:solidFill>
              <a:prstDash val="solid"/>
              <a:round/>
            </a:ln>
          </a:insideH>
          <a:insideV>
            <a:ln w="9525" cap="flat">
              <a:solidFill>
                <a:srgbClr val="98B955"/>
              </a:solidFill>
              <a:prstDash val="solid"/>
              <a:round/>
            </a:ln>
          </a:insideV>
        </a:tcBdr>
        <a:fill>
          <a:solidFill>
            <a:schemeClr val="accent3">
              <a:alpha val="4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8B955"/>
              </a:solidFill>
              <a:prstDash val="solid"/>
              <a:round/>
            </a:ln>
          </a:left>
          <a:right>
            <a:ln w="25400" cap="flat">
              <a:solidFill>
                <a:schemeClr val="accent3"/>
              </a:solidFill>
              <a:prstDash val="solid"/>
              <a:round/>
            </a:ln>
          </a:right>
          <a:top>
            <a:ln w="9525" cap="flat">
              <a:solidFill>
                <a:srgbClr val="98B955"/>
              </a:solidFill>
              <a:prstDash val="solid"/>
              <a:round/>
            </a:ln>
          </a:top>
          <a:bottom>
            <a:ln w="9525" cap="flat">
              <a:solidFill>
                <a:srgbClr val="98B955"/>
              </a:solidFill>
              <a:prstDash val="solid"/>
              <a:round/>
            </a:ln>
          </a:bottom>
          <a:insideH>
            <a:ln w="9525" cap="flat">
              <a:solidFill>
                <a:srgbClr val="98B955"/>
              </a:solidFill>
              <a:prstDash val="solid"/>
              <a:round/>
            </a:ln>
          </a:insideH>
          <a:insideV>
            <a:ln w="9525" cap="flat">
              <a:solidFill>
                <a:srgbClr val="98B955"/>
              </a:solidFill>
              <a:prstDash val="solid"/>
              <a:round/>
            </a:ln>
          </a:insideV>
        </a:tcBdr>
        <a:fill>
          <a:solidFill>
            <a:schemeClr val="accent3">
              <a:alpha val="4000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round/>
            </a:ln>
          </a:top>
          <a:bottom>
            <a:ln w="254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9525" cap="flat">
              <a:solidFill>
                <a:srgbClr val="98B955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236979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425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tytułowy i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9" y="147494"/>
            <a:ext cx="1812698" cy="1346576"/>
          </a:xfrm>
          <a:prstGeom prst="rect">
            <a:avLst/>
          </a:prstGeom>
        </p:spPr>
      </p:pic>
      <p:sp>
        <p:nvSpPr>
          <p:cNvPr id="6" name="Prostokąt 6"/>
          <p:cNvSpPr txBox="1"/>
          <p:nvPr userDrawn="1"/>
        </p:nvSpPr>
        <p:spPr>
          <a:xfrm>
            <a:off x="1992617" y="617208"/>
            <a:ext cx="715138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0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/>
            <a:r>
              <a:rPr sz="1800" b="1" spc="100" baseline="0" dirty="0">
                <a:latin typeface="Cambria" panose="02040503050406030204" pitchFamily="18" charset="0"/>
                <a:ea typeface="Cambria" panose="02040503050406030204" pitchFamily="18" charset="0"/>
              </a:rPr>
              <a:t>Wielkopolski </a:t>
            </a:r>
            <a:r>
              <a:rPr sz="1800" b="1" spc="100" baseline="0" dirty="0" err="1">
                <a:latin typeface="Cambria" panose="02040503050406030204" pitchFamily="18" charset="0"/>
                <a:ea typeface="Cambria" panose="02040503050406030204" pitchFamily="18" charset="0"/>
              </a:rPr>
              <a:t>Ośrodek</a:t>
            </a:r>
            <a:r>
              <a:rPr lang="pl-PL" sz="1800" b="1" spc="100" baseline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sz="1800" b="1" spc="100" baseline="0" dirty="0" err="1">
                <a:latin typeface="Cambria" panose="02040503050406030204" pitchFamily="18" charset="0"/>
                <a:ea typeface="Cambria" panose="02040503050406030204" pitchFamily="18" charset="0"/>
              </a:rPr>
              <a:t>Doradztwa</a:t>
            </a:r>
            <a:r>
              <a:rPr lang="pl-PL" sz="1800" b="1" spc="100" baseline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sz="1800" b="1" spc="100" baseline="0" dirty="0" err="1">
                <a:latin typeface="Cambria" panose="02040503050406030204" pitchFamily="18" charset="0"/>
                <a:ea typeface="Cambria" panose="02040503050406030204" pitchFamily="18" charset="0"/>
              </a:rPr>
              <a:t>Rolniczego</a:t>
            </a:r>
            <a:r>
              <a:rPr lang="pl-PL" sz="1800" b="1" spc="100" baseline="0" dirty="0">
                <a:latin typeface="Cambria" panose="02040503050406030204" pitchFamily="18" charset="0"/>
                <a:ea typeface="Cambria" panose="02040503050406030204" pitchFamily="18" charset="0"/>
              </a:rPr>
              <a:t> w </a:t>
            </a:r>
            <a:r>
              <a:rPr sz="1800" b="1" spc="100" baseline="0" dirty="0" err="1">
                <a:latin typeface="Cambria" panose="02040503050406030204" pitchFamily="18" charset="0"/>
                <a:ea typeface="Cambria" panose="02040503050406030204" pitchFamily="18" charset="0"/>
              </a:rPr>
              <a:t>Poznaniu</a:t>
            </a:r>
            <a:endParaRPr sz="1800" b="1" spc="100" baseline="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Obrazek"/>
          <p:cNvSpPr>
            <a:spLocks noGrp="1"/>
          </p:cNvSpPr>
          <p:nvPr>
            <p:ph type="pic" idx="13"/>
          </p:nvPr>
        </p:nvSpPr>
        <p:spPr>
          <a:xfrm>
            <a:off x="642104" y="0"/>
            <a:ext cx="7859799" cy="6991946"/>
          </a:xfrm>
          <a:prstGeom prst="rect">
            <a:avLst/>
          </a:prstGeom>
        </p:spPr>
        <p:txBody>
          <a:bodyPr lIns="38285" tIns="19202" rIns="38285" bIns="19202" anchor="t">
            <a:noAutofit/>
          </a:bodyPr>
          <a:lstStyle/>
          <a:p>
            <a:endParaRPr/>
          </a:p>
        </p:txBody>
      </p:sp>
      <p:sp>
        <p:nvSpPr>
          <p:cNvPr id="10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488432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 lIns="38286" tIns="19202" rIns="38286" bIns="19202"/>
          <a:lstStyle/>
          <a:p>
            <a:pPr algn="ctr" defTabSz="344106"/>
            <a:fld id="{A608525D-76B1-4F68-8F05-50B1ED3AF967}" type="datetimeFigureOut">
              <a:rPr lang="pl-PL" sz="1300" smtClean="0">
                <a:latin typeface="Helvetica Neue Medium"/>
                <a:sym typeface="Helvetica Neue Medium"/>
              </a:rPr>
              <a:pPr algn="ctr" defTabSz="344106"/>
              <a:t>06.06.2022</a:t>
            </a:fld>
            <a:endParaRPr lang="pl-PL" sz="1300">
              <a:latin typeface="Helvetica Neue Medium"/>
              <a:sym typeface="Helvetica Neue Medium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 lIns="38286" tIns="19202" rIns="38286" bIns="19202"/>
          <a:lstStyle/>
          <a:p>
            <a:pPr algn="ctr" defTabSz="344106"/>
            <a:endParaRPr lang="pl-PL" sz="1300">
              <a:latin typeface="Helvetica Neue Medium"/>
              <a:sym typeface="Helvetica Neue Medium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4FA36-AB5A-428D-BE3A-6EF2F6009A2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8746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y pozostał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130" y="6068782"/>
            <a:ext cx="954665" cy="709179"/>
          </a:xfrm>
          <a:prstGeom prst="rect">
            <a:avLst/>
          </a:prstGeom>
        </p:spPr>
      </p:pic>
      <p:sp>
        <p:nvSpPr>
          <p:cNvPr id="9" name="pole tekstowe 8"/>
          <p:cNvSpPr txBox="1"/>
          <p:nvPr userDrawn="1"/>
        </p:nvSpPr>
        <p:spPr>
          <a:xfrm>
            <a:off x="2694787" y="6316616"/>
            <a:ext cx="2298086" cy="251795"/>
          </a:xfrm>
          <a:prstGeom prst="rect">
            <a:avLst/>
          </a:prstGeom>
          <a:noFill/>
        </p:spPr>
        <p:txBody>
          <a:bodyPr wrap="square" lIns="0" tIns="18000" rIns="0" bIns="18000" rtlCol="0">
            <a:spAutoFit/>
          </a:bodyPr>
          <a:lstStyle/>
          <a:p>
            <a:pPr hangingPunct="1">
              <a:defRPr/>
            </a:pPr>
            <a:r>
              <a:rPr lang="pl-PL" sz="1400" b="1" spc="300" dirty="0">
                <a:solidFill>
                  <a:srgbClr val="FFFFFF"/>
                </a:solidFill>
              </a:rPr>
              <a:t>www.wodr.poznan.pl</a:t>
            </a:r>
          </a:p>
        </p:txBody>
      </p:sp>
    </p:spTree>
    <p:extLst>
      <p:ext uri="{BB962C8B-B14F-4D97-AF65-F5344CB8AC3E}">
        <p14:creationId xmlns:p14="http://schemas.microsoft.com/office/powerpoint/2010/main" val="321941111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tytułowy"/>
          <p:cNvSpPr txBox="1">
            <a:spLocks noGrp="1"/>
          </p:cNvSpPr>
          <p:nvPr>
            <p:ph type="title"/>
          </p:nvPr>
        </p:nvSpPr>
        <p:spPr>
          <a:xfrm>
            <a:off x="1812726" y="1151929"/>
            <a:ext cx="5518548" cy="2321720"/>
          </a:xfrm>
          <a:prstGeom prst="rect">
            <a:avLst/>
          </a:prstGeom>
        </p:spPr>
        <p:txBody>
          <a:bodyPr anchor="b"/>
          <a:lstStyle/>
          <a:p>
            <a:r>
              <a:t>Tekst tytułowy</a:t>
            </a:r>
          </a:p>
        </p:txBody>
      </p:sp>
      <p:sp>
        <p:nvSpPr>
          <p:cNvPr id="12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812726" y="3545086"/>
            <a:ext cx="5518548" cy="794744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950"/>
            </a:lvl1pPr>
            <a:lvl2pPr marL="0" indent="0" algn="ctr">
              <a:spcBef>
                <a:spcPts val="0"/>
              </a:spcBef>
              <a:buSzTx/>
              <a:buNone/>
              <a:defRPr sz="1950"/>
            </a:lvl2pPr>
            <a:lvl3pPr marL="0" indent="0" algn="ctr">
              <a:spcBef>
                <a:spcPts val="0"/>
              </a:spcBef>
              <a:buSzTx/>
              <a:buNone/>
              <a:defRPr sz="1950"/>
            </a:lvl3pPr>
            <a:lvl4pPr marL="0" indent="0" algn="ctr">
              <a:spcBef>
                <a:spcPts val="0"/>
              </a:spcBef>
              <a:buSzTx/>
              <a:buNone/>
              <a:defRPr sz="1950"/>
            </a:lvl4pPr>
            <a:lvl5pPr marL="0" indent="0" algn="ctr">
              <a:spcBef>
                <a:spcPts val="0"/>
              </a:spcBef>
              <a:buSzTx/>
              <a:buNone/>
              <a:defRPr sz="195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754942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y pozostał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995" y="6068630"/>
            <a:ext cx="954665" cy="709179"/>
          </a:xfrm>
          <a:prstGeom prst="rect">
            <a:avLst/>
          </a:prstGeom>
        </p:spPr>
      </p:pic>
      <p:sp>
        <p:nvSpPr>
          <p:cNvPr id="9" name="pole tekstowe 8"/>
          <p:cNvSpPr txBox="1"/>
          <p:nvPr userDrawn="1"/>
        </p:nvSpPr>
        <p:spPr>
          <a:xfrm>
            <a:off x="2694786" y="6316464"/>
            <a:ext cx="2298086" cy="251795"/>
          </a:xfrm>
          <a:prstGeom prst="rect">
            <a:avLst/>
          </a:prstGeom>
          <a:noFill/>
        </p:spPr>
        <p:txBody>
          <a:bodyPr wrap="square" lIns="0" tIns="18000" rIns="0" bIns="1800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spc="300" baseline="0" dirty="0">
                <a:solidFill>
                  <a:schemeClr val="bg1"/>
                </a:solidFill>
                <a:latin typeface="Calibri" panose="020F0502020204030204" pitchFamily="34" charset="0"/>
              </a:rPr>
              <a:t>www.wodr.poznan.pl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y pozostał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995" y="6068630"/>
            <a:ext cx="954665" cy="709179"/>
          </a:xfrm>
          <a:prstGeom prst="rect">
            <a:avLst/>
          </a:prstGeom>
        </p:spPr>
      </p:pic>
      <p:sp>
        <p:nvSpPr>
          <p:cNvPr id="9" name="pole tekstowe 8"/>
          <p:cNvSpPr txBox="1"/>
          <p:nvPr userDrawn="1"/>
        </p:nvSpPr>
        <p:spPr>
          <a:xfrm>
            <a:off x="2694786" y="6316464"/>
            <a:ext cx="2298086" cy="251795"/>
          </a:xfrm>
          <a:prstGeom prst="rect">
            <a:avLst/>
          </a:prstGeom>
          <a:noFill/>
        </p:spPr>
        <p:txBody>
          <a:bodyPr wrap="square" lIns="0" tIns="18000" rIns="0" bIns="18000" rtlCol="0">
            <a:spAutoFit/>
          </a:bodyPr>
          <a:lstStyle/>
          <a:p>
            <a:pPr hangingPunct="1">
              <a:defRPr/>
            </a:pPr>
            <a:r>
              <a:rPr lang="pl-PL" sz="1400" b="1" spc="300" dirty="0">
                <a:solidFill>
                  <a:srgbClr val="FFFFFF"/>
                </a:solidFill>
              </a:rPr>
              <a:t>www.wodr.poznan.pl</a:t>
            </a:r>
          </a:p>
        </p:txBody>
      </p:sp>
    </p:spTree>
    <p:extLst>
      <p:ext uri="{BB962C8B-B14F-4D97-AF65-F5344CB8AC3E}">
        <p14:creationId xmlns:p14="http://schemas.microsoft.com/office/powerpoint/2010/main" val="147422908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pionow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razek"/>
          <p:cNvSpPr>
            <a:spLocks noGrp="1"/>
          </p:cNvSpPr>
          <p:nvPr>
            <p:ph type="pic" idx="13"/>
          </p:nvPr>
        </p:nvSpPr>
        <p:spPr>
          <a:xfrm>
            <a:off x="2336897" y="431602"/>
            <a:ext cx="6539881" cy="5813228"/>
          </a:xfrm>
          <a:prstGeom prst="rect">
            <a:avLst/>
          </a:prstGeom>
        </p:spPr>
        <p:txBody>
          <a:bodyPr lIns="38285" tIns="19202" rIns="38285" bIns="19202" anchor="t">
            <a:noAutofit/>
          </a:bodyPr>
          <a:lstStyle/>
          <a:p>
            <a:endParaRPr/>
          </a:p>
        </p:txBody>
      </p:sp>
      <p:sp>
        <p:nvSpPr>
          <p:cNvPr id="39" name="Tekst tytułowy"/>
          <p:cNvSpPr txBox="1">
            <a:spLocks noGrp="1"/>
          </p:cNvSpPr>
          <p:nvPr>
            <p:ph type="title"/>
          </p:nvPr>
        </p:nvSpPr>
        <p:spPr>
          <a:xfrm>
            <a:off x="1645296" y="446484"/>
            <a:ext cx="2812852" cy="2803923"/>
          </a:xfrm>
          <a:prstGeom prst="rect">
            <a:avLst/>
          </a:prstGeom>
        </p:spPr>
        <p:txBody>
          <a:bodyPr anchor="b"/>
          <a:lstStyle>
            <a:lvl1pPr>
              <a:defRPr sz="3500"/>
            </a:lvl1pPr>
          </a:lstStyle>
          <a:p>
            <a:r>
              <a:t>Tekst tytułowy</a:t>
            </a:r>
          </a:p>
        </p:txBody>
      </p:sp>
      <p:sp>
        <p:nvSpPr>
          <p:cNvPr id="40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645296" y="3321843"/>
            <a:ext cx="2812852" cy="289322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0" algn="ctr">
              <a:spcBef>
                <a:spcPts val="0"/>
              </a:spcBef>
              <a:buSzTx/>
              <a:buNone/>
              <a:defRPr sz="2200"/>
            </a:lvl2pPr>
            <a:lvl3pPr marL="0" indent="0" algn="ctr">
              <a:spcBef>
                <a:spcPts val="0"/>
              </a:spcBef>
              <a:buSzTx/>
              <a:buNone/>
              <a:defRPr sz="2200"/>
            </a:lvl3pPr>
            <a:lvl4pPr marL="0" indent="0" algn="ctr">
              <a:spcBef>
                <a:spcPts val="0"/>
              </a:spcBef>
              <a:buSzTx/>
              <a:buNone/>
              <a:defRPr sz="2200"/>
            </a:lvl4pPr>
            <a:lvl5pPr marL="0" indent="0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1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389196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(na górz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49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498097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razek"/>
          <p:cNvSpPr>
            <a:spLocks noGrp="1"/>
          </p:cNvSpPr>
          <p:nvPr>
            <p:ph type="pic" sz="half" idx="13"/>
          </p:nvPr>
        </p:nvSpPr>
        <p:spPr>
          <a:xfrm>
            <a:off x="3297849" y="1818686"/>
            <a:ext cx="4972721" cy="4420197"/>
          </a:xfrm>
          <a:prstGeom prst="rect">
            <a:avLst/>
          </a:prstGeom>
        </p:spPr>
        <p:txBody>
          <a:bodyPr lIns="38285" tIns="19202" rIns="38285" bIns="19202" anchor="t">
            <a:noAutofit/>
          </a:bodyPr>
          <a:lstStyle/>
          <a:p>
            <a:endParaRPr/>
          </a:p>
        </p:txBody>
      </p:sp>
      <p:sp>
        <p:nvSpPr>
          <p:cNvPr id="66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67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645296" y="1821658"/>
            <a:ext cx="2812852" cy="4420197"/>
          </a:xfrm>
          <a:prstGeom prst="rect">
            <a:avLst/>
          </a:prstGeom>
        </p:spPr>
        <p:txBody>
          <a:bodyPr/>
          <a:lstStyle>
            <a:lvl1pPr marL="194976" indent="-194976">
              <a:spcBef>
                <a:spcPts val="1890"/>
              </a:spcBef>
              <a:defRPr sz="1600"/>
            </a:lvl1pPr>
            <a:lvl2pPr marL="338533" indent="-194976">
              <a:spcBef>
                <a:spcPts val="1890"/>
              </a:spcBef>
              <a:defRPr sz="1600"/>
            </a:lvl2pPr>
            <a:lvl3pPr marL="482239" indent="-194976">
              <a:spcBef>
                <a:spcPts val="1890"/>
              </a:spcBef>
              <a:defRPr sz="1600"/>
            </a:lvl3pPr>
            <a:lvl4pPr marL="625841" indent="-194977">
              <a:spcBef>
                <a:spcPts val="1890"/>
              </a:spcBef>
              <a:defRPr sz="1600"/>
            </a:lvl4pPr>
            <a:lvl5pPr marL="769502" indent="-194977">
              <a:spcBef>
                <a:spcPts val="1890"/>
              </a:spcBef>
              <a:defRPr sz="16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6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4469388" y="6536684"/>
            <a:ext cx="201648" cy="199083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257363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1645297" y="892968"/>
            <a:ext cx="5853410" cy="5072064"/>
          </a:xfrm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7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539489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3 sztuk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razek"/>
          <p:cNvSpPr>
            <a:spLocks noGrp="1"/>
          </p:cNvSpPr>
          <p:nvPr>
            <p:ph type="pic" sz="quarter" idx="13"/>
          </p:nvPr>
        </p:nvSpPr>
        <p:spPr>
          <a:xfrm>
            <a:off x="4665762" y="3536156"/>
            <a:ext cx="3192934" cy="2839642"/>
          </a:xfrm>
          <a:prstGeom prst="rect">
            <a:avLst/>
          </a:prstGeom>
        </p:spPr>
        <p:txBody>
          <a:bodyPr lIns="38285" tIns="19202" rIns="38285" bIns="19202" anchor="t">
            <a:noAutofit/>
          </a:bodyPr>
          <a:lstStyle/>
          <a:p>
            <a:endParaRPr/>
          </a:p>
        </p:txBody>
      </p:sp>
      <p:sp>
        <p:nvSpPr>
          <p:cNvPr id="84" name="Obrazek"/>
          <p:cNvSpPr>
            <a:spLocks noGrp="1"/>
          </p:cNvSpPr>
          <p:nvPr>
            <p:ph type="pic" sz="quarter" idx="14"/>
          </p:nvPr>
        </p:nvSpPr>
        <p:spPr>
          <a:xfrm>
            <a:off x="4572002" y="625078"/>
            <a:ext cx="3094137" cy="2750346"/>
          </a:xfrm>
          <a:prstGeom prst="rect">
            <a:avLst/>
          </a:prstGeom>
        </p:spPr>
        <p:txBody>
          <a:bodyPr lIns="38285" tIns="19202" rIns="38285" bIns="19202" anchor="t">
            <a:noAutofit/>
          </a:bodyPr>
          <a:lstStyle/>
          <a:p>
            <a:endParaRPr/>
          </a:p>
        </p:txBody>
      </p:sp>
      <p:sp>
        <p:nvSpPr>
          <p:cNvPr id="85" name="Obrazek"/>
          <p:cNvSpPr>
            <a:spLocks noGrp="1"/>
          </p:cNvSpPr>
          <p:nvPr>
            <p:ph type="pic" idx="15"/>
          </p:nvPr>
        </p:nvSpPr>
        <p:spPr>
          <a:xfrm>
            <a:off x="-109389" y="625083"/>
            <a:ext cx="6318870" cy="5616775"/>
          </a:xfrm>
          <a:prstGeom prst="rect">
            <a:avLst/>
          </a:prstGeom>
        </p:spPr>
        <p:txBody>
          <a:bodyPr lIns="38285" tIns="19202" rIns="38285" bIns="19202" anchor="t">
            <a:noAutofit/>
          </a:bodyPr>
          <a:lstStyle/>
          <a:p>
            <a:endParaRPr/>
          </a:p>
        </p:txBody>
      </p:sp>
      <p:sp>
        <p:nvSpPr>
          <p:cNvPr id="86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037594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1812726" y="4473926"/>
            <a:ext cx="5518548" cy="32385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300" i="1"/>
            </a:lvl1pPr>
            <a:lvl2pPr marL="372428" indent="-186214" algn="ctr">
              <a:spcBef>
                <a:spcPts val="0"/>
              </a:spcBef>
              <a:defRPr sz="1300" i="1"/>
            </a:lvl2pPr>
            <a:lvl3pPr marL="558642" indent="-186214" algn="ctr">
              <a:spcBef>
                <a:spcPts val="0"/>
              </a:spcBef>
              <a:defRPr sz="1300" i="1"/>
            </a:lvl3pPr>
            <a:lvl4pPr marL="744838" indent="-186214" algn="ctr">
              <a:spcBef>
                <a:spcPts val="0"/>
              </a:spcBef>
              <a:defRPr sz="1300" i="1"/>
            </a:lvl4pPr>
            <a:lvl5pPr marL="930951" indent="-186214" algn="ctr">
              <a:spcBef>
                <a:spcPts val="0"/>
              </a:spcBef>
              <a:defRPr sz="1300" i="1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94" name="„Wpisz tu cytat.”"/>
          <p:cNvSpPr txBox="1">
            <a:spLocks noGrp="1"/>
          </p:cNvSpPr>
          <p:nvPr>
            <p:ph type="body" sz="quarter" idx="13"/>
          </p:nvPr>
        </p:nvSpPr>
        <p:spPr>
          <a:xfrm>
            <a:off x="1812726" y="2998941"/>
            <a:ext cx="5518548" cy="431801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sym typeface="Helvetica Neue Medium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29694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6"/>
          <p:cNvSpPr/>
          <p:nvPr userDrawn="1"/>
        </p:nvSpPr>
        <p:spPr>
          <a:xfrm>
            <a:off x="0" y="6328064"/>
            <a:ext cx="9144000" cy="240196"/>
          </a:xfrm>
          <a:prstGeom prst="rect">
            <a:avLst/>
          </a:prstGeom>
          <a:gradFill>
            <a:gsLst>
              <a:gs pos="35000">
                <a:srgbClr val="0B9A33"/>
              </a:gs>
              <a:gs pos="15000">
                <a:srgbClr val="FFFFFF">
                  <a:alpha val="60000"/>
                </a:srgbClr>
              </a:gs>
              <a:gs pos="100000">
                <a:srgbClr val="0B9A33"/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6"/>
          <p:cNvSpPr/>
          <p:nvPr userDrawn="1"/>
        </p:nvSpPr>
        <p:spPr>
          <a:xfrm>
            <a:off x="0" y="6328064"/>
            <a:ext cx="9144000" cy="240196"/>
          </a:xfrm>
          <a:prstGeom prst="rect">
            <a:avLst/>
          </a:prstGeom>
          <a:gradFill>
            <a:gsLst>
              <a:gs pos="35000">
                <a:srgbClr val="0B9A33"/>
              </a:gs>
              <a:gs pos="15000">
                <a:srgbClr val="FFFFFF">
                  <a:alpha val="60000"/>
                </a:srgbClr>
              </a:gs>
              <a:gs pos="100000">
                <a:srgbClr val="0B9A33"/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58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 txBox="1">
            <a:spLocks noGrp="1"/>
          </p:cNvSpPr>
          <p:nvPr>
            <p:ph type="title"/>
          </p:nvPr>
        </p:nvSpPr>
        <p:spPr>
          <a:xfrm>
            <a:off x="1645297" y="178593"/>
            <a:ext cx="5853410" cy="1518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9999" tIns="29999" rIns="29999" bIns="29999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3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5103813" y="1981200"/>
            <a:ext cx="3581400" cy="487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9999" tIns="29999" rIns="29999" bIns="29999" anchor="ctr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4469409" y="6536684"/>
            <a:ext cx="201649" cy="199083"/>
          </a:xfrm>
          <a:prstGeom prst="rect">
            <a:avLst/>
          </a:prstGeom>
          <a:ln w="12700">
            <a:miter lim="400000"/>
          </a:ln>
        </p:spPr>
        <p:txBody>
          <a:bodyPr wrap="none" lIns="29999" tIns="29999" rIns="29999" bIns="29999">
            <a:spAutoFit/>
          </a:bodyPr>
          <a:lstStyle>
            <a:lvl1pPr>
              <a:defRPr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algn="ctr" defTabSz="344106"/>
            <a:fld id="{86CB4B4D-7CA3-9044-876B-883B54F8677D}" type="slidenum">
              <a:rPr lang="pl-PL" smtClean="0"/>
              <a:pPr algn="ctr" defTabSz="344106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282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871" r:id="rId9"/>
    <p:sldLayoutId id="2147483872" r:id="rId10"/>
  </p:sldLayoutIdLst>
  <p:transition spd="med"/>
  <p:txStyles>
    <p:titleStyle>
      <a:lvl1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256017" marR="0" indent="-256017" algn="l" defTabSz="344106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14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442199" marR="0" indent="-256017" algn="l" defTabSz="344106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14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628413" marR="0" indent="-256017" algn="l" defTabSz="344106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14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814626" marR="0" indent="-256017" algn="l" defTabSz="344106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14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1000840" marR="0" indent="-256016" algn="l" defTabSz="344106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14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1187054" marR="0" indent="-256016" algn="l" defTabSz="344106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14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1373269" marR="0" indent="-256017" algn="l" defTabSz="344106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14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1559468" marR="0" indent="-256017" algn="l" defTabSz="344106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14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1745641" marR="0" indent="-256017" algn="l" defTabSz="344106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145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3441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ytuł 1"/>
          <p:cNvSpPr txBox="1">
            <a:spLocks noGrp="1"/>
          </p:cNvSpPr>
          <p:nvPr>
            <p:ph type="ctrTitle" idx="4294967295"/>
          </p:nvPr>
        </p:nvSpPr>
        <p:spPr>
          <a:xfrm>
            <a:off x="-1" y="1749362"/>
            <a:ext cx="9144001" cy="2261996"/>
          </a:xfrm>
          <a:prstGeom prst="rect">
            <a:avLst/>
          </a:prstGeom>
        </p:spPr>
        <p:txBody>
          <a:bodyPr/>
          <a:lstStyle/>
          <a:p>
            <a:pPr marL="342900" lvl="0">
              <a:spcBef>
                <a:spcPts val="700"/>
              </a:spcBef>
            </a:pPr>
            <a:r>
              <a:rPr lang="pl-PL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„Lokalne Partnerstwo ds. wody”</a:t>
            </a:r>
            <a:br>
              <a:rPr lang="pl-PL" sz="36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pl-PL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- program realizowany w porozumieniu</a:t>
            </a:r>
            <a:br>
              <a:rPr lang="pl-PL" sz="36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pl-PL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z Ministerstwem Rolnictwa i Rozwoju Wsi.</a:t>
            </a:r>
            <a:br>
              <a:rPr lang="pl-PL" sz="36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br>
              <a:rPr lang="pl-PL" sz="36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pl-PL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800332" y="5800549"/>
            <a:ext cx="3886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</a:rPr>
              <a:t>Sielinko,  08.06.2022r.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B0D9B40-830C-4B3B-A87E-F2779337D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70" y="4011358"/>
            <a:ext cx="8254699" cy="140829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11560" y="1844824"/>
            <a:ext cx="75608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/>
              <a:t>	</a:t>
            </a:r>
            <a:r>
              <a:rPr lang="pl-PL" dirty="0"/>
              <a:t>Analizując problemy oraz potrzeby związane ze zwiększeniem zasobów wodnych na obszarach wiejskich podjęto inicjatywę utworzenia w 2020r. pilotażowych na terenie każdego województwa </a:t>
            </a:r>
            <a:r>
              <a:rPr lang="pl-PL" b="1" dirty="0">
                <a:solidFill>
                  <a:schemeClr val="accent1"/>
                </a:solidFill>
              </a:rPr>
              <a:t>„Lokalnych Partnerstw ds. Wody”</a:t>
            </a:r>
            <a:r>
              <a:rPr lang="pl-PL" dirty="0"/>
              <a:t> mających na celu zainicjowanie współpracy poprzez </a:t>
            </a:r>
            <a:r>
              <a:rPr lang="pl-PL" dirty="0">
                <a:solidFill>
                  <a:srgbClr val="0070C0"/>
                </a:solidFill>
              </a:rPr>
              <a:t>stworzenie sieci kontaktów</a:t>
            </a:r>
            <a:r>
              <a:rPr lang="pl-PL" dirty="0"/>
              <a:t> między lokalnym społeczeństwem, a instytucjami i urzędami </a:t>
            </a:r>
            <a:br>
              <a:rPr lang="pl-PL" dirty="0"/>
            </a:br>
            <a:r>
              <a:rPr lang="pl-PL" dirty="0"/>
              <a:t>w zakresie gospodarki wodnej na obszarach wiejskich ze szczególnym uwzględnieniem rolnictwa. </a:t>
            </a:r>
          </a:p>
        </p:txBody>
      </p:sp>
      <p:sp>
        <p:nvSpPr>
          <p:cNvPr id="4" name="Prostokąt 3"/>
          <p:cNvSpPr/>
          <p:nvPr/>
        </p:nvSpPr>
        <p:spPr>
          <a:xfrm>
            <a:off x="683568" y="260648"/>
            <a:ext cx="7416824" cy="1142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algn="ctr">
              <a:lnSpc>
                <a:spcPct val="80000"/>
              </a:lnSpc>
              <a:spcBef>
                <a:spcPts val="700"/>
              </a:spcBef>
              <a:buSzPct val="100000"/>
            </a:pPr>
            <a:r>
              <a:rPr lang="pl-PL" sz="26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Lokalne Partnerstwa ds. Wody (LPW) </a:t>
            </a:r>
            <a:br>
              <a:rPr lang="pl-PL" sz="26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</a:br>
            <a:r>
              <a:rPr lang="pl-PL" sz="26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− obszar współpracy na rzecz gospodarowania </a:t>
            </a:r>
          </a:p>
          <a:p>
            <a:pPr marL="342900" algn="ctr">
              <a:lnSpc>
                <a:spcPct val="80000"/>
              </a:lnSpc>
              <a:spcBef>
                <a:spcPts val="700"/>
              </a:spcBef>
              <a:buSzPct val="100000"/>
            </a:pPr>
            <a:r>
              <a:rPr lang="pl-PL" sz="26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wodą w rolnictwie</a:t>
            </a:r>
          </a:p>
        </p:txBody>
      </p:sp>
      <p:sp>
        <p:nvSpPr>
          <p:cNvPr id="5" name="Prostokąt 4"/>
          <p:cNvSpPr/>
          <p:nvPr/>
        </p:nvSpPr>
        <p:spPr>
          <a:xfrm>
            <a:off x="755576" y="4149080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	LPW ma być miejscem wymiany dotychczasowych doświadczeń związanych z zarządzaniem zasobami wodnymi na poziomie powiatu, miejscem rozwiązywania problemów i omawiana spraw „wodnych” uwzględniających potrzeby zainteresowanych partnerów na poziomie lokalnym. </a:t>
            </a:r>
          </a:p>
        </p:txBody>
      </p:sp>
    </p:spTree>
    <p:extLst>
      <p:ext uri="{BB962C8B-B14F-4D97-AF65-F5344CB8AC3E}">
        <p14:creationId xmlns:p14="http://schemas.microsoft.com/office/powerpoint/2010/main" val="29896584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michal.sosinski.WODR0\Documents\Koordynator ds. wody\LPW powiat kolski\Zdjęcia z 09.07.2020\Zdjęcia dla CDR\IMG_20200709_1028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73016"/>
            <a:ext cx="3816424" cy="268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75AC33E-70CE-4CF6-8394-EB69DE05FD14}"/>
              </a:ext>
            </a:extLst>
          </p:cNvPr>
          <p:cNvSpPr txBox="1">
            <a:spLocks/>
          </p:cNvSpPr>
          <p:nvPr/>
        </p:nvSpPr>
        <p:spPr>
          <a:xfrm>
            <a:off x="1331640" y="296230"/>
            <a:ext cx="6912768" cy="97253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pl-PL" sz="2700" b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Inauguracyjne spotkanie grupy LPW </a:t>
            </a:r>
          </a:p>
          <a:p>
            <a:r>
              <a:rPr lang="pl-PL" sz="2700" b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(pilotaż pow. kolski) </a:t>
            </a:r>
            <a:r>
              <a:rPr lang="pl-PL" sz="2700" b="1" dirty="0">
                <a:solidFill>
                  <a:srgbClr val="0070C0"/>
                </a:solidFill>
                <a:latin typeface="Calibri" panose="020F0502020204030204" pitchFamily="34" charset="0"/>
              </a:rPr>
              <a:t>9 lipca 2020r.</a:t>
            </a:r>
            <a:endParaRPr lang="pl-PL" sz="3100" kern="0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michal.sosinski.WODR0\Documents\Koordynator ds. wody\LPW powiat kolski\Zdjęcia z 09.07.2020\Zdjęcia dla CDR\IMG_20200709_101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1363199"/>
            <a:ext cx="3672408" cy="272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michal.sosinski.WODR0\Documents\Koordynator ds. wody\LPW powiat kolski\Zdjęcia z 09.07.2020\Zdjęcia dla CDR\IMG_20200709_1028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63199"/>
            <a:ext cx="3816424" cy="272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8907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B75AC33E-70CE-4CF6-8394-EB69DE05FD14}"/>
              </a:ext>
            </a:extLst>
          </p:cNvPr>
          <p:cNvSpPr txBox="1">
            <a:spLocks/>
          </p:cNvSpPr>
          <p:nvPr/>
        </p:nvSpPr>
        <p:spPr>
          <a:xfrm>
            <a:off x="605264" y="596202"/>
            <a:ext cx="7772400" cy="63879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42900">
              <a:lnSpc>
                <a:spcPct val="80000"/>
              </a:lnSpc>
              <a:spcBef>
                <a:spcPts val="700"/>
              </a:spcBef>
              <a:buSzPct val="100000"/>
            </a:pPr>
            <a:r>
              <a:rPr lang="pl-PL" sz="2700" b="1" dirty="0">
                <a:solidFill>
                  <a:srgbClr val="0070C0"/>
                </a:solidFill>
                <a:latin typeface="Calibri" panose="020F0502020204030204" pitchFamily="34" charset="0"/>
              </a:rPr>
              <a:t>Misja LPW </a:t>
            </a:r>
          </a:p>
        </p:txBody>
      </p:sp>
      <p:sp>
        <p:nvSpPr>
          <p:cNvPr id="5" name="Prostokąt 4"/>
          <p:cNvSpPr/>
          <p:nvPr/>
        </p:nvSpPr>
        <p:spPr>
          <a:xfrm>
            <a:off x="855060" y="1370651"/>
            <a:ext cx="72728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Lokalne Partnerstwo Wodne zostaje utworzone dla podjęcia wspólnych działań w zakresie szeroko pojętej racjonalnej gospodarki wodą. LPW będzie działać na rzecz wzmocnienia koordynacji działań pomiędzy podmiotami uczestniczącymi w zarządzaniu zasobami wody na obszarach wiejskich na poziomie regionalnym i lokalnym. 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W ramach LPW niezbędne jest podjęcie działań mających na celu wypracowanie metod racjonalnej gospodarki wodnej. Dla realizacji tego zadania konieczne jest, aby wszyscy zarządzający wodą na obszarze powiatu i korzystający z wód nawiązali współpracę i wspólnie działali na rzecz zrównoważonej gospodarki wodnej. 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Poprawa koordynacji w tym zakresie jest warunkiem podstawowym efektywnego wdrażania polityk publicznych, łagodzenia problemu dostępu do wody dla rolnictwa i mieszkańców obszarów wiejskich. </a:t>
            </a:r>
          </a:p>
        </p:txBody>
      </p:sp>
    </p:spTree>
    <p:extLst>
      <p:ext uri="{BB962C8B-B14F-4D97-AF65-F5344CB8AC3E}">
        <p14:creationId xmlns:p14="http://schemas.microsoft.com/office/powerpoint/2010/main" val="71781206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B75AC33E-70CE-4CF6-8394-EB69DE05FD14}"/>
              </a:ext>
            </a:extLst>
          </p:cNvPr>
          <p:cNvSpPr txBox="1">
            <a:spLocks/>
          </p:cNvSpPr>
          <p:nvPr/>
        </p:nvSpPr>
        <p:spPr>
          <a:xfrm>
            <a:off x="600644" y="115198"/>
            <a:ext cx="7772400" cy="63879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42900">
              <a:lnSpc>
                <a:spcPct val="80000"/>
              </a:lnSpc>
              <a:spcBef>
                <a:spcPts val="700"/>
              </a:spcBef>
              <a:buSzPct val="100000"/>
            </a:pPr>
            <a:r>
              <a:rPr lang="pl-PL" sz="2700" b="1" dirty="0">
                <a:solidFill>
                  <a:srgbClr val="0070C0"/>
                </a:solidFill>
                <a:latin typeface="Calibri" panose="020F0502020204030204" pitchFamily="34" charset="0"/>
              </a:rPr>
              <a:t>Członkowie LPW </a:t>
            </a:r>
          </a:p>
        </p:txBody>
      </p:sp>
      <p:sp>
        <p:nvSpPr>
          <p:cNvPr id="5" name="Prostokąt 4"/>
          <p:cNvSpPr/>
          <p:nvPr/>
        </p:nvSpPr>
        <p:spPr>
          <a:xfrm>
            <a:off x="501041" y="666310"/>
            <a:ext cx="7872003" cy="5317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dirty="0">
                <a:cs typeface="Times New Roman"/>
              </a:rPr>
              <a:t>Członkami LPW mogą być osoby i podmioty z terenu powiatu funkcjonujące na obszarach wiejskich i miejskich, uczestniczące w zarządzaniu zasobami wodnymi lub z nich korzystające, a w szczególności: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spółki wodne z terenu powiatu (ZSW, SG),</a:t>
            </a:r>
          </a:p>
          <a:p>
            <a:pPr marL="34290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rolnicy użytkujący urządzenia wodne i melioracyjne (np. przedstawiciele WIR),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firmy/spółki rolne zarządzające urządzeniami wodnymi,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stowarzyszenia mieszkańców obszarów wiejskich i miast z terenu powiatu,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samorządy gminne i samorząd powiatowy,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Państwowe Gospodarstwo Wodne WODY POLSKIE,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instytucje z otoczenia rolnictwa świadczące usługi doradcze i wspierające rozwój wsi,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instytucje naukowe, które swoim oddziaływaniem obejmują teren powiatu,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mieszkańcy powiatu użytkujący urządzenia wodne, lub wykorzystujący zasoby wody,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osoby i firmy z sektora turystyki powiązane z eksploatacją zasobów wodnych. </a:t>
            </a:r>
          </a:p>
          <a:p>
            <a:pPr marL="342900" indent="-342900">
              <a:lnSpc>
                <a:spcPct val="115000"/>
              </a:lnSpc>
              <a:buFont typeface="+mj-lt"/>
              <a:buAutoNum type="alphaLcParenR"/>
            </a:pPr>
            <a:r>
              <a:rPr lang="pl-PL" dirty="0">
                <a:cs typeface="Times New Roman"/>
              </a:rPr>
              <a:t>stowarzyszenia wędkarskie, inne.</a:t>
            </a:r>
          </a:p>
        </p:txBody>
      </p:sp>
    </p:spTree>
    <p:extLst>
      <p:ext uri="{BB962C8B-B14F-4D97-AF65-F5344CB8AC3E}">
        <p14:creationId xmlns:p14="http://schemas.microsoft.com/office/powerpoint/2010/main" val="2772697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41269" y="406583"/>
            <a:ext cx="78495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dirty="0"/>
              <a:t>	Podczas pierwszych spotkań  w 2021 roku m.in. omawiano zapisy Regulaminu Lokalnego Partnerstwa ds. Wody (LPW) na terenie poszczególnych powiatów. Następnie przeprowadzono głosowanie w celu jego zatwierdzenia. Regulamin został przyjęty                 w 31 powiatach (rys. 1).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638" y="1242606"/>
            <a:ext cx="3364850" cy="4549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rostokąt 2"/>
          <p:cNvSpPr/>
          <p:nvPr/>
        </p:nvSpPr>
        <p:spPr>
          <a:xfrm>
            <a:off x="2553195" y="5757667"/>
            <a:ext cx="46907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/>
              <a:t>Rys. 1. Mapa przyjęcia Regulaminu Lokalnego Partnerstwa ds. Wody (LPW) </a:t>
            </a:r>
          </a:p>
          <a:p>
            <a:r>
              <a:rPr lang="pl-PL" sz="1000" dirty="0"/>
              <a:t>na terenie poszczególnych powiatów województwa wielkopolskiego.</a:t>
            </a:r>
          </a:p>
        </p:txBody>
      </p:sp>
    </p:spTree>
    <p:extLst>
      <p:ext uri="{BB962C8B-B14F-4D97-AF65-F5344CB8AC3E}">
        <p14:creationId xmlns:p14="http://schemas.microsoft.com/office/powerpoint/2010/main" val="111582548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63139" y="398537"/>
            <a:ext cx="79683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dirty="0"/>
              <a:t>	Ponadto podczas spotkań LPW powołano Rady Partnerstwa w poszczególnych powiatach województwa wielkopolskiego. W 14 powiatach powołano Rady o pełnym składzie, w 7 powiatach ich skład jest jeszcze niepełny. Natomiast w pozostałych 10 powiatach nie udało się powołać Rad Partnerstwa na pierwszym spotkaniu (Rys. 2).</a:t>
            </a:r>
          </a:p>
        </p:txBody>
      </p:sp>
      <p:sp>
        <p:nvSpPr>
          <p:cNvPr id="3" name="Prostokąt 2"/>
          <p:cNvSpPr/>
          <p:nvPr/>
        </p:nvSpPr>
        <p:spPr>
          <a:xfrm>
            <a:off x="1668484" y="6043044"/>
            <a:ext cx="579515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/>
              <a:t>Rys. 2. Mapa powołania Rad Partnerstwa w poszczególnych powiatach województwa wielkopolskiego.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3314726-EEAD-4FB0-9A2F-BE3825BFE0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59" y="1475755"/>
            <a:ext cx="3157161" cy="456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3867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286" y="5476191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https://www.</a:t>
            </a:r>
            <a:r>
              <a:rPr lang="pl-PL" dirty="0">
                <a:solidFill>
                  <a:srgbClr val="FF0000"/>
                </a:solidFill>
              </a:rPr>
              <a:t>wodr.poznan.pl/sir/aktualnosci</a:t>
            </a:r>
            <a:r>
              <a:rPr lang="pl-PL" dirty="0"/>
              <a:t>/item/10400-wieloletni-plan-na-rzecz-gospodarki-woda-w-rolnictwie-dla-powiatow-wojewodztwa-wielkopolskiego</a:t>
            </a:r>
          </a:p>
        </p:txBody>
      </p:sp>
      <p:pic>
        <p:nvPicPr>
          <p:cNvPr id="2050" name="Picture 2" descr="C:\Users\MICHAL~1.WOD\AppData\Local\Temp\7zO04860B02\Strona tyt. do presentacji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37" y="1875933"/>
            <a:ext cx="2320526" cy="328355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/>
          <p:cNvSpPr/>
          <p:nvPr/>
        </p:nvSpPr>
        <p:spPr>
          <a:xfrm>
            <a:off x="842962" y="396977"/>
            <a:ext cx="7833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WIELOLETNI PLAN NA RZECZ GOSPDARKI WODĄ W ROLNICTWIE – DLA POWIATÓW WOJEWÓDZTWA WIELKOPOLSKIEGO                                                                </a:t>
            </a:r>
          </a:p>
          <a:p>
            <a:pPr algn="ctr"/>
            <a:r>
              <a:rPr lang="pl-PL" b="1" dirty="0">
                <a:solidFill>
                  <a:srgbClr val="0070C0"/>
                </a:solidFill>
              </a:rPr>
              <a:t>   </a:t>
            </a:r>
            <a:r>
              <a:rPr lang="pl-PL" dirty="0">
                <a:solidFill>
                  <a:srgbClr val="0070C0"/>
                </a:solidFill>
              </a:rPr>
              <a:t>„Plan rozwoju gospodarki wodą na terenach wiejskich na lata 2022 - 2030 w ramach Lokalnych Partnerstw ds. Wody w woj. wielkopolskim”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078" y="1914013"/>
            <a:ext cx="5913437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08980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Obrazek" descr="Obra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974" y="894261"/>
            <a:ext cx="2134534" cy="4893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Obrazek" descr="Obra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1274"/>
            <a:ext cx="9144001" cy="1059423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Prostokąt"/>
          <p:cNvSpPr/>
          <p:nvPr/>
        </p:nvSpPr>
        <p:spPr>
          <a:xfrm>
            <a:off x="315515" y="1154906"/>
            <a:ext cx="1790877" cy="788005"/>
          </a:xfrm>
          <a:prstGeom prst="rect">
            <a:avLst/>
          </a:prstGeom>
          <a:solidFill>
            <a:srgbClr val="354635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125" dirty="0"/>
          </a:p>
        </p:txBody>
      </p:sp>
      <p:pic>
        <p:nvPicPr>
          <p:cNvPr id="137" name="Obrazek" descr="Obraze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55" y="1360039"/>
            <a:ext cx="1320199" cy="38754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rostokąt 1"/>
          <p:cNvSpPr/>
          <p:nvPr/>
        </p:nvSpPr>
        <p:spPr>
          <a:xfrm>
            <a:off x="550854" y="2142049"/>
            <a:ext cx="7829141" cy="195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l-PL" sz="6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1625575" y="2940137"/>
            <a:ext cx="6555292" cy="977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Projektowane zmiany ustawy – Prawo wodne</a:t>
            </a:r>
          </a:p>
          <a:p>
            <a:endParaRPr lang="pl-PL" sz="2000" b="1" dirty="0">
              <a:solidFill>
                <a:schemeClr val="tx1"/>
              </a:solidFill>
            </a:endParaRPr>
          </a:p>
          <a:p>
            <a:r>
              <a:rPr lang="pl-PL" sz="2000" b="1" dirty="0">
                <a:solidFill>
                  <a:schemeClr val="tx1"/>
                </a:solidFill>
              </a:rPr>
              <a:t>dotyczące funkcjonowania LPW </a:t>
            </a:r>
          </a:p>
        </p:txBody>
      </p:sp>
    </p:spTree>
    <p:extLst>
      <p:ext uri="{BB962C8B-B14F-4D97-AF65-F5344CB8AC3E}">
        <p14:creationId xmlns:p14="http://schemas.microsoft.com/office/powerpoint/2010/main" val="346176985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Obrazek" descr="Obra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974" y="894261"/>
            <a:ext cx="2134534" cy="4893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Obrazek" descr="Obra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08" y="830327"/>
            <a:ext cx="9144001" cy="105942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PLAN PREZENTACJI"/>
          <p:cNvSpPr txBox="1"/>
          <p:nvPr/>
        </p:nvSpPr>
        <p:spPr>
          <a:xfrm>
            <a:off x="396479" y="3899471"/>
            <a:ext cx="8338029" cy="26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endParaRPr lang="pl-PL" sz="675" dirty="0"/>
          </a:p>
          <a:p>
            <a:endParaRPr lang="pl-PL" sz="675" dirty="0"/>
          </a:p>
        </p:txBody>
      </p:sp>
      <p:sp>
        <p:nvSpPr>
          <p:cNvPr id="135" name="Aktualny stan prac nad pakietem legislacyjnym WPR…"/>
          <p:cNvSpPr txBox="1"/>
          <p:nvPr/>
        </p:nvSpPr>
        <p:spPr>
          <a:xfrm>
            <a:off x="1036820" y="4311200"/>
            <a:ext cx="54166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/>
          <a:p>
            <a:pPr algn="l">
              <a:lnSpc>
                <a:spcPct val="80000"/>
              </a:lnSpc>
              <a:defRPr sz="3000">
                <a:solidFill>
                  <a:srgbClr val="405C4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br>
              <a:rPr sz="1125" dirty="0"/>
            </a:br>
            <a:endParaRPr sz="1125" dirty="0"/>
          </a:p>
        </p:txBody>
      </p:sp>
      <p:sp>
        <p:nvSpPr>
          <p:cNvPr id="136" name="Prostokąt"/>
          <p:cNvSpPr/>
          <p:nvPr/>
        </p:nvSpPr>
        <p:spPr>
          <a:xfrm>
            <a:off x="315515" y="1154906"/>
            <a:ext cx="1790877" cy="788005"/>
          </a:xfrm>
          <a:prstGeom prst="rect">
            <a:avLst/>
          </a:prstGeom>
          <a:solidFill>
            <a:srgbClr val="354635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125" dirty="0"/>
          </a:p>
        </p:txBody>
      </p:sp>
      <p:pic>
        <p:nvPicPr>
          <p:cNvPr id="137" name="Obrazek" descr="Obraze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55" y="1360039"/>
            <a:ext cx="1320199" cy="38754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pole tekstowe 3"/>
          <p:cNvSpPr txBox="1"/>
          <p:nvPr/>
        </p:nvSpPr>
        <p:spPr>
          <a:xfrm>
            <a:off x="2189931" y="979576"/>
            <a:ext cx="6818144" cy="608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Zaproponowane przez MRiRW zmiany do projektu ustawy </a:t>
            </a:r>
            <a:br>
              <a:rPr lang="pl-PL" b="1" dirty="0">
                <a:solidFill>
                  <a:schemeClr val="bg1"/>
                </a:solidFill>
              </a:rPr>
            </a:br>
            <a:r>
              <a:rPr lang="pl-PL" b="1" dirty="0">
                <a:solidFill>
                  <a:schemeClr val="bg1"/>
                </a:solidFill>
              </a:rPr>
              <a:t>o inwestycjach w zakresie przeciwdziałania skutkom suszy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3F4878D-A197-D52E-FA10-838A2E9D2FE6}"/>
              </a:ext>
            </a:extLst>
          </p:cNvPr>
          <p:cNvSpPr txBox="1"/>
          <p:nvPr/>
        </p:nvSpPr>
        <p:spPr>
          <a:xfrm>
            <a:off x="172666" y="2753634"/>
            <a:ext cx="8785654" cy="18933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41484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b="1" u="sng" dirty="0">
                <a:ea typeface="Calibri" panose="020F0502020204030204" pitchFamily="34" charset="0"/>
              </a:rPr>
              <a:t>Doprecyzowanie definicji melioracji wodnych </a:t>
            </a:r>
            <a:r>
              <a:rPr lang="pl-PL" sz="1600" dirty="0">
                <a:ea typeface="Calibri" panose="020F0502020204030204" pitchFamily="34" charset="0"/>
              </a:rPr>
              <a:t>(art. 195 ustawy Prawo wodne):</a:t>
            </a:r>
          </a:p>
          <a:p>
            <a:pPr marL="671513">
              <a:lnSpc>
                <a:spcPct val="150000"/>
              </a:lnSpc>
            </a:pPr>
            <a:r>
              <a:rPr lang="pl-PL" sz="1600" dirty="0">
                <a:ea typeface="Calibri" panose="020F0502020204030204" pitchFamily="34" charset="0"/>
              </a:rPr>
              <a:t>„Art. 195. Melioracje wodne polegają na regulacji stosunków wodnych </a:t>
            </a:r>
            <a:r>
              <a:rPr lang="pl-PL" sz="1600" b="1" dirty="0">
                <a:ea typeface="Calibri" panose="020F0502020204030204" pitchFamily="34" charset="0"/>
              </a:rPr>
              <a:t>w tym zwiększaniu retencji wody </a:t>
            </a:r>
            <a:r>
              <a:rPr lang="pl-PL" sz="1600" dirty="0">
                <a:ea typeface="Calibri" panose="020F0502020204030204" pitchFamily="34" charset="0"/>
              </a:rPr>
              <a:t>w celu długoterminowej ochrony dostępnych zasobów wodnych, zapobiegania suszy i niedoborom wody oraz polepszenia zdolności produkcyjnej gleby i ułatwienia jej uprawy”</a:t>
            </a:r>
          </a:p>
        </p:txBody>
      </p:sp>
    </p:spTree>
    <p:extLst>
      <p:ext uri="{BB962C8B-B14F-4D97-AF65-F5344CB8AC3E}">
        <p14:creationId xmlns:p14="http://schemas.microsoft.com/office/powerpoint/2010/main" val="264896034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Obrazek" descr="Obra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974" y="894261"/>
            <a:ext cx="2134534" cy="4893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Obrazek" descr="Obra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7190"/>
            <a:ext cx="9144001" cy="105942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PLAN PREZENTACJI"/>
          <p:cNvSpPr txBox="1"/>
          <p:nvPr/>
        </p:nvSpPr>
        <p:spPr>
          <a:xfrm>
            <a:off x="396479" y="3899471"/>
            <a:ext cx="8338029" cy="26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endParaRPr lang="pl-PL" sz="675" dirty="0"/>
          </a:p>
          <a:p>
            <a:endParaRPr lang="pl-PL" sz="675" dirty="0"/>
          </a:p>
        </p:txBody>
      </p:sp>
      <p:sp>
        <p:nvSpPr>
          <p:cNvPr id="135" name="Aktualny stan prac nad pakietem legislacyjnym WPR…"/>
          <p:cNvSpPr txBox="1"/>
          <p:nvPr/>
        </p:nvSpPr>
        <p:spPr>
          <a:xfrm>
            <a:off x="1036820" y="4311200"/>
            <a:ext cx="54166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6789" tIns="26789" rIns="26789" bIns="26789" anchor="ctr">
            <a:spAutoFit/>
          </a:bodyPr>
          <a:lstStyle/>
          <a:p>
            <a:pPr algn="l">
              <a:lnSpc>
                <a:spcPct val="80000"/>
              </a:lnSpc>
              <a:defRPr sz="3000">
                <a:solidFill>
                  <a:srgbClr val="405C4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br>
              <a:rPr sz="1125" dirty="0"/>
            </a:br>
            <a:endParaRPr sz="1125" dirty="0"/>
          </a:p>
        </p:txBody>
      </p:sp>
      <p:sp>
        <p:nvSpPr>
          <p:cNvPr id="136" name="Prostokąt"/>
          <p:cNvSpPr/>
          <p:nvPr/>
        </p:nvSpPr>
        <p:spPr>
          <a:xfrm>
            <a:off x="315515" y="899000"/>
            <a:ext cx="1790877" cy="788005"/>
          </a:xfrm>
          <a:prstGeom prst="rect">
            <a:avLst/>
          </a:prstGeom>
          <a:solidFill>
            <a:srgbClr val="354635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125" dirty="0"/>
          </a:p>
        </p:txBody>
      </p:sp>
      <p:pic>
        <p:nvPicPr>
          <p:cNvPr id="137" name="Obrazek" descr="Obraze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53" y="1136925"/>
            <a:ext cx="1320199" cy="38754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rostokąt 1"/>
          <p:cNvSpPr/>
          <p:nvPr/>
        </p:nvSpPr>
        <p:spPr>
          <a:xfrm>
            <a:off x="800100" y="2368800"/>
            <a:ext cx="7543800" cy="492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endParaRPr lang="pl-PL" sz="675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E056E5B-2533-F469-4AD1-B39ABE373B60}"/>
              </a:ext>
            </a:extLst>
          </p:cNvPr>
          <p:cNvSpPr txBox="1"/>
          <p:nvPr/>
        </p:nvSpPr>
        <p:spPr>
          <a:xfrm>
            <a:off x="2273193" y="703692"/>
            <a:ext cx="6555292" cy="608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Zaproponowane przez MRiRW zmiany do projektu ustawy </a:t>
            </a:r>
            <a:br>
              <a:rPr lang="pl-PL" b="1" dirty="0">
                <a:solidFill>
                  <a:schemeClr val="bg1"/>
                </a:solidFill>
              </a:rPr>
            </a:br>
            <a:r>
              <a:rPr lang="pl-PL" b="1" dirty="0">
                <a:solidFill>
                  <a:schemeClr val="bg1"/>
                </a:solidFill>
              </a:rPr>
              <a:t>o inwestycjach w zakresie przeciwdziałania skutkom suszy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F952023-0E8F-7360-CE36-828EEEE9B86A}"/>
              </a:ext>
            </a:extLst>
          </p:cNvPr>
          <p:cNvSpPr txBox="1"/>
          <p:nvPr/>
        </p:nvSpPr>
        <p:spPr>
          <a:xfrm>
            <a:off x="409492" y="1769548"/>
            <a:ext cx="8101881" cy="48998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41484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b="1" u="sng" dirty="0">
                <a:ea typeface="Calibri" panose="020F0502020204030204" pitchFamily="34" charset="0"/>
              </a:rPr>
              <a:t>Umocowanie prawne LPW </a:t>
            </a:r>
            <a:r>
              <a:rPr lang="pl-PL" sz="1400" dirty="0">
                <a:ea typeface="Calibri" panose="020F0502020204030204" pitchFamily="34" charset="0"/>
              </a:rPr>
              <a:t>(doprecyzowanie procedury tworzenia regionalnych planów utrzymaniowych - w dodawanym art. 205a dodanie ust. 7 i 8 w brzmieniu):</a:t>
            </a:r>
          </a:p>
          <a:p>
            <a:pPr marL="707231" indent="-135731">
              <a:lnSpc>
                <a:spcPct val="150000"/>
              </a:lnSpc>
            </a:pPr>
            <a:r>
              <a:rPr lang="pl-PL" sz="1400" dirty="0">
                <a:ea typeface="Calibri" panose="020F0502020204030204" pitchFamily="34" charset="0"/>
              </a:rPr>
              <a:t>7. W przypadku gdy regionalne plany utrzymania dotyczą urządzeń melioracji wodnych lub zmeliorowanych gruntów położonych na obszarze powiatu, w którym działa dobrowolne formalne lub nieformalne zrzeszenie osób i podmiotów zaangażowanych w gospodarowanie wodą na danym terenie, zwane dalej „Lokalnym Partnerstwem Wodnym”, Wody Polskie uzgadniają zakres projektu regionalnego planu utrzymania z tym podmiotem. </a:t>
            </a:r>
            <a:endParaRPr lang="pl-PL" sz="1400" dirty="0">
              <a:ea typeface="Times New Roman" panose="02020603050405020304" pitchFamily="18" charset="0"/>
            </a:endParaRPr>
          </a:p>
          <a:p>
            <a:pPr marL="707231" indent="-135731">
              <a:lnSpc>
                <a:spcPct val="150000"/>
              </a:lnSpc>
            </a:pPr>
            <a:r>
              <a:rPr lang="pl-PL" sz="1400" dirty="0">
                <a:ea typeface="Calibri" panose="020F0502020204030204" pitchFamily="34" charset="0"/>
              </a:rPr>
              <a:t>8. </a:t>
            </a:r>
            <a:r>
              <a:rPr lang="pl-PL" sz="1400" b="1" dirty="0">
                <a:ea typeface="Calibri" panose="020F0502020204030204" pitchFamily="34" charset="0"/>
              </a:rPr>
              <a:t>Lokalne Partnerstwa Wodne tworzy się z udziałem Wojewódzkich Ośrodków Doradztwa Rolniczego</a:t>
            </a:r>
            <a:r>
              <a:rPr lang="pl-PL" sz="1400" dirty="0">
                <a:ea typeface="Calibri" panose="020F0502020204030204" pitchFamily="34" charset="0"/>
              </a:rPr>
              <a:t>, a ich wykaz prowadzi i udostępnia na swojej stronie internetowej Centrum Doradztwa Rolniczego.</a:t>
            </a:r>
            <a:endParaRPr lang="pl-PL" sz="1400" dirty="0">
              <a:ea typeface="Times New Roman" panose="02020603050405020304" pitchFamily="18" charset="0"/>
            </a:endParaRPr>
          </a:p>
          <a:p>
            <a:pPr marL="707231" indent="-135731">
              <a:lnSpc>
                <a:spcPct val="150000"/>
              </a:lnSpc>
            </a:pPr>
            <a:r>
              <a:rPr lang="pl-PL" sz="1400" dirty="0">
                <a:ea typeface="Calibri" panose="020F0502020204030204" pitchFamily="34" charset="0"/>
              </a:rPr>
              <a:t>9. Wykaz, o którym mowa w ust. 8, zawiera:</a:t>
            </a:r>
            <a:endParaRPr lang="pl-PL" sz="1400" dirty="0">
              <a:ea typeface="Times New Roman" panose="02020603050405020304" pitchFamily="18" charset="0"/>
            </a:endParaRPr>
          </a:p>
          <a:p>
            <a:pPr marL="978694" indent="-192881">
              <a:lnSpc>
                <a:spcPct val="150000"/>
              </a:lnSpc>
              <a:buAutoNum type="arabicParenR"/>
            </a:pPr>
            <a:r>
              <a:rPr lang="pl-PL" sz="1400" dirty="0">
                <a:ea typeface="Calibri" panose="020F0502020204030204" pitchFamily="34" charset="0"/>
              </a:rPr>
              <a:t>oznaczenie Lokalnego Partnerstwa Wodnego, jego siedziby, adresu oraz innych danych teleadresowych</a:t>
            </a:r>
          </a:p>
          <a:p>
            <a:pPr marL="978694" indent="-192881">
              <a:lnSpc>
                <a:spcPct val="150000"/>
              </a:lnSpc>
              <a:buAutoNum type="arabicParenR"/>
            </a:pPr>
            <a:r>
              <a:rPr lang="pl-PL" sz="1400" dirty="0">
                <a:ea typeface="Calibri" panose="020F0502020204030204" pitchFamily="34" charset="0"/>
              </a:rPr>
              <a:t> wskazanie osoby albo osób uprawnionych do reprezentowania Lokalnego Partnerstwa Wodnego</a:t>
            </a:r>
          </a:p>
        </p:txBody>
      </p:sp>
    </p:spTree>
    <p:extLst>
      <p:ext uri="{BB962C8B-B14F-4D97-AF65-F5344CB8AC3E}">
        <p14:creationId xmlns:p14="http://schemas.microsoft.com/office/powerpoint/2010/main" val="404340994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46600"/>
            <a:ext cx="8096250" cy="550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63266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Obrazek" descr="Obra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974" y="894261"/>
            <a:ext cx="2134534" cy="4893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Obrazek" descr="Obra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546"/>
            <a:ext cx="9144001" cy="105942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PLAN PREZENTACJI"/>
          <p:cNvSpPr txBox="1"/>
          <p:nvPr/>
        </p:nvSpPr>
        <p:spPr>
          <a:xfrm>
            <a:off x="1015388" y="2764080"/>
            <a:ext cx="7085624" cy="26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endParaRPr lang="pl-PL" sz="675" dirty="0"/>
          </a:p>
          <a:p>
            <a:endParaRPr lang="pl-PL" sz="675" dirty="0"/>
          </a:p>
        </p:txBody>
      </p:sp>
      <p:sp>
        <p:nvSpPr>
          <p:cNvPr id="135" name="Aktualny stan prac nad pakietem legislacyjnym WPR…"/>
          <p:cNvSpPr txBox="1"/>
          <p:nvPr/>
        </p:nvSpPr>
        <p:spPr>
          <a:xfrm>
            <a:off x="1036820" y="4311200"/>
            <a:ext cx="54166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 anchor="ctr">
            <a:spAutoFit/>
          </a:bodyPr>
          <a:lstStyle/>
          <a:p>
            <a:pPr algn="l">
              <a:lnSpc>
                <a:spcPct val="80000"/>
              </a:lnSpc>
              <a:defRPr sz="3000">
                <a:solidFill>
                  <a:srgbClr val="405C4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br>
              <a:rPr sz="1125" dirty="0"/>
            </a:br>
            <a:endParaRPr sz="1125" dirty="0"/>
          </a:p>
        </p:txBody>
      </p:sp>
      <p:sp>
        <p:nvSpPr>
          <p:cNvPr id="136" name="Prostokąt"/>
          <p:cNvSpPr/>
          <p:nvPr/>
        </p:nvSpPr>
        <p:spPr>
          <a:xfrm>
            <a:off x="332217" y="887573"/>
            <a:ext cx="1790877" cy="788005"/>
          </a:xfrm>
          <a:prstGeom prst="rect">
            <a:avLst/>
          </a:prstGeom>
          <a:solidFill>
            <a:srgbClr val="354635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125" dirty="0"/>
          </a:p>
        </p:txBody>
      </p:sp>
      <p:pic>
        <p:nvPicPr>
          <p:cNvPr id="137" name="Obrazek" descr="Obraze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555" y="1098361"/>
            <a:ext cx="1320199" cy="38754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535F46B-F78A-BC1A-A733-6A3DC4EE4831}"/>
              </a:ext>
            </a:extLst>
          </p:cNvPr>
          <p:cNvSpPr txBox="1"/>
          <p:nvPr/>
        </p:nvSpPr>
        <p:spPr>
          <a:xfrm>
            <a:off x="220978" y="1682814"/>
            <a:ext cx="8674443" cy="53668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1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236458" algn="l"/>
              </a:tabLst>
            </a:pPr>
            <a:r>
              <a:rPr lang="pl-PL" sz="1400" b="1" u="sng" dirty="0">
                <a:ea typeface="Calibri" panose="020F0502020204030204" pitchFamily="34" charset="0"/>
              </a:rPr>
              <a:t>Wsparcie funkcjonowania LPW </a:t>
            </a:r>
            <a:r>
              <a:rPr lang="pl-PL" sz="1400" dirty="0">
                <a:ea typeface="Calibri" panose="020F0502020204030204" pitchFamily="34" charset="0"/>
              </a:rPr>
              <a:t>(w art. 240 po ust. 10 dodaje się ust. 10a-10d w brzmieniu):</a:t>
            </a:r>
            <a:endParaRPr lang="pl-PL" sz="1400" dirty="0">
              <a:ea typeface="Times New Roman" panose="02020603050405020304" pitchFamily="18" charset="0"/>
            </a:endParaRPr>
          </a:p>
          <a:p>
            <a:pPr marL="807244" indent="-334566">
              <a:lnSpc>
                <a:spcPct val="150000"/>
              </a:lnSpc>
            </a:pPr>
            <a:r>
              <a:rPr lang="pl-PL" sz="1400" dirty="0">
                <a:ea typeface="Calibri" panose="020F0502020204030204" pitchFamily="34" charset="0"/>
              </a:rPr>
              <a:t>10a. </a:t>
            </a:r>
            <a:r>
              <a:rPr lang="pl-PL" sz="1400" b="1" dirty="0">
                <a:ea typeface="Calibri" panose="020F0502020204030204" pitchFamily="34" charset="0"/>
              </a:rPr>
              <a:t>Wojewódzka Rada Lokalnych Partnerstw Wodnych </a:t>
            </a:r>
            <a:r>
              <a:rPr lang="pl-PL" sz="1400" dirty="0">
                <a:ea typeface="Calibri" panose="020F0502020204030204" pitchFamily="34" charset="0"/>
              </a:rPr>
              <a:t>jest organem opiniodawczo doradczym wojewody w zakresie planowanych inwestycji w gospodarce wodnej.</a:t>
            </a:r>
            <a:endParaRPr lang="pl-PL" sz="1400" dirty="0">
              <a:ea typeface="Times New Roman" panose="02020603050405020304" pitchFamily="18" charset="0"/>
            </a:endParaRPr>
          </a:p>
          <a:p>
            <a:pPr marL="807244" indent="-334566">
              <a:lnSpc>
                <a:spcPct val="150000"/>
              </a:lnSpc>
            </a:pPr>
            <a:r>
              <a:rPr lang="pl-PL" sz="1400" dirty="0">
                <a:ea typeface="Calibri" panose="020F0502020204030204" pitchFamily="34" charset="0"/>
              </a:rPr>
              <a:t>10b. W skład wojewódzkiej Rady Lokalnych Partnerstw Wodnych wchodzą osoby powołane przez Wojewodę spośród przedstawicieli Lokalnych Partnerstw Wodnych lub instytucji i podmiotów związanych z zakresem działania Lokalnych Partnerstw Wodnych na terenie województwa.</a:t>
            </a:r>
            <a:endParaRPr lang="pl-PL" sz="1400" dirty="0">
              <a:ea typeface="Times New Roman" panose="02020603050405020304" pitchFamily="18" charset="0"/>
            </a:endParaRPr>
          </a:p>
          <a:p>
            <a:pPr marL="807244" indent="-334566">
              <a:lnSpc>
                <a:spcPct val="150000"/>
              </a:lnSpc>
            </a:pPr>
            <a:r>
              <a:rPr lang="pl-PL" sz="1400" dirty="0">
                <a:ea typeface="Calibri" panose="020F0502020204030204" pitchFamily="34" charset="0"/>
              </a:rPr>
              <a:t>10c. </a:t>
            </a:r>
            <a:r>
              <a:rPr lang="pl-PL" sz="1400" b="1" dirty="0">
                <a:ea typeface="Calibri" panose="020F0502020204030204" pitchFamily="34" charset="0"/>
              </a:rPr>
              <a:t>Lokalne Partnerstwa Wodne oraz Wojewódzka Rada Lokalnych Partnerstw Wodnych mogą korzystać z pomocy finansowej</a:t>
            </a:r>
            <a:r>
              <a:rPr lang="pl-PL" sz="1400" dirty="0">
                <a:ea typeface="Calibri" panose="020F0502020204030204" pitchFamily="34" charset="0"/>
              </a:rPr>
              <a:t> państwa udzielanej w formie dotacji podmiotowej z budżetu wojewody lub z budżetów jednostek samorządu terytorialnego, przeznaczonej na dofinansowanie działalności bieżącej w zakresie realizacji zadań, o których mowa w art. 205a ust. 7 oraz art. 240 ust. 10a, z wyłączeniem zadań, na realizację których została udzielona inna dotacja.</a:t>
            </a:r>
          </a:p>
          <a:p>
            <a:pPr marL="807244" indent="-334566">
              <a:lnSpc>
                <a:spcPct val="150000"/>
              </a:lnSpc>
            </a:pPr>
            <a:r>
              <a:rPr lang="pl-PL" sz="1400" dirty="0">
                <a:latin typeface="Helvetica "/>
                <a:ea typeface="Calibri" panose="020F0502020204030204" pitchFamily="34" charset="0"/>
              </a:rPr>
              <a:t>10d. </a:t>
            </a:r>
            <a:r>
              <a:rPr lang="pl-PL" sz="1400" b="1" dirty="0">
                <a:latin typeface="Helvetica "/>
                <a:ea typeface="Calibri" panose="020F0502020204030204" pitchFamily="34" charset="0"/>
              </a:rPr>
              <a:t>Lokalne Partnerstwa Wodne nieposiadające osobowości prawnej</a:t>
            </a:r>
            <a:r>
              <a:rPr lang="pl-PL" sz="1400" dirty="0">
                <a:latin typeface="Helvetica "/>
                <a:ea typeface="Calibri" panose="020F0502020204030204" pitchFamily="34" charset="0"/>
              </a:rPr>
              <a:t>, w celu realizacji zadań, o których mowa w art. 205a ust. 7 oraz art. 240 ust. 10a-10c, w tym związanych z rozliczeniem uzyskanej pomocy finansowej, </a:t>
            </a:r>
            <a:r>
              <a:rPr lang="pl-PL" sz="1400" b="1" dirty="0">
                <a:latin typeface="Helvetica "/>
                <a:ea typeface="Calibri" panose="020F0502020204030204" pitchFamily="34" charset="0"/>
              </a:rPr>
              <a:t>mogą powierzyć realizację swoich zadań jednemu ze swoich członków posiadającemu osobowość prawną.</a:t>
            </a:r>
            <a:endParaRPr lang="pl-PL" sz="1400" b="1" dirty="0">
              <a:ea typeface="Times New Roman" panose="02020603050405020304" pitchFamily="18" charset="0"/>
            </a:endParaRPr>
          </a:p>
          <a:p>
            <a:pPr algn="l"/>
            <a:r>
              <a:rPr lang="pl-PL" sz="675" dirty="0">
                <a:ea typeface="Calibri" panose="020F0502020204030204" pitchFamily="34" charset="0"/>
              </a:rPr>
              <a:t>	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8BF87C6-4B2C-E9C4-2250-5FFEA63E3D20}"/>
              </a:ext>
            </a:extLst>
          </p:cNvPr>
          <p:cNvSpPr txBox="1"/>
          <p:nvPr/>
        </p:nvSpPr>
        <p:spPr>
          <a:xfrm>
            <a:off x="2179216" y="546807"/>
            <a:ext cx="6555292" cy="608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Zaproponowane przez MRiRW zmiany do projektu ustawy </a:t>
            </a:r>
            <a:br>
              <a:rPr lang="pl-PL" b="1" dirty="0">
                <a:solidFill>
                  <a:schemeClr val="bg1"/>
                </a:solidFill>
              </a:rPr>
            </a:br>
            <a:r>
              <a:rPr lang="pl-PL" b="1" dirty="0">
                <a:solidFill>
                  <a:schemeClr val="bg1"/>
                </a:solidFill>
              </a:rPr>
              <a:t>o inwestycjach w zakresie przeciwdziałania skutkom suszy</a:t>
            </a:r>
          </a:p>
        </p:txBody>
      </p:sp>
    </p:spTree>
    <p:extLst>
      <p:ext uri="{BB962C8B-B14F-4D97-AF65-F5344CB8AC3E}">
        <p14:creationId xmlns:p14="http://schemas.microsoft.com/office/powerpoint/2010/main" val="290339071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Obrazek" descr="Obra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974" y="894261"/>
            <a:ext cx="2134534" cy="48930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Obrazek" descr="Obraze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4009"/>
            <a:ext cx="9144001" cy="1059423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PLAN PREZENTACJI"/>
          <p:cNvSpPr txBox="1"/>
          <p:nvPr/>
        </p:nvSpPr>
        <p:spPr>
          <a:xfrm>
            <a:off x="1015388" y="2764080"/>
            <a:ext cx="7085624" cy="261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6789" tIns="26789" rIns="26789" bIns="26789" anchor="ctr">
            <a:spAutoFit/>
          </a:bodyPr>
          <a:lstStyle/>
          <a:p>
            <a:endParaRPr lang="pl-PL" sz="675" dirty="0"/>
          </a:p>
          <a:p>
            <a:endParaRPr lang="pl-PL" sz="675" dirty="0"/>
          </a:p>
        </p:txBody>
      </p:sp>
      <p:sp>
        <p:nvSpPr>
          <p:cNvPr id="135" name="Aktualny stan prac nad pakietem legislacyjnym WPR…"/>
          <p:cNvSpPr txBox="1"/>
          <p:nvPr/>
        </p:nvSpPr>
        <p:spPr>
          <a:xfrm>
            <a:off x="1036820" y="4311200"/>
            <a:ext cx="54166" cy="331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6789" tIns="26789" rIns="26789" bIns="26789" anchor="ctr">
            <a:spAutoFit/>
          </a:bodyPr>
          <a:lstStyle/>
          <a:p>
            <a:pPr algn="l">
              <a:lnSpc>
                <a:spcPct val="80000"/>
              </a:lnSpc>
              <a:defRPr sz="3000">
                <a:solidFill>
                  <a:srgbClr val="405C4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br>
              <a:rPr sz="1125" dirty="0"/>
            </a:br>
            <a:endParaRPr sz="1125" dirty="0"/>
          </a:p>
        </p:txBody>
      </p:sp>
      <p:sp>
        <p:nvSpPr>
          <p:cNvPr id="136" name="Prostokąt"/>
          <p:cNvSpPr/>
          <p:nvPr/>
        </p:nvSpPr>
        <p:spPr>
          <a:xfrm>
            <a:off x="315515" y="904059"/>
            <a:ext cx="1790877" cy="788005"/>
          </a:xfrm>
          <a:prstGeom prst="rect">
            <a:avLst/>
          </a:prstGeom>
          <a:solidFill>
            <a:srgbClr val="354635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125" dirty="0"/>
          </a:p>
        </p:txBody>
      </p:sp>
      <p:pic>
        <p:nvPicPr>
          <p:cNvPr id="137" name="Obrazek" descr="Obrazek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53" y="1159492"/>
            <a:ext cx="1320199" cy="38754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535F46B-F78A-BC1A-A733-6A3DC4EE4831}"/>
              </a:ext>
            </a:extLst>
          </p:cNvPr>
          <p:cNvSpPr txBox="1"/>
          <p:nvPr/>
        </p:nvSpPr>
        <p:spPr>
          <a:xfrm>
            <a:off x="148281" y="1698865"/>
            <a:ext cx="8674443" cy="5155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1" indent="-1714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236458" algn="l"/>
              </a:tabLst>
            </a:pPr>
            <a:r>
              <a:rPr lang="pl-PL" sz="1400" b="1" u="sng" dirty="0">
                <a:ea typeface="Calibri" panose="020F0502020204030204" pitchFamily="34" charset="0"/>
              </a:rPr>
              <a:t>Doprecyzowanie możliwości realizacji inwestycji przez JST </a:t>
            </a:r>
            <a:r>
              <a:rPr lang="pl-PL" sz="1400" dirty="0">
                <a:ea typeface="Calibri" panose="020F0502020204030204" pitchFamily="34" charset="0"/>
              </a:rPr>
              <a:t>(</a:t>
            </a:r>
            <a:r>
              <a:rPr lang="pl-PL" sz="1400" dirty="0">
                <a:ea typeface="Times New Roman" panose="02020603050405020304" pitchFamily="18" charset="0"/>
              </a:rPr>
              <a:t>art. 238 dodanie ust. 1a, nowe brzmienie ust. 2):</a:t>
            </a:r>
          </a:p>
          <a:p>
            <a:pPr marL="807244" indent="-334566">
              <a:lnSpc>
                <a:spcPct val="150000"/>
              </a:lnSpc>
            </a:pPr>
            <a:r>
              <a:rPr lang="pl-PL" sz="1400" dirty="0">
                <a:ea typeface="Times New Roman" panose="02020603050405020304" pitchFamily="18" charset="0"/>
              </a:rPr>
              <a:t>1a. Jednostki samorządu terytorialnego mogą:</a:t>
            </a:r>
          </a:p>
          <a:p>
            <a:pPr marL="978694" lvl="2" indent="-235744">
              <a:lnSpc>
                <a:spcPct val="150000"/>
              </a:lnSpc>
            </a:pPr>
            <a:r>
              <a:rPr lang="pl-PL" sz="1400" dirty="0">
                <a:ea typeface="Times New Roman" panose="02020603050405020304" pitchFamily="18" charset="0"/>
              </a:rPr>
              <a:t>a) na gruntach i wodach niestanowiących ich własności, za zgodą właścicieli tych gruntów lub wód, </a:t>
            </a:r>
            <a:r>
              <a:rPr lang="pl-PL" sz="1400" b="1" dirty="0">
                <a:ea typeface="Times New Roman" panose="02020603050405020304" pitchFamily="18" charset="0"/>
              </a:rPr>
              <a:t>realizować inwestycje w zakresie wykonania </a:t>
            </a:r>
            <a:r>
              <a:rPr lang="pl-PL" sz="1400" dirty="0">
                <a:ea typeface="Times New Roman" panose="02020603050405020304" pitchFamily="18" charset="0"/>
              </a:rPr>
              <a:t>urządzeń wodnych, urządzeń melioracji wodnych oraz ponosić koszty z tym związane,</a:t>
            </a:r>
          </a:p>
          <a:p>
            <a:pPr marL="978694" lvl="2" indent="-235744">
              <a:lnSpc>
                <a:spcPct val="150000"/>
              </a:lnSpc>
            </a:pPr>
            <a:r>
              <a:rPr lang="pl-PL" sz="1400" dirty="0">
                <a:ea typeface="Times New Roman" panose="02020603050405020304" pitchFamily="18" charset="0"/>
              </a:rPr>
              <a:t>b) </a:t>
            </a:r>
            <a:r>
              <a:rPr lang="pl-PL" sz="1400" b="1" dirty="0">
                <a:ea typeface="Times New Roman" panose="02020603050405020304" pitchFamily="18" charset="0"/>
              </a:rPr>
              <a:t>realizować inwestycje oraz ponosić koszty z tym związane w zakresie utrzymania </a:t>
            </a:r>
            <a:r>
              <a:rPr lang="pl-PL" sz="1400" dirty="0">
                <a:ea typeface="Times New Roman" panose="02020603050405020304" pitchFamily="18" charset="0"/>
              </a:rPr>
              <a:t>niestanowiących ich własności wód, urządzeń wodnych lub urządzeń melioracji wodnych, za zgodą ich właścicieli.</a:t>
            </a:r>
          </a:p>
          <a:p>
            <a:pPr marL="807244" indent="-334566">
              <a:lnSpc>
                <a:spcPct val="150000"/>
              </a:lnSpc>
            </a:pPr>
            <a:r>
              <a:rPr lang="pl-PL" sz="1400" dirty="0">
                <a:ea typeface="Times New Roman" panose="02020603050405020304" pitchFamily="18" charset="0"/>
              </a:rPr>
              <a:t>2. W celu wykonania działań, o których mowa w ust. 1 lub 1a, jednostki samorządu terytorialnego </a:t>
            </a:r>
            <a:r>
              <a:rPr lang="pl-PL" sz="1400" b="1" dirty="0">
                <a:ea typeface="Times New Roman" panose="02020603050405020304" pitchFamily="18" charset="0"/>
              </a:rPr>
              <a:t>zawierają porozumienie odpowiednio </a:t>
            </a:r>
            <a:r>
              <a:rPr lang="pl-PL" sz="1400" dirty="0">
                <a:ea typeface="Times New Roman" panose="02020603050405020304" pitchFamily="18" charset="0"/>
              </a:rPr>
              <a:t>z Wodami Polskimi, właścicielami gruntów, właścicielami wód, właścicielami urządzeń wodnych lub właścicielami urządzeń melioracji wodnych, określające w szczególności wysokość kosztów inwestycji oraz kosztów utrzymania wód lub urządzeń wodnych lub urządzeń melioracji wodnych, o których mowa w ust. 1 lub 1a, ponoszonych przez jednostki samorządu terytorialnego.</a:t>
            </a:r>
          </a:p>
          <a:p>
            <a:pPr algn="l"/>
            <a:r>
              <a:rPr lang="pl-PL" sz="1400" dirty="0">
                <a:ea typeface="Calibri" panose="020F0502020204030204" pitchFamily="34" charset="0"/>
              </a:rPr>
              <a:t>	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8BF87C6-4B2C-E9C4-2250-5FFEA63E3D20}"/>
              </a:ext>
            </a:extLst>
          </p:cNvPr>
          <p:cNvSpPr txBox="1"/>
          <p:nvPr/>
        </p:nvSpPr>
        <p:spPr>
          <a:xfrm>
            <a:off x="2267432" y="634893"/>
            <a:ext cx="6555292" cy="608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Zaproponowane przez MRiRW zmiany do projektu ustawy </a:t>
            </a:r>
            <a:br>
              <a:rPr lang="pl-PL" b="1" dirty="0">
                <a:solidFill>
                  <a:schemeClr val="bg1"/>
                </a:solidFill>
              </a:rPr>
            </a:br>
            <a:r>
              <a:rPr lang="pl-PL" b="1" dirty="0">
                <a:solidFill>
                  <a:schemeClr val="bg1"/>
                </a:solidFill>
              </a:rPr>
              <a:t>o inwestycjach w zakresie przeciwdziałania skutkom suszy</a:t>
            </a:r>
          </a:p>
        </p:txBody>
      </p:sp>
    </p:spTree>
    <p:extLst>
      <p:ext uri="{BB962C8B-B14F-4D97-AF65-F5344CB8AC3E}">
        <p14:creationId xmlns:p14="http://schemas.microsoft.com/office/powerpoint/2010/main" val="32317041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7939"/>
            <a:ext cx="9144000" cy="361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8" name="Prostokąt 5"/>
          <p:cNvSpPr txBox="1"/>
          <p:nvPr/>
        </p:nvSpPr>
        <p:spPr>
          <a:xfrm>
            <a:off x="0" y="2967015"/>
            <a:ext cx="9144000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48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Dziękuję</a:t>
            </a:r>
            <a:r>
              <a:rPr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</a:t>
            </a:r>
            <a:r>
              <a:rPr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uwagę</a:t>
            </a:r>
            <a:endParaRPr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Plan Zagospodarowania Przestrzennego Województwa Wielkopolski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0" y="300841"/>
            <a:ext cx="3335957" cy="478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707904" y="560869"/>
            <a:ext cx="49685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hangingPunct="1">
              <a:lnSpc>
                <a:spcPct val="80000"/>
              </a:lnSpc>
              <a:spcBef>
                <a:spcPts val="700"/>
              </a:spcBef>
              <a:buSzPct val="100000"/>
            </a:pPr>
            <a:r>
              <a:rPr lang="pl-PL" sz="2000" b="1" kern="1200" dirty="0">
                <a:solidFill>
                  <a:srgbClr val="0070C0"/>
                </a:solidFill>
              </a:rPr>
              <a:t>Przestrzeń zagospodarowania województwa charakteryzuje się m.in.:</a:t>
            </a:r>
          </a:p>
          <a:p>
            <a:pPr hangingPunct="1"/>
            <a:r>
              <a:rPr lang="pl-PL" kern="1200" dirty="0"/>
              <a:t> </a:t>
            </a:r>
          </a:p>
          <a:p>
            <a:pPr hangingPunct="1"/>
            <a:r>
              <a:rPr lang="pl-PL" kern="1200" dirty="0"/>
              <a:t>• dużym zróżnicowaniem przyrodniczym;</a:t>
            </a:r>
          </a:p>
          <a:p>
            <a:pPr hangingPunct="1"/>
            <a:r>
              <a:rPr lang="pl-PL" kern="1200" dirty="0"/>
              <a:t>• nienajlepszą jakością rolniczej przestrzeni    </a:t>
            </a:r>
          </a:p>
          <a:p>
            <a:pPr hangingPunct="1"/>
            <a:r>
              <a:rPr lang="pl-PL" kern="1200" dirty="0"/>
              <a:t>   produkcyjnej (ponad połowa gmin ma </a:t>
            </a:r>
          </a:p>
          <a:p>
            <a:pPr hangingPunct="1"/>
            <a:r>
              <a:rPr lang="pl-PL" kern="1200" dirty="0"/>
              <a:t>   wskaźnik poniżej przeciętnej krajowej) </a:t>
            </a:r>
          </a:p>
          <a:p>
            <a:pPr hangingPunct="1"/>
            <a:r>
              <a:rPr lang="pl-PL" kern="1200" dirty="0"/>
              <a:t>   jednak przy równocześnie wysokiej kulturze </a:t>
            </a:r>
          </a:p>
          <a:p>
            <a:pPr hangingPunct="1"/>
            <a:r>
              <a:rPr lang="pl-PL" kern="1200" dirty="0"/>
              <a:t>   rolnej;</a:t>
            </a:r>
          </a:p>
          <a:p>
            <a:pPr hangingPunct="1"/>
            <a:r>
              <a:rPr lang="pl-PL" kern="1200" dirty="0"/>
              <a:t>• niekorzystnym bilansem wodnym - opady i spływ </a:t>
            </a:r>
          </a:p>
          <a:p>
            <a:pPr hangingPunct="1"/>
            <a:r>
              <a:rPr lang="pl-PL" kern="1200" dirty="0"/>
              <a:t>   jednostkowy poniżej średniej krajowej;</a:t>
            </a:r>
          </a:p>
          <a:p>
            <a:pPr hangingPunct="1"/>
            <a:r>
              <a:rPr lang="pl-PL" kern="1200" dirty="0"/>
              <a:t>• zbyt niską retencją sztuczną i naturalną - 0,6%  </a:t>
            </a:r>
          </a:p>
          <a:p>
            <a:pPr hangingPunct="1"/>
            <a:r>
              <a:rPr lang="pl-PL" kern="1200" dirty="0"/>
              <a:t>   wobec 6% dla kraju;</a:t>
            </a:r>
          </a:p>
          <a:p>
            <a:pPr hangingPunct="1"/>
            <a:r>
              <a:rPr lang="pl-PL" kern="1200" dirty="0"/>
              <a:t>• występującymi obszarami zagrożonymi </a:t>
            </a:r>
          </a:p>
          <a:p>
            <a:pPr hangingPunct="1"/>
            <a:r>
              <a:rPr lang="pl-PL" kern="1200" dirty="0"/>
              <a:t>   zjawiskami powodzi (tereny wzdłuż Warty, Noteci, </a:t>
            </a:r>
          </a:p>
          <a:p>
            <a:pPr hangingPunct="1"/>
            <a:r>
              <a:rPr lang="pl-PL" kern="1200" dirty="0"/>
              <a:t>   Prosny, Lutyni, Kanału Obry i Baryczy) oraz suszy  </a:t>
            </a:r>
          </a:p>
          <a:p>
            <a:pPr hangingPunct="1"/>
            <a:r>
              <a:rPr lang="pl-PL" kern="1200" dirty="0"/>
              <a:t>   (tereny centralnej, południowej i wschodniej </a:t>
            </a:r>
          </a:p>
          <a:p>
            <a:pPr hangingPunct="1"/>
            <a:r>
              <a:rPr lang="pl-PL" kern="1200" dirty="0"/>
              <a:t>    części województwa).</a:t>
            </a:r>
          </a:p>
        </p:txBody>
      </p:sp>
      <p:sp>
        <p:nvSpPr>
          <p:cNvPr id="4" name="Prostokąt 3"/>
          <p:cNvSpPr/>
          <p:nvPr/>
        </p:nvSpPr>
        <p:spPr>
          <a:xfrm>
            <a:off x="34030" y="5085184"/>
            <a:ext cx="3301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1"/>
            <a:r>
              <a:rPr lang="pl-PL" kern="1200" dirty="0"/>
              <a:t>Powierzchnia 29 826 km</a:t>
            </a:r>
            <a:r>
              <a:rPr lang="pl-PL" kern="1200" baseline="30000" dirty="0"/>
              <a:t>2</a:t>
            </a:r>
            <a:r>
              <a:rPr lang="pl-PL" kern="1200" dirty="0"/>
              <a:t>             (9,53% obszaru Polski).</a:t>
            </a:r>
          </a:p>
        </p:txBody>
      </p:sp>
    </p:spTree>
    <p:extLst>
      <p:ext uri="{BB962C8B-B14F-4D97-AF65-F5344CB8AC3E}">
        <p14:creationId xmlns:p14="http://schemas.microsoft.com/office/powerpoint/2010/main" val="249501726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23461" y="1268760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W „Strategii rozwoju województwa wielkopolskiego do 2030r.” wskazano m.in. jako </a:t>
            </a:r>
            <a:r>
              <a:rPr lang="pl-PL" u="sng" dirty="0"/>
              <a:t>słabe strony</a:t>
            </a:r>
            <a:r>
              <a:rPr lang="pl-PL" dirty="0"/>
              <a:t> mające wpływ na ten rozwój „ (…) </a:t>
            </a:r>
          </a:p>
          <a:p>
            <a:r>
              <a:rPr lang="pl-PL" dirty="0"/>
              <a:t>	• pogłębiający  się  deficyt  wody,  </a:t>
            </a:r>
          </a:p>
          <a:p>
            <a:r>
              <a:rPr lang="pl-PL" dirty="0"/>
              <a:t>	• występowanie  zjawisk suszy, </a:t>
            </a:r>
          </a:p>
          <a:p>
            <a:r>
              <a:rPr lang="pl-PL" dirty="0"/>
              <a:t>	• niewystarczająca  retencja  wodna,  szczególnie w zasięgu oddziaływania   		   kopalni węgla brunatnego oraz w środkowej części województwa, </a:t>
            </a:r>
          </a:p>
          <a:p>
            <a:r>
              <a:rPr lang="pl-PL" dirty="0"/>
              <a:t>	• zła jakość wód (…). </a:t>
            </a:r>
          </a:p>
          <a:p>
            <a:r>
              <a:rPr lang="pl-PL" dirty="0"/>
              <a:t>W zdiagnozowanych w Strategii „Pakietach działań”  jednymi z </a:t>
            </a:r>
            <a:r>
              <a:rPr lang="pl-PL" u="sng" dirty="0"/>
              <a:t>kierunków działań </a:t>
            </a:r>
            <a:r>
              <a:rPr lang="pl-PL" dirty="0"/>
              <a:t>do 2030r. są: </a:t>
            </a:r>
          </a:p>
          <a:p>
            <a:r>
              <a:rPr lang="pl-PL" dirty="0"/>
              <a:t>	• zwiększanie zasobów wodnych </a:t>
            </a:r>
          </a:p>
          <a:p>
            <a:r>
              <a:rPr lang="pl-PL" dirty="0"/>
              <a:t>	• rozwijanie gospodarki wodnej w rolnictwie m.in. przez budowę i 	   </a:t>
            </a:r>
          </a:p>
          <a:p>
            <a:r>
              <a:rPr lang="pl-PL" dirty="0"/>
              <a:t>                     modernizację urządzeń melioracyjnych, </a:t>
            </a:r>
          </a:p>
          <a:p>
            <a:r>
              <a:rPr lang="pl-PL" dirty="0"/>
              <a:t>	• zwiększanie retencji wodnej (…) ze szczególnym uwzględnieniem 	małej  </a:t>
            </a:r>
          </a:p>
          <a:p>
            <a:r>
              <a:rPr lang="pl-PL" dirty="0"/>
              <a:t>                    retencji polegającej na gromadzeniu wody w niewielkich zbiornikach, 	  </a:t>
            </a:r>
          </a:p>
          <a:p>
            <a:r>
              <a:rPr lang="pl-PL" dirty="0"/>
              <a:t>                    zatrzymywanie lub spowalnianie spływu wód, przy jednoczesnym zachowaniu   </a:t>
            </a:r>
          </a:p>
          <a:p>
            <a:r>
              <a:rPr lang="pl-PL" dirty="0"/>
              <a:t>                    i wspieraniu rozwoju krajobrazu naturalnego. </a:t>
            </a:r>
          </a:p>
        </p:txBody>
      </p:sp>
      <p:sp>
        <p:nvSpPr>
          <p:cNvPr id="5" name="Prostokąt 4"/>
          <p:cNvSpPr/>
          <p:nvPr/>
        </p:nvSpPr>
        <p:spPr>
          <a:xfrm>
            <a:off x="1763688" y="620688"/>
            <a:ext cx="5832648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algn="ctr">
              <a:lnSpc>
                <a:spcPct val="80000"/>
              </a:lnSpc>
              <a:spcBef>
                <a:spcPts val="700"/>
              </a:spcBef>
              <a:buSzPct val="100000"/>
            </a:pPr>
            <a:r>
              <a:rPr lang="pl-PL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Dokumenty planistyczne</a:t>
            </a:r>
          </a:p>
        </p:txBody>
      </p:sp>
    </p:spTree>
    <p:extLst>
      <p:ext uri="{BB962C8B-B14F-4D97-AF65-F5344CB8AC3E}">
        <p14:creationId xmlns:p14="http://schemas.microsoft.com/office/powerpoint/2010/main" val="22173324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27584" y="830189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W województwie wielkopolskim wg. stanu na 2019r., ogólna powierzchnia użytków rolnych wynosi </a:t>
            </a:r>
            <a:r>
              <a:rPr lang="pl-PL" b="1" dirty="0"/>
              <a:t>1 737,6tys. ha </a:t>
            </a:r>
            <a:r>
              <a:rPr lang="pl-PL" dirty="0"/>
              <a:t>(w tym zmeliorowanych gruntów ornych </a:t>
            </a:r>
            <a:r>
              <a:rPr lang="pl-PL" b="1" dirty="0"/>
              <a:t>869,4 tys. ha </a:t>
            </a:r>
            <a:r>
              <a:rPr lang="pl-PL" dirty="0"/>
              <a:t>oraz </a:t>
            </a:r>
            <a:r>
              <a:rPr lang="pl-PL" b="1" dirty="0"/>
              <a:t>181,6 tys. ha </a:t>
            </a:r>
            <a:r>
              <a:rPr lang="pl-PL" dirty="0"/>
              <a:t>zmeliorowanych użytków zielonych). </a:t>
            </a:r>
            <a:br>
              <a:rPr lang="pl-PL" dirty="0"/>
            </a:br>
            <a:r>
              <a:rPr lang="pl-PL" dirty="0"/>
              <a:t>W powierzchni użytków rolnych grunty orne stanowiły 45,1 %, a użytki zielone 9,4 %. Gruntu pod rowami to ponad </a:t>
            </a:r>
            <a:r>
              <a:rPr lang="pl-PL" b="1" dirty="0"/>
              <a:t>16 tys. ha</a:t>
            </a:r>
          </a:p>
        </p:txBody>
      </p:sp>
      <p:sp>
        <p:nvSpPr>
          <p:cNvPr id="3" name="Prostokąt 2"/>
          <p:cNvSpPr/>
          <p:nvPr/>
        </p:nvSpPr>
        <p:spPr>
          <a:xfrm>
            <a:off x="802465" y="2708920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Analizy zjawisk suszowych występujących w ostatnich latach wskazują, że stopień zaspokojenia potrzeb melioracji nawodnieniowych w województwie wielkopolskim jest wysoki i z roku na rok wykazuje </a:t>
            </a:r>
            <a:r>
              <a:rPr lang="pl-PL" b="1" dirty="0"/>
              <a:t>wyraźną tendencję wzrostową. </a:t>
            </a:r>
          </a:p>
          <a:p>
            <a:pPr algn="just"/>
            <a:r>
              <a:rPr lang="pl-PL" dirty="0"/>
              <a:t>Na sytuację tą składa się oprócz zjawisk hydro-meteorologicznych, to że ilość wykonywanych obecnie działań melioracyjnych nie równoważy ubytków, jakie następują na skutek wyeksploatowania istniejących urządzeń. Ponad połowa istniejących urządzeń melioracyjnych, szczególnie urządzeń drenarskich na gruntach ornych, liczy powyżej 40 lat, a nawet sięga czasów przedwojennych. W większości są to urządzenia w znacznym stopniu zdekapitalizowane.</a:t>
            </a:r>
          </a:p>
        </p:txBody>
      </p:sp>
    </p:spTree>
    <p:extLst>
      <p:ext uri="{BB962C8B-B14F-4D97-AF65-F5344CB8AC3E}">
        <p14:creationId xmlns:p14="http://schemas.microsoft.com/office/powerpoint/2010/main" val="41129880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5AC33E-70CE-4CF6-8394-EB69DE05FD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1560" y="269926"/>
            <a:ext cx="7772400" cy="8001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>
              <a:lnSpc>
                <a:spcPct val="80000"/>
              </a:lnSpc>
              <a:spcBef>
                <a:spcPts val="700"/>
              </a:spcBef>
              <a:buSzPct val="100000"/>
            </a:pPr>
            <a:r>
              <a:rPr lang="pl-PL" sz="2700" b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Dlaczego zajmujemy się tematem wody </a:t>
            </a:r>
            <a:br>
              <a:rPr lang="pl-PL" sz="2700" b="1" kern="12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pl-PL" sz="2700" b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w rolnictwie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CE53B88-19B4-404E-903A-5BA616EDF5A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73782" y="1412776"/>
            <a:ext cx="4286250" cy="403244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Zauważalny problem niedoboru wody w produkcji rolniczej jest coraz większy, a występujące zjawiska suszy szczególnie dotkliwe.</a:t>
            </a:r>
          </a:p>
          <a:p>
            <a:pPr marL="0" indent="0">
              <a:buNone/>
            </a:pP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38%</a:t>
            </a:r>
            <a:r>
              <a:rPr lang="pl-PL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łącznej powierzchni użytków rolnych, łąk, pastwisk i terenów leśnych w Polsce jest ekstremalnie i bardzo zagrożonych występowaniem </a:t>
            </a:r>
            <a:r>
              <a:rPr lang="pl-PL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suszy rolniczej;</a:t>
            </a:r>
          </a:p>
          <a:p>
            <a:r>
              <a:rPr lang="pl-PL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29,7%</a:t>
            </a:r>
            <a:r>
              <a:rPr lang="pl-PL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powierzchni obszarów dorzeczy polski jest zagrożona występowaniem </a:t>
            </a:r>
            <a:r>
              <a:rPr lang="pl-PL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suszy hydrologicznej</a:t>
            </a:r>
            <a:r>
              <a:rPr lang="pl-PL" sz="1600" cap="none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pl-PL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5,65%</a:t>
            </a:r>
            <a:r>
              <a:rPr lang="pl-PL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obszarów zagraża susza </a:t>
            </a:r>
            <a:r>
              <a:rPr lang="pl-PL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hydrogeologiczna.</a:t>
            </a:r>
          </a:p>
          <a:p>
            <a:pPr marL="0" indent="0">
              <a:buNone/>
            </a:pPr>
            <a:endParaRPr lang="pl-PL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5B3C709-9058-43C5-8B8C-71E24823B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1268760"/>
            <a:ext cx="3923928" cy="473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45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971600" y="1556792"/>
            <a:ext cx="4060230" cy="45150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929348"/>
              </p:ext>
            </p:extLst>
          </p:nvPr>
        </p:nvGraphicFramePr>
        <p:xfrm>
          <a:off x="5436096" y="1772816"/>
          <a:ext cx="2664460" cy="3103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2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marL="89535" marR="69215" indent="-635" algn="ctr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Liczba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lat,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w  których</a:t>
                      </a:r>
                      <a:r>
                        <a:rPr sz="12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wystąpiła 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susza w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okresie 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2007 -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2018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71170" marR="173355" indent="-2781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Liczba gmin</a:t>
                      </a:r>
                      <a:r>
                        <a:rPr sz="12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w  Polsce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marR="613410" algn="r">
                        <a:lnSpc>
                          <a:spcPts val="132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2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R="6134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6134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R="6134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6134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298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6134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6134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409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6134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302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R="6134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279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6134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141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5753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77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R="583565" algn="r">
                        <a:lnSpc>
                          <a:spcPts val="1340"/>
                        </a:lnSpc>
                      </a:pP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11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R="575310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7" name="object 6"/>
          <p:cNvSpPr txBox="1"/>
          <p:nvPr/>
        </p:nvSpPr>
        <p:spPr>
          <a:xfrm>
            <a:off x="251520" y="337560"/>
            <a:ext cx="8552815" cy="6776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algn="ctr">
              <a:lnSpc>
                <a:spcPct val="80000"/>
              </a:lnSpc>
              <a:spcBef>
                <a:spcPts val="700"/>
              </a:spcBef>
              <a:buSzPct val="100000"/>
            </a:pPr>
            <a:r>
              <a:rPr sz="27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Przestrzenny </a:t>
            </a:r>
            <a:r>
              <a:rPr sz="2700" b="1" dirty="0" err="1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rozkład</a:t>
            </a:r>
            <a:r>
              <a:rPr sz="27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 </a:t>
            </a:r>
            <a:r>
              <a:rPr sz="2700" b="1" dirty="0" err="1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liczb</a:t>
            </a:r>
            <a:r>
              <a:rPr lang="pl-PL" sz="27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y</a:t>
            </a:r>
            <a:r>
              <a:rPr sz="27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 lat, w których </a:t>
            </a:r>
            <a:r>
              <a:rPr sz="2700" b="1" dirty="0" err="1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wystąpiła</a:t>
            </a:r>
            <a:r>
              <a:rPr sz="27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 </a:t>
            </a:r>
            <a:r>
              <a:rPr sz="2700" b="1" dirty="0" err="1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susza</a:t>
            </a:r>
            <a:r>
              <a:rPr sz="27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 </a:t>
            </a:r>
            <a:r>
              <a:rPr lang="pl-PL" sz="27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- </a:t>
            </a:r>
            <a:r>
              <a:rPr sz="2700" b="1" dirty="0" err="1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wyznaczon</a:t>
            </a:r>
            <a:r>
              <a:rPr lang="pl-PL" sz="27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y</a:t>
            </a:r>
            <a:r>
              <a:rPr sz="2700" b="1" dirty="0">
                <a:solidFill>
                  <a:srgbClr val="0070C0"/>
                </a:solidFill>
                <a:latin typeface="Calibri" panose="020F0502020204030204" pitchFamily="34" charset="0"/>
                <a:sym typeface="Calibri"/>
              </a:rPr>
              <a:t> dla poziomu gminy</a:t>
            </a:r>
          </a:p>
        </p:txBody>
      </p:sp>
    </p:spTree>
    <p:extLst>
      <p:ext uri="{BB962C8B-B14F-4D97-AF65-F5344CB8AC3E}">
        <p14:creationId xmlns:p14="http://schemas.microsoft.com/office/powerpoint/2010/main" val="428468820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B75AC33E-70CE-4CF6-8394-EB69DE05FD14}"/>
              </a:ext>
            </a:extLst>
          </p:cNvPr>
          <p:cNvSpPr txBox="1">
            <a:spLocks/>
          </p:cNvSpPr>
          <p:nvPr/>
        </p:nvSpPr>
        <p:spPr>
          <a:xfrm>
            <a:off x="605264" y="596202"/>
            <a:ext cx="7772400" cy="63879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42900">
              <a:lnSpc>
                <a:spcPct val="80000"/>
              </a:lnSpc>
              <a:spcBef>
                <a:spcPts val="700"/>
              </a:spcBef>
              <a:buSzPct val="100000"/>
            </a:pPr>
            <a:r>
              <a:rPr lang="pl-PL" sz="2700" b="1" dirty="0">
                <a:solidFill>
                  <a:srgbClr val="0070C0"/>
                </a:solidFill>
                <a:latin typeface="Calibri" panose="020F0502020204030204" pitchFamily="34" charset="0"/>
              </a:rPr>
              <a:t>Rola doradztwa rolniczego </a:t>
            </a:r>
          </a:p>
        </p:txBody>
      </p:sp>
      <p:sp>
        <p:nvSpPr>
          <p:cNvPr id="5" name="Prostokąt 4"/>
          <p:cNvSpPr/>
          <p:nvPr/>
        </p:nvSpPr>
        <p:spPr>
          <a:xfrm>
            <a:off x="899592" y="1070026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/>
              <a:t>Nowa rola doradcza ośrodków doradztwa rolniczego związana z gospodarką wodą w rolnictwie wynika wprost z opracowanego </a:t>
            </a:r>
            <a:r>
              <a:rPr lang="pl-PL" b="1" dirty="0">
                <a:solidFill>
                  <a:srgbClr val="0070C0"/>
                </a:solidFill>
              </a:rPr>
              <a:t>Projektu Planu Przeciwdziałania Skutkom Suszy (PPSS). </a:t>
            </a:r>
          </a:p>
          <a:p>
            <a:endParaRPr lang="pl-PL" dirty="0"/>
          </a:p>
          <a:p>
            <a:r>
              <a:rPr lang="pl-PL" dirty="0"/>
              <a:t>Katalog działań m. in. wskazuje rolę ODR-ów polegającą: </a:t>
            </a:r>
            <a:r>
              <a:rPr lang="pl-PL" i="1" dirty="0"/>
              <a:t>(…)  </a:t>
            </a:r>
          </a:p>
          <a:p>
            <a:pPr marL="285750" indent="-285750">
              <a:buFontTx/>
              <a:buChar char="-"/>
            </a:pPr>
            <a:r>
              <a:rPr lang="pl-PL" i="1" dirty="0"/>
              <a:t>na zwiększeniu poziomu wiedzy i świadomości rolników w zakresie retencji na gruntach rolnych </a:t>
            </a:r>
          </a:p>
          <a:p>
            <a:endParaRPr lang="pl-PL" i="1" dirty="0"/>
          </a:p>
          <a:p>
            <a:pPr marL="285750" indent="-285750">
              <a:buFontTx/>
              <a:buChar char="-"/>
            </a:pPr>
            <a:r>
              <a:rPr lang="pl-PL" i="1" dirty="0"/>
              <a:t>Propagowaniu działań na rzecz upowszechniania upraw odpornych na suszę oraz  ubezpieczaniu upraw</a:t>
            </a:r>
          </a:p>
          <a:p>
            <a:pPr marL="285750" indent="-285750">
              <a:buFontTx/>
              <a:buChar char="-"/>
            </a:pPr>
            <a:endParaRPr lang="pl-PL" i="1" dirty="0"/>
          </a:p>
          <a:p>
            <a:pPr algn="just"/>
            <a:r>
              <a:rPr lang="pl-PL" i="1" dirty="0"/>
              <a:t>Formy realizacji działania obejmują zarówno szkolenia, warsztaty, jak </a:t>
            </a:r>
            <a:br>
              <a:rPr lang="pl-PL" i="1" dirty="0"/>
            </a:br>
            <a:r>
              <a:rPr lang="pl-PL" i="1" dirty="0"/>
              <a:t>i doradztwo w zakresie technik i rozwiązań służących zwiększaniu retencji oraz dopasowania upraw do warunków glebowych i klimatycznych, w tym upraw odpornych na suszę, a także wprowadzania skutecznych mechanizmów zarządzania ryzykiem suszy w produkcji rolnej i rybackiej (…).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30795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5AC33E-70CE-4CF6-8394-EB69DE05FD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4727" y="197218"/>
            <a:ext cx="6278562" cy="5840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l-PL" sz="2400" b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Powołanie w CDR grupy roboczej ds. wody</a:t>
            </a:r>
          </a:p>
        </p:txBody>
      </p:sp>
      <p:sp>
        <p:nvSpPr>
          <p:cNvPr id="8" name="Prostokąt zaokrąglony 10">
            <a:extLst>
              <a:ext uri="{FF2B5EF4-FFF2-40B4-BE49-F238E27FC236}">
                <a16:creationId xmlns:a16="http://schemas.microsoft.com/office/drawing/2014/main" id="{125B4B86-2786-4B88-B54B-B755EA4BDD4D}"/>
              </a:ext>
            </a:extLst>
          </p:cNvPr>
          <p:cNvSpPr/>
          <p:nvPr/>
        </p:nvSpPr>
        <p:spPr>
          <a:xfrm>
            <a:off x="1115616" y="836712"/>
            <a:ext cx="7056784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l-PL" sz="1600" b="1" dirty="0">
                <a:solidFill>
                  <a:schemeClr val="bg1"/>
                </a:solidFill>
              </a:rPr>
              <a:t>Celem utworzenia zespołu jest: koordynacja działań i rozwiązywanie głównych problemów związanych z doradzaniem  w dwóch obszarach:</a:t>
            </a:r>
          </a:p>
          <a:p>
            <a:pPr lvl="0" algn="just"/>
            <a:endParaRPr lang="pl-PL" sz="1600" b="1" dirty="0">
              <a:solidFill>
                <a:schemeClr val="bg1"/>
              </a:solidFill>
            </a:endParaRPr>
          </a:p>
          <a:p>
            <a:pPr marL="342900" lvl="0" indent="-342900" algn="just">
              <a:buAutoNum type="arabicPeriod"/>
            </a:pPr>
            <a:r>
              <a:rPr lang="pl-PL" sz="1600" b="1" dirty="0">
                <a:solidFill>
                  <a:schemeClr val="bg1"/>
                </a:solidFill>
              </a:rPr>
              <a:t>Zabezpieczenia wody w rolnictwie i gospodarstwie rolnym na potrzeby ludzi, zwierząt i roślin</a:t>
            </a:r>
          </a:p>
          <a:p>
            <a:pPr lvl="0" algn="just"/>
            <a:endParaRPr lang="pl-PL" sz="1600" b="1" dirty="0">
              <a:solidFill>
                <a:schemeClr val="bg1"/>
              </a:solidFill>
            </a:endParaRPr>
          </a:p>
          <a:p>
            <a:pPr lvl="0" algn="just"/>
            <a:r>
              <a:rPr lang="pl-PL" sz="1600" b="1" dirty="0">
                <a:solidFill>
                  <a:schemeClr val="bg1"/>
                </a:solidFill>
              </a:rPr>
              <a:t>2.   Ochrona wód przed zanieczyszczeniami pochodzenia rolniczego</a:t>
            </a:r>
          </a:p>
          <a:p>
            <a:pPr algn="ctr"/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10" name="Prostokąt zaokrąglony 23">
            <a:extLst>
              <a:ext uri="{FF2B5EF4-FFF2-40B4-BE49-F238E27FC236}">
                <a16:creationId xmlns:a16="http://schemas.microsoft.com/office/drawing/2014/main" id="{049ED59C-F89E-4E1D-96F2-4B70928B2848}"/>
              </a:ext>
            </a:extLst>
          </p:cNvPr>
          <p:cNvSpPr/>
          <p:nvPr/>
        </p:nvSpPr>
        <p:spPr>
          <a:xfrm>
            <a:off x="1115616" y="3212976"/>
            <a:ext cx="7056784" cy="2856771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pl-PL" b="1" dirty="0"/>
              <a:t>Utworzenie specjalizacji – doradca ds. wody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b="1" dirty="0"/>
              <a:t>Koordynowanie prac związanych z tworzeniem Lokalnych Partnerstw ds. Wody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b="1" dirty="0"/>
              <a:t>Technologia produkcji - woda w produkcji roślinnej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b="1" dirty="0"/>
              <a:t>Technologia produkcji - woda w produkcji zwierzęcej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b="1" dirty="0"/>
              <a:t>Gospodarka wodą na poziomie gospodarstwa  - melioracje, mała retencja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b="1" dirty="0"/>
              <a:t>Woda na potrzeby gospodarstwa domowego </a:t>
            </a:r>
          </a:p>
          <a:p>
            <a:pPr marL="342900" indent="-342900">
              <a:buFont typeface="+mj-lt"/>
              <a:buAutoNum type="arabicPeriod"/>
            </a:pPr>
            <a:r>
              <a:rPr lang="pl-PL" b="1" dirty="0"/>
              <a:t>Ochrona wody przed zanieczyszczeniami pochodzenia rolniczego</a:t>
            </a:r>
          </a:p>
        </p:txBody>
      </p:sp>
    </p:spTree>
    <p:extLst>
      <p:ext uri="{BB962C8B-B14F-4D97-AF65-F5344CB8AC3E}">
        <p14:creationId xmlns:p14="http://schemas.microsoft.com/office/powerpoint/2010/main" val="368304208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rezentacja WODR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tyw pakiet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Prezentacja WODR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tyw pakiet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tyw pakiet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Motyw pakietu Office">
    <a:dk1>
      <a:srgbClr val="000000"/>
    </a:dk1>
    <a:lt1>
      <a:srgbClr val="FFFFFF"/>
    </a:lt1>
    <a:dk2>
      <a:srgbClr val="A7A7A7"/>
    </a:dk2>
    <a:lt2>
      <a:srgbClr val="535353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2052</TotalTime>
  <Words>2007</Words>
  <Application>Microsoft Office PowerPoint</Application>
  <PresentationFormat>Pokaz na ekranie (4:3)</PresentationFormat>
  <Paragraphs>161</Paragraphs>
  <Slides>22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22</vt:i4>
      </vt:variant>
    </vt:vector>
  </HeadingPairs>
  <TitlesOfParts>
    <vt:vector size="37" baseType="lpstr">
      <vt:lpstr>Arial</vt:lpstr>
      <vt:lpstr>Calibri</vt:lpstr>
      <vt:lpstr>Cambria</vt:lpstr>
      <vt:lpstr>Helvetica</vt:lpstr>
      <vt:lpstr>Helvetica </vt:lpstr>
      <vt:lpstr>Helvetica Light</vt:lpstr>
      <vt:lpstr>Helvetica Neue</vt:lpstr>
      <vt:lpstr>Helvetica Neue Light</vt:lpstr>
      <vt:lpstr>Helvetica Neue Medium</vt:lpstr>
      <vt:lpstr>Helvetica Neue Thin</vt:lpstr>
      <vt:lpstr>Lato Bold</vt:lpstr>
      <vt:lpstr>Times New Roman</vt:lpstr>
      <vt:lpstr>Prezentacja WODR</vt:lpstr>
      <vt:lpstr>1_Prezentacja WODR</vt:lpstr>
      <vt:lpstr>White</vt:lpstr>
      <vt:lpstr>„Lokalne Partnerstwo ds. wody” - program realizowany w porozumieniu z Ministerstwem Rolnictwa i Rozwoju Wsi.  </vt:lpstr>
      <vt:lpstr>Prezentacja programu PowerPoint</vt:lpstr>
      <vt:lpstr>Prezentacja programu PowerPoint</vt:lpstr>
      <vt:lpstr>Prezentacja programu PowerPoint</vt:lpstr>
      <vt:lpstr>Prezentacja programu PowerPoint</vt:lpstr>
      <vt:lpstr>Dlaczego zajmujemy się tematem wody  w rolnictwie</vt:lpstr>
      <vt:lpstr>Prezentacja programu PowerPoint</vt:lpstr>
      <vt:lpstr>Prezentacja programu PowerPoint</vt:lpstr>
      <vt:lpstr>Powołanie w CDR grupy roboczej ds. wody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DZIAŁALNOŚCI WIELKOPOLSKIEGO OŚRODKA DORADZTWA ROLNICZEGO  W POZNANIU NA 2018 ROK</dc:title>
  <dc:creator>Anna AK. Kusiciel</dc:creator>
  <cp:lastModifiedBy>Michał Sosiński</cp:lastModifiedBy>
  <cp:revision>164</cp:revision>
  <cp:lastPrinted>2019-11-28T10:12:16Z</cp:lastPrinted>
  <dcterms:modified xsi:type="dcterms:W3CDTF">2022-06-06T10:32:46Z</dcterms:modified>
</cp:coreProperties>
</file>