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57" r:id="rId4"/>
    <p:sldId id="272" r:id="rId5"/>
    <p:sldId id="267" r:id="rId6"/>
    <p:sldId id="263" r:id="rId7"/>
    <p:sldId id="271" r:id="rId8"/>
    <p:sldId id="268" r:id="rId9"/>
    <p:sldId id="260" r:id="rId10"/>
    <p:sldId id="262" r:id="rId11"/>
    <p:sldId id="258" r:id="rId12"/>
    <p:sldId id="264" r:id="rId13"/>
    <p:sldId id="259" r:id="rId14"/>
    <p:sldId id="261" r:id="rId15"/>
    <p:sldId id="275" r:id="rId16"/>
    <p:sldId id="276" r:id="rId17"/>
    <p:sldId id="273" r:id="rId18"/>
    <p:sldId id="274" r:id="rId19"/>
    <p:sldId id="265" r:id="rId20"/>
    <p:sldId id="266" r:id="rId21"/>
    <p:sldId id="277" r:id="rId22"/>
    <p:sldId id="269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32" autoAdjust="0"/>
    <p:restoredTop sz="54562" autoAdjust="0"/>
  </p:normalViewPr>
  <p:slideViewPr>
    <p:cSldViewPr snapToGrid="0">
      <p:cViewPr varScale="1">
        <p:scale>
          <a:sx n="40" d="100"/>
          <a:sy n="40" d="100"/>
        </p:scale>
        <p:origin x="2220" y="54"/>
      </p:cViewPr>
      <p:guideLst/>
    </p:cSldViewPr>
  </p:slideViewPr>
  <p:outlineViewPr>
    <p:cViewPr>
      <p:scale>
        <a:sx n="33" d="100"/>
        <a:sy n="33" d="100"/>
      </p:scale>
      <p:origin x="0" y="-765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48FD3E-16D7-4536-A6EB-C30DAB78247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8FBEEAE-5F7E-426F-BD2A-44422DA6B75A}">
      <dgm:prSet custT="1"/>
      <dgm:spPr>
        <a:noFill/>
      </dgm:spPr>
      <dgm:t>
        <a:bodyPr/>
        <a:lstStyle/>
        <a:p>
          <a:r>
            <a:rPr lang="pl-PL" sz="4000" b="1" dirty="0" smtClean="0">
              <a:solidFill>
                <a:schemeClr val="bg1"/>
              </a:solidFill>
              <a:latin typeface="+mj-lt"/>
            </a:rPr>
            <a:t>Gorczyca jasna zakwita po 30-40 dniach od daty wschodów i kwitnie średnio przez 4 tygodnie. Jeden kwiat wydziela w ciągu swego życia 0,1-0,4 mg cukrów. </a:t>
          </a:r>
          <a:endParaRPr lang="pl-PL" sz="4000" b="1" dirty="0">
            <a:solidFill>
              <a:schemeClr val="bg1"/>
            </a:solidFill>
          </a:endParaRPr>
        </a:p>
      </dgm:t>
    </dgm:pt>
    <dgm:pt modelId="{8648230A-4386-4E53-AE63-D71ED1AE6E96}" type="parTrans" cxnId="{84665E66-4BE0-462E-BDE8-76CE5A5DE2C5}">
      <dgm:prSet/>
      <dgm:spPr/>
      <dgm:t>
        <a:bodyPr/>
        <a:lstStyle/>
        <a:p>
          <a:endParaRPr lang="pl-PL"/>
        </a:p>
      </dgm:t>
    </dgm:pt>
    <dgm:pt modelId="{48F1DDB8-1445-4084-8784-65E19F0B111A}" type="sibTrans" cxnId="{84665E66-4BE0-462E-BDE8-76CE5A5DE2C5}">
      <dgm:prSet/>
      <dgm:spPr/>
      <dgm:t>
        <a:bodyPr/>
        <a:lstStyle/>
        <a:p>
          <a:endParaRPr lang="pl-PL"/>
        </a:p>
      </dgm:t>
    </dgm:pt>
    <dgm:pt modelId="{A27C6C4D-8D63-4A19-BA20-943A7347BE05}" type="pres">
      <dgm:prSet presAssocID="{B048FD3E-16D7-4536-A6EB-C30DAB78247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9D9068B-21F3-4423-BECF-8FE50B2DB2D8}" type="pres">
      <dgm:prSet presAssocID="{48FBEEAE-5F7E-426F-BD2A-44422DA6B75A}" presName="node" presStyleLbl="node1" presStyleIdx="0" presStyleCnt="1" custScaleX="301620" custLinFactY="-27389" custLinFactNeighborX="-1545" custLinFactNeighborY="-10000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2DACC5D-B196-4CFD-BB4B-114E790387CD}" type="presOf" srcId="{B048FD3E-16D7-4536-A6EB-C30DAB782476}" destId="{A27C6C4D-8D63-4A19-BA20-943A7347BE05}" srcOrd="0" destOrd="0" presId="urn:microsoft.com/office/officeart/2005/8/layout/default"/>
    <dgm:cxn modelId="{84665E66-4BE0-462E-BDE8-76CE5A5DE2C5}" srcId="{B048FD3E-16D7-4536-A6EB-C30DAB782476}" destId="{48FBEEAE-5F7E-426F-BD2A-44422DA6B75A}" srcOrd="0" destOrd="0" parTransId="{8648230A-4386-4E53-AE63-D71ED1AE6E96}" sibTransId="{48F1DDB8-1445-4084-8784-65E19F0B111A}"/>
    <dgm:cxn modelId="{11E34730-F8AB-456F-ADE8-0B7AAFDFEAFD}" type="presOf" srcId="{48FBEEAE-5F7E-426F-BD2A-44422DA6B75A}" destId="{09D9068B-21F3-4423-BECF-8FE50B2DB2D8}" srcOrd="0" destOrd="0" presId="urn:microsoft.com/office/officeart/2005/8/layout/default"/>
    <dgm:cxn modelId="{7B51AE78-1105-40B1-BE9D-F66B16A34E56}" type="presParOf" srcId="{A27C6C4D-8D63-4A19-BA20-943A7347BE05}" destId="{09D9068B-21F3-4423-BECF-8FE50B2DB2D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9068B-21F3-4423-BECF-8FE50B2DB2D8}">
      <dsp:nvSpPr>
        <dsp:cNvPr id="0" name=""/>
        <dsp:cNvSpPr/>
      </dsp:nvSpPr>
      <dsp:spPr>
        <a:xfrm>
          <a:off x="0" y="0"/>
          <a:ext cx="8258203" cy="1642769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>
              <a:solidFill>
                <a:schemeClr val="bg1"/>
              </a:solidFill>
              <a:latin typeface="+mj-lt"/>
            </a:rPr>
            <a:t>Gorczyca jasna zakwita po 30-40 dniach od daty wschodów i kwitnie średnio przez 4 tygodnie. Jeden kwiat wydziela w ciągu swego życia 0,1-0,4 mg cukrów. </a:t>
          </a:r>
          <a:endParaRPr lang="pl-PL" sz="4000" b="1" kern="1200" dirty="0">
            <a:solidFill>
              <a:schemeClr val="bg1"/>
            </a:solidFill>
          </a:endParaRPr>
        </a:p>
      </dsp:txBody>
      <dsp:txXfrm>
        <a:off x="0" y="0"/>
        <a:ext cx="8258203" cy="1642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62FC7-0012-4FA4-86A1-3E012179B2F5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3D65B-7CD6-43CD-9398-45E81F4458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50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375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473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5295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1905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739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6986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8320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9170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65B-7CD6-43CD-9398-45E81F4458A8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8029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54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48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294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E9E63-D5A3-44B2-A2A6-2D95BC638034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999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C562A-1E93-4369-A892-E60F78828C4E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1146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4807F-5423-48AA-B849-A2218F6B2368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440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577F-27A2-41AA-A978-0392633AC2F1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1393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5B59-0C61-4C7D-B517-43A6B4C41F36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003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1777-401F-4F89-8E56-07F9F5DDAB33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345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1C7E-A9D5-4CC5-AD20-F3FE53CF9596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522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9F14F-6B4B-4965-84E5-1E96FFF0DF6D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616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5098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43199-A31B-4F89-9556-0EA513A53DB6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2294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214F-8A67-4B59-9448-3C820FDB199A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334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82907-DBD1-4DBD-8FEA-DB916D7C5698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251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359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793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02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890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55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791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374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B54DD-1479-48BA-8EB2-9CFFC8E0592C}" type="datetimeFigureOut">
              <a:rPr lang="pl-PL" smtClean="0"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CF27-C33E-46C5-B662-E9EAC99A2B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4518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9CDBC-939A-4B55-9496-A88AF1FC4BF6}" type="datetime1">
              <a:rPr lang="pl-PL" smtClean="0"/>
              <a:pPr/>
              <a:t>08.06.2022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4FD41-C425-4CA2-8195-F4A0A532E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470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 descr="chaber niebieski 5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1145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336884" y="2739500"/>
            <a:ext cx="118551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 smtClean="0">
                <a:solidFill>
                  <a:srgbClr val="FFFF00"/>
                </a:solidFill>
                <a:latin typeface="Script MT Bold" panose="03040602040607080904" pitchFamily="66" charset="0"/>
              </a:rPr>
              <a:t>. </a:t>
            </a:r>
            <a:r>
              <a:rPr lang="pl-PL" sz="4800" b="1" dirty="0">
                <a:solidFill>
                  <a:schemeClr val="bg1"/>
                </a:solidFill>
                <a:latin typeface="Segoe Script" panose="030B0504020000000003" pitchFamily="66" charset="0"/>
              </a:rPr>
              <a:t>Możliwość wykorzystania pszczół miodnych jako optymalnego ekonomicznie, naturalnego</a:t>
            </a:r>
          </a:p>
          <a:p>
            <a:r>
              <a:rPr lang="pl-PL" sz="4800" b="1" dirty="0">
                <a:solidFill>
                  <a:schemeClr val="bg1"/>
                </a:solidFill>
                <a:latin typeface="Segoe Script" panose="030B0504020000000003" pitchFamily="66" charset="0"/>
              </a:rPr>
              <a:t>i skutecznego wskaźnika stanu środowiska na terenach wiejskich</a:t>
            </a:r>
          </a:p>
        </p:txBody>
      </p:sp>
    </p:spTree>
    <p:extLst>
      <p:ext uri="{BB962C8B-B14F-4D97-AF65-F5344CB8AC3E}">
        <p14:creationId xmlns:p14="http://schemas.microsoft.com/office/powerpoint/2010/main" val="156704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28283" y="2504049"/>
            <a:ext cx="1176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0" y="121330"/>
            <a:ext cx="1179341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43019"/>
            <a:ext cx="12192000" cy="1325563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Jak uszeregować przyczyny lub substancje według zagrożenia jakie stanowią dla środowiska wykorzystując regułę </a:t>
            </a:r>
            <a:r>
              <a:rPr lang="pl-PL" sz="3200" b="1" dirty="0" err="1" smtClean="0"/>
              <a:t>Pareto</a:t>
            </a:r>
            <a:r>
              <a:rPr lang="pl-PL" sz="3200" b="1" dirty="0" smtClean="0"/>
              <a:t>?</a:t>
            </a:r>
            <a:endParaRPr lang="pl-PL" sz="3200" b="1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0" y="1468582"/>
            <a:ext cx="12192000" cy="5252893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4000" b="1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4400" b="1" dirty="0" smtClean="0">
                <a:solidFill>
                  <a:prstClr val="black"/>
                </a:solidFill>
                <a:latin typeface="+mj-lt"/>
              </a:rPr>
              <a:t>Reguła </a:t>
            </a:r>
            <a:r>
              <a:rPr lang="pl-PL" sz="14400" b="1" dirty="0" err="1" smtClean="0">
                <a:solidFill>
                  <a:prstClr val="black"/>
                </a:solidFill>
                <a:latin typeface="+mj-lt"/>
              </a:rPr>
              <a:t>Pareto</a:t>
            </a:r>
            <a:r>
              <a:rPr lang="pl-PL" sz="14400" b="1" dirty="0" smtClean="0">
                <a:solidFill>
                  <a:prstClr val="black"/>
                </a:solidFill>
                <a:latin typeface="+mj-lt"/>
              </a:rPr>
              <a:t>: 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zwana jest również zasadą 80/20.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14400" dirty="0" smtClean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Mówi ona o tym, że 80% zdarzeń wynika z 20% przyczyn.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Została ona odkryta przez włoskiego uczonego Markiza </a:t>
            </a:r>
            <a:r>
              <a:rPr lang="pl-PL" sz="14400" dirty="0" err="1" smtClean="0">
                <a:solidFill>
                  <a:prstClr val="black"/>
                </a:solidFill>
                <a:latin typeface="+mj-lt"/>
              </a:rPr>
              <a:t>Vilfredo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 Federico </a:t>
            </a:r>
            <a:r>
              <a:rPr lang="pl-PL" sz="14400" dirty="0" err="1" smtClean="0">
                <a:solidFill>
                  <a:prstClr val="black"/>
                </a:solidFill>
                <a:latin typeface="+mj-lt"/>
              </a:rPr>
              <a:t>Damaso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pl-PL" sz="14400" dirty="0" err="1" smtClean="0">
                <a:solidFill>
                  <a:prstClr val="black"/>
                </a:solidFill>
                <a:latin typeface="+mj-lt"/>
              </a:rPr>
              <a:t>Pareto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14400" dirty="0" smtClean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Niezależnie od </a:t>
            </a:r>
            <a:r>
              <a:rPr lang="pl-PL" sz="14400" dirty="0" err="1" smtClean="0">
                <a:solidFill>
                  <a:prstClr val="black"/>
                </a:solidFill>
                <a:latin typeface="+mj-lt"/>
              </a:rPr>
              <a:t>Pareto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, nad tym zjawiskiem pracował amerykański ekonomista Max Otto Lorenz.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14400" dirty="0" smtClean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Efektem jego pracy jest - nazywany dziś – wykres </a:t>
            </a:r>
            <a:r>
              <a:rPr lang="pl-PL" sz="14400" dirty="0" err="1" smtClean="0">
                <a:solidFill>
                  <a:prstClr val="black"/>
                </a:solidFill>
                <a:latin typeface="+mj-lt"/>
              </a:rPr>
              <a:t>Pareto</a:t>
            </a:r>
            <a:r>
              <a:rPr lang="pl-PL" sz="14400" dirty="0" smtClean="0">
                <a:solidFill>
                  <a:prstClr val="black"/>
                </a:solidFill>
                <a:latin typeface="+mj-lt"/>
              </a:rPr>
              <a:t> – Lorenza obrazujący zasadę 80/20.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700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7000" dirty="0">
                <a:solidFill>
                  <a:prstClr val="black"/>
                </a:solidFill>
              </a:rPr>
              <a:t/>
            </a:r>
            <a:br>
              <a:rPr lang="pl-PL" sz="7000" dirty="0">
                <a:solidFill>
                  <a:prstClr val="black"/>
                </a:solidFill>
              </a:rPr>
            </a:br>
            <a:endParaRPr lang="pl-PL" sz="700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7000" dirty="0">
              <a:solidFill>
                <a:prstClr val="black"/>
              </a:solidFill>
            </a:endParaRPr>
          </a:p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84FD41-C425-4CA2-8195-F4A0A532E64F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36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316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8600" dirty="0" smtClean="0">
                <a:solidFill>
                  <a:prstClr val="black"/>
                </a:solidFill>
              </a:rPr>
              <a:t>Zasada </a:t>
            </a:r>
            <a:r>
              <a:rPr lang="pl-PL" sz="8600" dirty="0" err="1" smtClean="0">
                <a:solidFill>
                  <a:prstClr val="black"/>
                </a:solidFill>
              </a:rPr>
              <a:t>Pareto</a:t>
            </a:r>
            <a:r>
              <a:rPr lang="pl-PL" sz="8600" dirty="0" smtClean="0">
                <a:solidFill>
                  <a:prstClr val="black"/>
                </a:solidFill>
              </a:rPr>
              <a:t> sprawdza się w wielu dziedzinach np.: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8600" dirty="0" smtClean="0">
                <a:solidFill>
                  <a:prstClr val="black"/>
                </a:solidFill>
              </a:rPr>
              <a:t/>
            </a:r>
            <a:br>
              <a:rPr lang="pl-PL" sz="8600" dirty="0" smtClean="0">
                <a:solidFill>
                  <a:prstClr val="black"/>
                </a:solidFill>
              </a:rPr>
            </a:br>
            <a:r>
              <a:rPr lang="pl-PL" sz="8600" dirty="0" smtClean="0">
                <a:solidFill>
                  <a:prstClr val="black"/>
                </a:solidFill>
              </a:rPr>
              <a:t>• </a:t>
            </a: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produkcja 20% typów wyrobów zapewnia 80% ogólnej wartości sprzedaży;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20% operacji w procesie produkcyjnym warunkuje 80% kosztów wytwarzania; 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20% informacji warunkuje 80% decyzji itp.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80% skarg w supermarketach pochodzi od 20% klientów 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80% złych kredytów jest w rękach 20% dłużników 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80% braków jest skutkiem 20% przyczyn </a:t>
            </a:r>
            <a:br>
              <a:rPr lang="pl-PL" sz="8600" dirty="0" smtClean="0">
                <a:solidFill>
                  <a:prstClr val="black"/>
                </a:solidFill>
                <a:latin typeface="+mj-lt"/>
              </a:rPr>
            </a:br>
            <a:r>
              <a:rPr lang="pl-PL" sz="8600" dirty="0" smtClean="0">
                <a:solidFill>
                  <a:prstClr val="black"/>
                </a:solidFill>
                <a:latin typeface="+mj-lt"/>
              </a:rPr>
              <a:t>• 80% skutków wywoływana jest przez 20% przyczyn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11200" dirty="0" smtClean="0">
              <a:solidFill>
                <a:prstClr val="black"/>
              </a:solidFill>
              <a:latin typeface="+mj-lt"/>
            </a:endParaRPr>
          </a:p>
          <a:p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8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074568"/>
          </a:xfrm>
        </p:spPr>
        <p:txBody>
          <a:bodyPr>
            <a:normAutofit fontScale="32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9800" dirty="0">
                <a:solidFill>
                  <a:prstClr val="black"/>
                </a:solidFill>
                <a:latin typeface="+mj-lt"/>
              </a:rPr>
              <a:t>Uogólniając można powiedzieć, ze stosunkowo niewielka liczba osób, przyczyn, sytuacji odpowiada za znakomitą większość analizowanych </a:t>
            </a:r>
            <a:r>
              <a:rPr lang="pl-PL" sz="9800" dirty="0" smtClean="0">
                <a:solidFill>
                  <a:prstClr val="black"/>
                </a:solidFill>
                <a:latin typeface="+mj-lt"/>
              </a:rPr>
              <a:t>zdarzeń.</a:t>
            </a:r>
            <a:r>
              <a:rPr lang="pl-PL" sz="9800" dirty="0">
                <a:solidFill>
                  <a:prstClr val="black"/>
                </a:solidFill>
                <a:latin typeface="+mj-lt"/>
              </a:rPr>
              <a:t/>
            </a:r>
            <a:br>
              <a:rPr lang="pl-PL" sz="9800" dirty="0">
                <a:solidFill>
                  <a:prstClr val="black"/>
                </a:solidFill>
                <a:latin typeface="+mj-lt"/>
              </a:rPr>
            </a:br>
            <a:r>
              <a:rPr lang="pl-PL" sz="8000" dirty="0">
                <a:solidFill>
                  <a:prstClr val="black"/>
                </a:solidFill>
                <a:latin typeface="+mj-lt"/>
              </a:rPr>
              <a:t/>
            </a:r>
            <a:br>
              <a:rPr lang="pl-PL" sz="8000" dirty="0">
                <a:solidFill>
                  <a:prstClr val="black"/>
                </a:solidFill>
                <a:latin typeface="+mj-lt"/>
              </a:rPr>
            </a:br>
            <a:r>
              <a:rPr lang="pl-PL" sz="9800" dirty="0">
                <a:solidFill>
                  <a:prstClr val="black"/>
                </a:solidFill>
                <a:latin typeface="+mj-lt"/>
              </a:rPr>
              <a:t>Stosując tę metodę w praktyce należy wybrać substancje skażające środowisko rolnicze będące przedmiotem rozważań.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8000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9800" dirty="0">
                <a:solidFill>
                  <a:prstClr val="black"/>
                </a:solidFill>
                <a:latin typeface="+mj-lt"/>
              </a:rPr>
              <a:t>Następnie nadać tym przyczynom stopnie istotności i uszeregować je na wykresie</a:t>
            </a:r>
            <a:r>
              <a:rPr lang="pl-PL" sz="9800" dirty="0" smtClean="0">
                <a:solidFill>
                  <a:prstClr val="black"/>
                </a:solidFill>
                <a:latin typeface="+mj-lt"/>
              </a:rPr>
              <a:t>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8000" dirty="0" smtClean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9800" dirty="0" smtClean="0">
                <a:solidFill>
                  <a:prstClr val="black"/>
                </a:solidFill>
                <a:latin typeface="+mj-lt"/>
              </a:rPr>
              <a:t>Taki </a:t>
            </a:r>
            <a:r>
              <a:rPr lang="pl-PL" sz="9800" dirty="0">
                <a:solidFill>
                  <a:prstClr val="black"/>
                </a:solidFill>
                <a:latin typeface="+mj-lt"/>
              </a:rPr>
              <a:t>zabieg pozwoli uwidocznić, które przyczyny generują najwięcej </a:t>
            </a:r>
            <a:r>
              <a:rPr lang="pl-PL" sz="9800" dirty="0" smtClean="0">
                <a:solidFill>
                  <a:prstClr val="black"/>
                </a:solidFill>
                <a:latin typeface="+mj-lt"/>
              </a:rPr>
              <a:t>negatywnych skutków. </a:t>
            </a:r>
            <a:endParaRPr lang="pl-PL" sz="9800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9800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9800" dirty="0">
                <a:solidFill>
                  <a:prstClr val="black"/>
                </a:solidFill>
                <a:latin typeface="+mj-lt"/>
              </a:rPr>
              <a:t>W kolejnym kroku wyeliminowanie 20% z nich zredukuje 80% zatruć czy skażeń.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sz="8000" dirty="0">
              <a:solidFill>
                <a:prstClr val="black"/>
              </a:solidFill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8000" dirty="0">
                <a:solidFill>
                  <a:prstClr val="black"/>
                </a:solidFill>
                <a:latin typeface="+mj-lt"/>
              </a:rPr>
              <a:t>Warto w tym celu analizować nie tylko miód i wosk ale też pyłek, propolis, pierzgę  oraz zawartość substancji skażających w ciałach pszczół robotnic-zbieraczek gdyż to one są najbardziej wyeksponowane na kontakt z otoczeniem.</a:t>
            </a:r>
            <a:r>
              <a:rPr lang="pl-PL" sz="8000" b="1" dirty="0">
                <a:solidFill>
                  <a:srgbClr val="FF0000"/>
                </a:solidFill>
                <a:latin typeface="+mj-lt"/>
              </a:rPr>
              <a:t>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1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/>
          <a:lstStyle/>
          <a:p>
            <a:r>
              <a:rPr lang="pl-PL" b="1" dirty="0" smtClean="0"/>
              <a:t>Przykładowe naukowe wykorzystanie pszczół do analizy stanu środowiska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-72189" y="1825625"/>
            <a:ext cx="121920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 smtClean="0"/>
              <a:t>Dr Janina Muszyńska</a:t>
            </a:r>
          </a:p>
          <a:p>
            <a:pPr marL="0" indent="0">
              <a:buNone/>
            </a:pPr>
            <a:r>
              <a:rPr lang="pl-PL" sz="3200" b="1" u="sng" dirty="0" smtClean="0"/>
              <a:t>Pszczoły a monitoring skażenia środowiska (broszura )</a:t>
            </a:r>
          </a:p>
          <a:p>
            <a:pPr marL="0" indent="0">
              <a:buNone/>
            </a:pPr>
            <a:r>
              <a:rPr lang="pl-PL" sz="3200" dirty="0" smtClean="0"/>
              <a:t>Instytut Sadownictwa i Kwiaciarstwa w Skierniewicach</a:t>
            </a:r>
            <a:endParaRPr lang="pl-PL" sz="3200" dirty="0"/>
          </a:p>
          <a:p>
            <a:pPr marL="0" indent="0">
              <a:buNone/>
            </a:pPr>
            <a:r>
              <a:rPr lang="pl-PL" sz="3200" dirty="0" smtClean="0"/>
              <a:t>W podsumowaniu autorka stwierdza :</a:t>
            </a:r>
          </a:p>
          <a:p>
            <a:pPr marL="0" indent="0">
              <a:buNone/>
            </a:pPr>
            <a:r>
              <a:rPr lang="pl-PL" sz="3200" dirty="0" smtClean="0"/>
              <a:t>„ Pszczoły mogą być wykorzystywane w monitoringu skażeń środowiska. Szczególnie cennym materiałem wyjściowym do tej oceny są obnóża pyłkowe.”</a:t>
            </a:r>
          </a:p>
          <a:p>
            <a:pPr marL="0" indent="0">
              <a:buNone/>
            </a:pPr>
            <a:endParaRPr lang="pl-PL" sz="3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47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727955"/>
            <a:ext cx="12192000" cy="7585956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505326" y="-794432"/>
            <a:ext cx="11686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</a:rPr>
              <a:t>Jeden ładunek pyłku to efekt odwiedzin ok. 100 kwiatów. </a:t>
            </a:r>
            <a:endParaRPr lang="pl-PL" sz="3600" b="1" dirty="0" smtClean="0">
              <a:solidFill>
                <a:schemeClr val="bg1"/>
              </a:solidFill>
            </a:endParaRPr>
          </a:p>
          <a:p>
            <a:r>
              <a:rPr lang="pl-PL" sz="3600" b="1" dirty="0" smtClean="0">
                <a:solidFill>
                  <a:schemeClr val="bg1"/>
                </a:solidFill>
              </a:rPr>
              <a:t>20 </a:t>
            </a:r>
            <a:r>
              <a:rPr lang="pl-PL" sz="3600" b="1" dirty="0">
                <a:solidFill>
                  <a:schemeClr val="bg1"/>
                </a:solidFill>
              </a:rPr>
              <a:t>ładunków wypełnia jedną komórkę </a:t>
            </a:r>
            <a:r>
              <a:rPr lang="pl-PL" sz="3600" b="1" dirty="0" smtClean="0">
                <a:solidFill>
                  <a:schemeClr val="bg1"/>
                </a:solidFill>
              </a:rPr>
              <a:t>plastra.</a:t>
            </a:r>
            <a:endParaRPr lang="pl-PL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24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2281822"/>
          </a:xfrm>
        </p:spPr>
        <p:txBody>
          <a:bodyPr>
            <a:noAutofit/>
          </a:bodyPr>
          <a:lstStyle/>
          <a:p>
            <a:pPr indent="152400">
              <a:lnSpc>
                <a:spcPct val="112000"/>
              </a:lnSpc>
              <a:spcAft>
                <a:spcPts val="2400"/>
              </a:spcAft>
            </a:pPr>
            <a:r>
              <a:rPr lang="pl-P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 Adam Roman UP </a:t>
            </a:r>
            <a:r>
              <a:rPr lang="pl-PL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</a:t>
            </a:r>
            <a:r>
              <a:rPr lang="pl-PL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PSZCZOŁY I PRODUKTY PSZCZELE JAKO </a:t>
            </a:r>
            <a:r>
              <a:rPr lang="pl-PL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BIOINDYKATORY SKAŻENIA </a:t>
            </a:r>
            <a:r>
              <a:rPr lang="pl-PL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ŚRODOWISKA </a:t>
            </a:r>
            <a:r>
              <a:rPr lang="pl-P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REJONIE ODDZIAŁYWANIA PRZEMYSŁU MIEDZIOWEGO (LGOM) I CEMENTOWO-WAPIENNICZEGO (OPOLE</a:t>
            </a:r>
            <a:r>
              <a:rPr lang="pl-P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)*</a:t>
            </a:r>
            <a:r>
              <a:rPr lang="pl-PL" sz="2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l-PL" sz="2800" dirty="0" smtClean="0">
                <a:ea typeface="Arial" panose="020B0604020202020204" pitchFamily="34" charset="0"/>
              </a:rPr>
              <a:t>ZESZYTY NAUKOWE AKADEMII ROLNICZEJ WE WROCŁAWIU  NR 323 ZOOTECHNIKA </a:t>
            </a:r>
            <a:r>
              <a:rPr lang="en-US" sz="2800" dirty="0" smtClean="0">
                <a:solidFill>
                  <a:srgbClr val="000000"/>
                </a:solidFill>
              </a:rPr>
              <a:t>XLIII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2646947"/>
            <a:ext cx="12192000" cy="3709403"/>
          </a:xfrm>
        </p:spPr>
        <p:txBody>
          <a:bodyPr>
            <a:normAutofit/>
          </a:bodyPr>
          <a:lstStyle/>
          <a:p>
            <a:endParaRPr lang="pl-PL" sz="3600" dirty="0" smtClean="0"/>
          </a:p>
          <a:p>
            <a:pPr marL="0" indent="0">
              <a:buNone/>
            </a:pPr>
            <a:r>
              <a:rPr lang="pl-PL" sz="3600" dirty="0" smtClean="0"/>
              <a:t>Tematyka badań:</a:t>
            </a:r>
            <a:endParaRPr lang="pl-PL" sz="3600" dirty="0"/>
          </a:p>
          <a:p>
            <a:r>
              <a:rPr lang="pl-PL" sz="3600" dirty="0" smtClean="0"/>
              <a:t>1   </a:t>
            </a:r>
            <a:r>
              <a:rPr lang="pl-PL" sz="3600" dirty="0"/>
              <a:t>Kumulacja metali ciężkich w ciałach pszczół</a:t>
            </a:r>
          </a:p>
          <a:p>
            <a:r>
              <a:rPr lang="pl-PL" sz="3600" dirty="0"/>
              <a:t>2   Kumulacja metali ciężkich w propolisie</a:t>
            </a:r>
          </a:p>
          <a:p>
            <a:r>
              <a:rPr lang="pl-PL" sz="3600" dirty="0"/>
              <a:t>3   Kumulacja metali ciężkich w miodzie wielokwiatowym</a:t>
            </a:r>
          </a:p>
          <a:p>
            <a:endParaRPr lang="pl-PL" sz="3600" dirty="0"/>
          </a:p>
          <a:p>
            <a:endParaRPr lang="pl-PL" b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5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176963"/>
          </a:xfrm>
        </p:spPr>
        <p:txBody>
          <a:bodyPr>
            <a:normAutofit fontScale="92500"/>
          </a:bodyPr>
          <a:lstStyle/>
          <a:p>
            <a:r>
              <a:rPr lang="pl-PL" sz="3600" dirty="0">
                <a:latin typeface="+mj-lt"/>
              </a:rPr>
              <a:t>Wyniki badań </a:t>
            </a:r>
            <a:r>
              <a:rPr lang="pl-PL" sz="3600" dirty="0" smtClean="0">
                <a:latin typeface="+mj-lt"/>
              </a:rPr>
              <a:t>własnych autora </a:t>
            </a:r>
            <a:r>
              <a:rPr lang="pl-PL" sz="3600" dirty="0">
                <a:latin typeface="+mj-lt"/>
              </a:rPr>
              <a:t>i przegląd dostępnej literatury fachowej wskazują na </a:t>
            </a:r>
            <a:r>
              <a:rPr lang="pl-PL" sz="3600" dirty="0" smtClean="0">
                <a:latin typeface="+mj-lt"/>
              </a:rPr>
              <a:t>kumulację </a:t>
            </a:r>
            <a:r>
              <a:rPr lang="pl-PL" sz="3600" dirty="0">
                <a:latin typeface="+mj-lt"/>
              </a:rPr>
              <a:t>rtęci w miodach nektarowych pochodzących z rejonów wysoko </a:t>
            </a:r>
            <a:r>
              <a:rPr lang="pl-PL" sz="3600" dirty="0" smtClean="0">
                <a:latin typeface="+mj-lt"/>
              </a:rPr>
              <a:t>uprzemysłowionych</a:t>
            </a:r>
            <a:r>
              <a:rPr lang="pl-PL" sz="3600" dirty="0">
                <a:latin typeface="+mj-lt"/>
              </a:rPr>
              <a:t>, zwłaszcza z hutami metali kolorowych, przemysłem </a:t>
            </a:r>
            <a:r>
              <a:rPr lang="pl-PL" sz="3600" dirty="0" smtClean="0">
                <a:latin typeface="+mj-lt"/>
              </a:rPr>
              <a:t>cementowym</a:t>
            </a:r>
            <a:br>
              <a:rPr lang="pl-PL" sz="3600" dirty="0" smtClean="0">
                <a:latin typeface="+mj-lt"/>
              </a:rPr>
            </a:br>
            <a:r>
              <a:rPr lang="pl-PL" sz="3600" dirty="0" smtClean="0">
                <a:latin typeface="+mj-lt"/>
              </a:rPr>
              <a:t>i elektrowniami </a:t>
            </a:r>
            <a:r>
              <a:rPr lang="pl-PL" sz="3600" dirty="0">
                <a:latin typeface="+mj-lt"/>
              </a:rPr>
              <a:t>węglowymi. </a:t>
            </a:r>
            <a:endParaRPr lang="pl-PL" sz="3600" dirty="0" smtClean="0">
              <a:latin typeface="+mj-lt"/>
            </a:endParaRPr>
          </a:p>
          <a:p>
            <a:pPr marL="0" indent="0">
              <a:buNone/>
            </a:pPr>
            <a:r>
              <a:rPr lang="pl-PL" sz="3600" u="sng" dirty="0" smtClean="0">
                <a:latin typeface="+mj-lt"/>
              </a:rPr>
              <a:t>Dowodzi </a:t>
            </a:r>
            <a:r>
              <a:rPr lang="pl-PL" sz="3600" u="sng" dirty="0">
                <a:latin typeface="+mj-lt"/>
              </a:rPr>
              <a:t>to faktu, że miód pszczeli wielokwiatowy może służyć jako</a:t>
            </a:r>
            <a:br>
              <a:rPr lang="pl-PL" sz="3600" u="sng" dirty="0">
                <a:latin typeface="+mj-lt"/>
              </a:rPr>
            </a:br>
            <a:r>
              <a:rPr lang="pl-PL" sz="3600" u="sng" dirty="0">
                <a:latin typeface="+mj-lt"/>
              </a:rPr>
              <a:t>bioindykator skażenia środowiska naturalnego rtęcią</a:t>
            </a:r>
            <a:r>
              <a:rPr lang="pl-PL" sz="3600" u="sng" dirty="0" smtClean="0">
                <a:latin typeface="+mj-lt"/>
              </a:rPr>
              <a:t>.</a:t>
            </a:r>
          </a:p>
          <a:p>
            <a:r>
              <a:rPr lang="pl-PL" sz="3600" dirty="0">
                <a:latin typeface="+mj-lt"/>
              </a:rPr>
              <a:t>Pszczoły mogą służyć jako bioindykatory skażenia środowiska wszystkimi </a:t>
            </a:r>
            <a:r>
              <a:rPr lang="pl-PL" sz="3600" dirty="0" smtClean="0">
                <a:latin typeface="+mj-lt"/>
              </a:rPr>
              <a:t>badanymi </a:t>
            </a:r>
            <a:r>
              <a:rPr lang="pl-PL" sz="3600" dirty="0">
                <a:latin typeface="+mj-lt"/>
              </a:rPr>
              <a:t>metalami: Zn, Pb, As, Cd, Cu, Hg i Cr, propolis: Zn, Pb, As, Cd, Cu i Cr, </a:t>
            </a:r>
            <a:endParaRPr lang="pl-PL" sz="3600" dirty="0" smtClean="0">
              <a:latin typeface="+mj-lt"/>
            </a:endParaRPr>
          </a:p>
          <a:p>
            <a:pPr marL="0" indent="0">
              <a:buNone/>
            </a:pPr>
            <a:r>
              <a:rPr lang="pl-PL" sz="3600" dirty="0" smtClean="0">
                <a:latin typeface="+mj-lt"/>
              </a:rPr>
              <a:t>    natomiast</a:t>
            </a:r>
            <a:r>
              <a:rPr lang="pl-PL" sz="3600" dirty="0">
                <a:latin typeface="+mj-lt"/>
              </a:rPr>
              <a:t/>
            </a:r>
            <a:br>
              <a:rPr lang="pl-PL" sz="3600" dirty="0">
                <a:latin typeface="+mj-lt"/>
              </a:rPr>
            </a:br>
            <a:r>
              <a:rPr lang="pl-PL" sz="3600" dirty="0" smtClean="0">
                <a:latin typeface="+mj-lt"/>
              </a:rPr>
              <a:t>    miód </a:t>
            </a:r>
            <a:r>
              <a:rPr lang="pl-PL" sz="3600" dirty="0">
                <a:latin typeface="+mj-lt"/>
              </a:rPr>
              <a:t>wielokwiatowy: Pb, Cd, As, Hg i Cr.</a:t>
            </a:r>
          </a:p>
          <a:p>
            <a:endParaRPr lang="pl-PL" b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06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89585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3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“Główną przyczyną problemów </a:t>
            </a:r>
            <a:r>
              <a:rPr lang="pl-PL" sz="3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są (zbyt </a:t>
            </a:r>
            <a:r>
              <a:rPr lang="pl-PL" sz="3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łatwe aut.) </a:t>
            </a:r>
            <a:r>
              <a:rPr lang="pl-PL" sz="3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rozwiązania”. </a:t>
            </a:r>
            <a:endParaRPr lang="pl-PL" sz="36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32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Prawo </a:t>
            </a:r>
            <a:r>
              <a:rPr lang="pl-PL" sz="3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Sevareid’a</a:t>
            </a:r>
            <a:r>
              <a:rPr lang="pl-PL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3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Eric</a:t>
            </a:r>
            <a:r>
              <a:rPr lang="pl-PL" sz="3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200" dirty="0" err="1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Sevareid</a:t>
            </a:r>
            <a:r>
              <a:rPr lang="pl-PL" sz="32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(SEVERID)</a:t>
            </a:r>
            <a:endParaRPr lang="pl-PL" sz="3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034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37937" y="347829"/>
            <a:ext cx="10515600" cy="600852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6000" dirty="0">
                <a:solidFill>
                  <a:srgbClr val="00B050"/>
                </a:solidFill>
                <a:latin typeface="Script MT Bold" panose="03040602040607080904" pitchFamily="66" charset="0"/>
              </a:rPr>
              <a:t>Niech więc tak będzie, </a:t>
            </a:r>
            <a:endParaRPr lang="pl-PL" sz="6000" dirty="0" smtClean="0">
              <a:solidFill>
                <a:srgbClr val="00B050"/>
              </a:solidFill>
              <a:latin typeface="Script MT Bold" panose="03040602040607080904" pitchFamily="66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6000" dirty="0" smtClean="0">
                <a:solidFill>
                  <a:srgbClr val="00B050"/>
                </a:solidFill>
                <a:latin typeface="Script MT Bold" panose="03040602040607080904" pitchFamily="66" charset="0"/>
              </a:rPr>
              <a:t>jak </a:t>
            </a:r>
            <a:r>
              <a:rPr lang="pl-PL" sz="6000" dirty="0">
                <a:solidFill>
                  <a:srgbClr val="00B050"/>
                </a:solidFill>
                <a:latin typeface="Script MT Bold" panose="03040602040607080904" pitchFamily="66" charset="0"/>
              </a:rPr>
              <a:t>było od wieka, </a:t>
            </a:r>
            <a:endParaRPr lang="pl-PL" sz="6000" dirty="0" smtClean="0">
              <a:solidFill>
                <a:srgbClr val="00B050"/>
              </a:solidFill>
              <a:latin typeface="Script MT Bold" panose="03040602040607080904" pitchFamily="66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6000" dirty="0" smtClean="0">
                <a:solidFill>
                  <a:srgbClr val="00B050"/>
                </a:solidFill>
                <a:latin typeface="Script MT Bold" panose="03040602040607080904" pitchFamily="66" charset="0"/>
              </a:rPr>
              <a:t>człowiek </a:t>
            </a:r>
            <a:r>
              <a:rPr lang="pl-PL" sz="6000" dirty="0">
                <a:solidFill>
                  <a:srgbClr val="00B050"/>
                </a:solidFill>
                <a:latin typeface="Script MT Bold" panose="03040602040607080904" pitchFamily="66" charset="0"/>
              </a:rPr>
              <a:t>dla pszczoły, </a:t>
            </a:r>
            <a:endParaRPr lang="pl-PL" sz="6000" dirty="0" smtClean="0">
              <a:solidFill>
                <a:srgbClr val="00B050"/>
              </a:solidFill>
              <a:latin typeface="Script MT Bold" panose="03040602040607080904" pitchFamily="66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6000" dirty="0" smtClean="0">
                <a:solidFill>
                  <a:srgbClr val="00B050"/>
                </a:solidFill>
                <a:latin typeface="Script MT Bold" panose="03040602040607080904" pitchFamily="66" charset="0"/>
              </a:rPr>
              <a:t>pszczoła </a:t>
            </a:r>
            <a:r>
              <a:rPr lang="pl-PL" sz="6000" dirty="0">
                <a:solidFill>
                  <a:srgbClr val="00B050"/>
                </a:solidFill>
                <a:latin typeface="Script MT Bold" panose="03040602040607080904" pitchFamily="66" charset="0"/>
              </a:rPr>
              <a:t>dla człowieka </a:t>
            </a:r>
            <a:r>
              <a:rPr lang="pl-PL" sz="6000" i="1" dirty="0">
                <a:solidFill>
                  <a:srgbClr val="00B050"/>
                </a:solidFill>
                <a:latin typeface="Script MT Bold" panose="03040602040607080904" pitchFamily="66" charset="0"/>
              </a:rPr>
              <a:t> </a:t>
            </a:r>
            <a:r>
              <a:rPr lang="pl-PL" sz="6000" i="1" dirty="0">
                <a:solidFill>
                  <a:srgbClr val="00B050"/>
                </a:solidFill>
              </a:rPr>
              <a:t> </a:t>
            </a:r>
            <a:endParaRPr lang="pl-PL" sz="6000" i="1" dirty="0" smtClean="0">
              <a:solidFill>
                <a:srgbClr val="00B05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4400" i="1" dirty="0" smtClean="0"/>
              <a:t>                     </a:t>
            </a:r>
            <a:r>
              <a:rPr lang="pl-PL" sz="4400" i="1" dirty="0"/>
              <a:t>(Ignacy Krasicki</a:t>
            </a:r>
            <a:r>
              <a:rPr lang="pl-PL" sz="4400" i="1" dirty="0" smtClean="0"/>
              <a:t>)</a:t>
            </a:r>
            <a:endParaRPr lang="pl-PL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3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52304"/>
            <a:ext cx="12192000" cy="886159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Dlaczego to właśnie pszczoły i ich produkty idealnie nadają się jako „wskaźniki stanu środowiska”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130968"/>
            <a:ext cx="12192000" cy="5895474"/>
          </a:xfrm>
        </p:spPr>
        <p:txBody>
          <a:bodyPr>
            <a:normAutofit fontScale="25000" lnSpcReduction="20000"/>
          </a:bodyPr>
          <a:lstStyle/>
          <a:p>
            <a:r>
              <a:rPr lang="pl-PL" sz="12800" dirty="0" smtClean="0"/>
              <a:t>Pszczoły </a:t>
            </a:r>
            <a:r>
              <a:rPr lang="pl-PL" sz="12800" dirty="0" smtClean="0"/>
              <a:t>są nie tylko integralnie powiązane ale wręcz uzależnione od zbieranych w promieniu </a:t>
            </a:r>
            <a:r>
              <a:rPr lang="pl-PL" sz="12800" b="1" dirty="0" smtClean="0"/>
              <a:t>3 km </a:t>
            </a:r>
            <a:r>
              <a:rPr lang="pl-PL" sz="12800" dirty="0" smtClean="0"/>
              <a:t>od ula substancji roślinnych takich jak: </a:t>
            </a:r>
          </a:p>
          <a:p>
            <a:pPr marL="0" indent="0">
              <a:buNone/>
            </a:pPr>
            <a:r>
              <a:rPr lang="pl-PL" sz="12800" dirty="0"/>
              <a:t> </a:t>
            </a:r>
            <a:r>
              <a:rPr lang="pl-PL" sz="12800" dirty="0" smtClean="0"/>
              <a:t>  - pyłek   </a:t>
            </a:r>
            <a:r>
              <a:rPr lang="pl-PL" sz="12800" dirty="0"/>
              <a:t>- </a:t>
            </a:r>
            <a:r>
              <a:rPr lang="pl-PL" sz="12800" dirty="0" smtClean="0"/>
              <a:t>propolis  </a:t>
            </a:r>
            <a:r>
              <a:rPr lang="pl-PL" sz="12800" dirty="0"/>
              <a:t> - </a:t>
            </a:r>
            <a:r>
              <a:rPr lang="pl-PL" sz="12800" dirty="0" smtClean="0"/>
              <a:t>nektar    </a:t>
            </a:r>
            <a:r>
              <a:rPr lang="pl-PL" sz="12800" dirty="0"/>
              <a:t>- </a:t>
            </a:r>
            <a:r>
              <a:rPr lang="pl-PL" sz="12800" dirty="0" smtClean="0"/>
              <a:t>woda  - </a:t>
            </a:r>
            <a:r>
              <a:rPr lang="pl-PL" sz="12800" dirty="0"/>
              <a:t>wosk </a:t>
            </a:r>
            <a:r>
              <a:rPr lang="pl-PL" sz="12800" dirty="0" smtClean="0"/>
              <a:t>pszczeli</a:t>
            </a:r>
            <a:endParaRPr lang="pl-PL" sz="12800" dirty="0"/>
          </a:p>
          <a:p>
            <a:pPr marL="0" indent="0">
              <a:buNone/>
            </a:pPr>
            <a:endParaRPr lang="pl-PL" sz="12800" dirty="0" smtClean="0"/>
          </a:p>
          <a:p>
            <a:r>
              <a:rPr lang="pl-PL" sz="12800" dirty="0" smtClean="0"/>
              <a:t>Budowa anatomiczna ciała pszczoły (całe ciało pokryte włoskami) </a:t>
            </a:r>
            <a:r>
              <a:rPr lang="pl-PL" sz="12800" dirty="0" err="1" smtClean="0"/>
              <a:t>predystynuje</a:t>
            </a:r>
            <a:r>
              <a:rPr lang="pl-PL" sz="12800" dirty="0" smtClean="0"/>
              <a:t> ją jako zbieracza tzw. pyłów zawieszonych PM 50 etc. Dzięki temu także w czasie lotu mimochodem pobiera próbki substancji, które możemy wykryć za pomocą choćby </a:t>
            </a:r>
            <a:r>
              <a:rPr lang="pl-PL" sz="12800" u="sng" dirty="0" smtClean="0"/>
              <a:t>analizy spektrofotometrycznej </a:t>
            </a:r>
            <a:r>
              <a:rPr lang="pl-PL" sz="12800" dirty="0" smtClean="0"/>
              <a:t>lub </a:t>
            </a:r>
            <a:r>
              <a:rPr lang="pl-PL" sz="12800" u="sng" dirty="0" smtClean="0"/>
              <a:t>rezonansu magnetycznego </a:t>
            </a:r>
            <a:r>
              <a:rPr lang="pl-PL" sz="12800" dirty="0" smtClean="0"/>
              <a:t>(NMR)</a:t>
            </a:r>
          </a:p>
          <a:p>
            <a:endParaRPr lang="pl-PL" sz="12800" dirty="0" smtClean="0"/>
          </a:p>
          <a:p>
            <a:r>
              <a:rPr lang="pl-PL" sz="12800" dirty="0" smtClean="0"/>
              <a:t>Ziarno pyłku jest świetnym absorbentem drobin unoszących się w powietrzu dzięki bardzo rozbudowanej powierzchni w stosunku do niewielkiej masy i objętości.</a:t>
            </a:r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066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1443789" y="1130968"/>
            <a:ext cx="854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/>
              <a:t>Pszczoły karmiące larwy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22887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442" y="0"/>
            <a:ext cx="12685341" cy="6858000"/>
          </a:xfrm>
          <a:prstGeom prst="rect">
            <a:avLst/>
          </a:prstGeom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4FD41-C425-4CA2-8195-F4A0A532E64F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8442" y="264696"/>
            <a:ext cx="11185358" cy="1564104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3000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Serdecznie dziękuję za uwagę i poproszę o wszelkie pytania, </a:t>
            </a:r>
            <a:r>
              <a:rPr lang="pl-PL" sz="3000" dirty="0">
                <a:solidFill>
                  <a:schemeClr val="bg1"/>
                </a:solidFill>
                <a:latin typeface="Calibri"/>
              </a:rPr>
              <a:t>i </a:t>
            </a:r>
            <a:r>
              <a:rPr lang="pl-PL" sz="3000" dirty="0" smtClean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uwagi </a:t>
            </a:r>
            <a:r>
              <a:rPr lang="pl-PL" sz="30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 </a:t>
            </a:r>
            <a:r>
              <a:rPr lang="pl-PL" sz="3000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na adres e-mail:</a:t>
            </a:r>
            <a:br>
              <a:rPr lang="pl-PL" sz="3000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</a:br>
            <a:r>
              <a:rPr lang="pl-PL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je</a:t>
            </a:r>
            <a:r>
              <a:rPr lang="pl-PL" b="1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d</a:t>
            </a:r>
            <a:r>
              <a:rPr lang="pl-PL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rzej.wigura@wodr.poznan.pl</a:t>
            </a:r>
            <a:br>
              <a:rPr lang="pl-PL" dirty="0">
                <a:solidFill>
                  <a:schemeClr val="bg1"/>
                </a:solidFill>
                <a:latin typeface="Calibri"/>
                <a:ea typeface="+mn-ea"/>
                <a:cs typeface="+mn-cs"/>
              </a:rPr>
            </a:b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3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5" descr="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266"/>
            <a:ext cx="10202779" cy="988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98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P1010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11801"/>
          </a:xfrm>
        </p:spPr>
        <p:txBody>
          <a:bodyPr>
            <a:norm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</a:rPr>
              <a:t>Pszczoła murarka i jej gniazdo</a:t>
            </a:r>
            <a:endParaRPr lang="pl-PL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57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24690"/>
            <a:ext cx="12192000" cy="6733309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pl-PL" sz="4300" dirty="0">
                <a:solidFill>
                  <a:prstClr val="black"/>
                </a:solidFill>
                <a:latin typeface="+mj-lt"/>
              </a:rPr>
              <a:t>Różnorodność kwitnących w okolicy roślin </a:t>
            </a:r>
            <a:r>
              <a:rPr lang="pl-PL" sz="4300" dirty="0" err="1">
                <a:solidFill>
                  <a:prstClr val="black"/>
                </a:solidFill>
                <a:latin typeface="+mj-lt"/>
              </a:rPr>
              <a:t>pożytkowych</a:t>
            </a:r>
            <a:r>
              <a:rPr lang="pl-PL" sz="4300" dirty="0">
                <a:solidFill>
                  <a:prstClr val="black"/>
                </a:solidFill>
                <a:latin typeface="+mj-lt"/>
              </a:rPr>
              <a:t> zapewnia reprezentatywność zbieranych do badań próbek.</a:t>
            </a:r>
          </a:p>
          <a:p>
            <a:pPr lvl="0"/>
            <a:r>
              <a:rPr lang="pl-PL" sz="4300" dirty="0">
                <a:solidFill>
                  <a:prstClr val="black"/>
                </a:solidFill>
                <a:latin typeface="+mj-lt"/>
              </a:rPr>
              <a:t>W celu zbadania stanu środowiska na terenach gdzie brak jest roślin atrakcyjnych dla pszczół można, w celach badawczych wysiać szybko zakwitające rośliny, które posłużą jako dostarczyciele próbek (</a:t>
            </a:r>
            <a:r>
              <a:rPr lang="pl-PL" sz="4300" dirty="0" err="1" smtClean="0">
                <a:solidFill>
                  <a:prstClr val="black"/>
                </a:solidFill>
                <a:latin typeface="+mj-lt"/>
              </a:rPr>
              <a:t>np.gorczyca</a:t>
            </a:r>
            <a:r>
              <a:rPr lang="pl-PL" sz="4300" dirty="0" smtClean="0">
                <a:solidFill>
                  <a:prstClr val="black"/>
                </a:solidFill>
                <a:latin typeface="+mj-lt"/>
              </a:rPr>
              <a:t>,).</a:t>
            </a:r>
            <a:endParaRPr lang="pl-PL" sz="4300" dirty="0">
              <a:solidFill>
                <a:prstClr val="black"/>
              </a:solidFill>
              <a:latin typeface="+mj-lt"/>
            </a:endParaRPr>
          </a:p>
          <a:p>
            <a:pPr lvl="0"/>
            <a:r>
              <a:rPr lang="pl-PL" sz="4300" dirty="0">
                <a:solidFill>
                  <a:prstClr val="black"/>
                </a:solidFill>
                <a:latin typeface="+mj-lt"/>
              </a:rPr>
              <a:t>Owady oblatują okolicę z konieczności poszukiwania pokarmu i nie wymagają żadnych dodatkowych nakładów w postaci materiałów konstrukcyjnych czy energii do napędu jak choćby drony, Jedyny koszt to podwiezienie i ustawienie uli z pszczołami na badanym obszarze</a:t>
            </a:r>
            <a:r>
              <a:rPr lang="pl-PL" sz="4300" dirty="0" smtClean="0">
                <a:solidFill>
                  <a:prstClr val="black"/>
                </a:solidFill>
                <a:latin typeface="+mj-lt"/>
              </a:rPr>
              <a:t>.</a:t>
            </a:r>
          </a:p>
          <a:p>
            <a:pPr lvl="0"/>
            <a:r>
              <a:rPr lang="pl-PL" sz="4300" dirty="0" smtClean="0">
                <a:solidFill>
                  <a:prstClr val="black"/>
                </a:solidFill>
                <a:latin typeface="+mj-lt"/>
              </a:rPr>
              <a:t>Ślad węglowy czy energetyczny pszczół jest pomijalnie mały.</a:t>
            </a:r>
            <a:endParaRPr lang="pl-PL" sz="4300" dirty="0">
              <a:solidFill>
                <a:prstClr val="black"/>
              </a:solidFill>
              <a:latin typeface="+mj-lt"/>
            </a:endParaRPr>
          </a:p>
          <a:p>
            <a:pPr lvl="0"/>
            <a:r>
              <a:rPr lang="pl-PL" sz="4300" dirty="0">
                <a:solidFill>
                  <a:prstClr val="black"/>
                </a:solidFill>
                <a:latin typeface="+mj-lt"/>
              </a:rPr>
              <a:t>Sama obecność żywych pszczół na danym polu ( podobnie jak małży w wodociągach) sygnalizuje brak skażenia ŚOR. Brak pszczół i innych owadów zapylających objawiający się ciszą w łanie lub sadzie powinien już być dla nas sygnałem alarmowym.</a:t>
            </a:r>
          </a:p>
          <a:p>
            <a:pPr lvl="0"/>
            <a:r>
              <a:rPr lang="pl-PL" sz="4300" dirty="0">
                <a:solidFill>
                  <a:prstClr val="black"/>
                </a:solidFill>
                <a:latin typeface="+mj-lt"/>
              </a:rPr>
              <a:t>Jeśli pszczoły wracają z pola żywe to jest wysoce prawdopodobne, </a:t>
            </a:r>
            <a:r>
              <a:rPr lang="pl-PL" sz="4300" dirty="0" smtClean="0">
                <a:solidFill>
                  <a:prstClr val="black"/>
                </a:solidFill>
                <a:latin typeface="+mj-lt"/>
              </a:rPr>
              <a:t>że</a:t>
            </a:r>
            <a:br>
              <a:rPr lang="pl-PL" sz="4300" dirty="0" smtClean="0">
                <a:solidFill>
                  <a:prstClr val="black"/>
                </a:solidFill>
                <a:latin typeface="+mj-lt"/>
              </a:rPr>
            </a:br>
            <a:r>
              <a:rPr lang="pl-PL" sz="4300" dirty="0" smtClean="0">
                <a:solidFill>
                  <a:prstClr val="black"/>
                </a:solidFill>
                <a:latin typeface="+mj-lt"/>
              </a:rPr>
              <a:t>i </a:t>
            </a:r>
            <a:r>
              <a:rPr lang="pl-PL" sz="4300" dirty="0">
                <a:solidFill>
                  <a:prstClr val="black"/>
                </a:solidFill>
                <a:latin typeface="+mj-lt"/>
              </a:rPr>
              <a:t>my po spożyciu uprawianych roślin zachowamy zdrowie.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326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54643" y="-8264"/>
            <a:ext cx="6665961" cy="686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 descr="2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5554643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551565"/>
              </p:ext>
            </p:extLst>
          </p:nvPr>
        </p:nvGraphicFramePr>
        <p:xfrm>
          <a:off x="629419" y="3424867"/>
          <a:ext cx="8258204" cy="2598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pl-PL" b="1" dirty="0">
                <a:solidFill>
                  <a:schemeClr val="bg1"/>
                </a:solidFill>
              </a:rPr>
              <a:t>Gorczyca jasna 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pl-PL" i="1" dirty="0">
                <a:solidFill>
                  <a:schemeClr val="bg1"/>
                </a:solidFill>
              </a:rPr>
              <a:t>Sinapis alba </a:t>
            </a:r>
            <a:r>
              <a:rPr lang="pl-PL" dirty="0">
                <a:solidFill>
                  <a:schemeClr val="bg1"/>
                </a:solidFill>
              </a:rPr>
              <a:t>L.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13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D9068B-21F3-4423-BECF-8FE50B2D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9D9068B-21F3-4423-BECF-8FE50B2D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9D9068B-21F3-4423-BECF-8FE50B2D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09D9068B-21F3-4423-BECF-8FE50B2D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graphicEl>
                                              <a:dgm id="{09D9068B-21F3-4423-BECF-8FE50B2D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tapeciarnia.pl/tapety/normalne/173436_wiosna_pole_rzepak_drog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6100"/>
          </a:xfrm>
          <a:prstGeom prst="rect">
            <a:avLst/>
          </a:prstGeom>
          <a:noFill/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736725"/>
            <a:ext cx="121920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dirty="0" smtClean="0">
                <a:solidFill>
                  <a:schemeClr val="bg1"/>
                </a:solidFill>
              </a:rPr>
              <a:t>Kwitnący łan rzepaku to świetny pożytek dla pszczół ?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Wygodniej jest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wierzyć ale lepiej sprawdzić.</a:t>
            </a:r>
            <a:b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2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168442" y="0"/>
            <a:ext cx="12192000" cy="1325563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Jaki rodzaj skażeń lub nieprawidłowości w środowisku mogą sygnalizować pszczoły ?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079666"/>
            <a:ext cx="12023558" cy="5778333"/>
          </a:xfrm>
        </p:spPr>
        <p:txBody>
          <a:bodyPr>
            <a:normAutofit/>
          </a:bodyPr>
          <a:lstStyle/>
          <a:p>
            <a:r>
              <a:rPr lang="pl-PL" sz="3200" dirty="0" smtClean="0">
                <a:latin typeface="+mj-lt"/>
              </a:rPr>
              <a:t>Skażenie truciznami używanymi jako Środki Ochrony Roślin przed szkodnikami lub chwastami.</a:t>
            </a:r>
          </a:p>
          <a:p>
            <a:r>
              <a:rPr lang="pl-PL" sz="3200" dirty="0" smtClean="0">
                <a:latin typeface="+mj-lt"/>
              </a:rPr>
              <a:t>Obecność metali ciężkich jak: rtęć, ołów, kadm, miedź.</a:t>
            </a:r>
          </a:p>
          <a:p>
            <a:r>
              <a:rPr lang="pl-PL" sz="3200" dirty="0" smtClean="0">
                <a:latin typeface="+mj-lt"/>
              </a:rPr>
              <a:t>Zanieczyszczenie innymi substancjami chemicznymi jak fenol, Arsen.</a:t>
            </a:r>
            <a:endParaRPr lang="pl-PL" sz="3200" dirty="0">
              <a:latin typeface="+mj-lt"/>
            </a:endParaRPr>
          </a:p>
          <a:p>
            <a:r>
              <a:rPr lang="pl-PL" sz="3200" dirty="0" smtClean="0">
                <a:latin typeface="+mj-lt"/>
              </a:rPr>
              <a:t>Nadmierny poziom hałasu lub wstrząsów zwłaszcza w okresie spoczynkowym rojów – jesień/zima/wczesna wiosna – może być przyczyną zagłady całych pasiek.</a:t>
            </a:r>
          </a:p>
          <a:p>
            <a:r>
              <a:rPr lang="pl-PL" sz="3200" dirty="0" smtClean="0">
                <a:latin typeface="+mj-lt"/>
              </a:rPr>
              <a:t>Skażenie światłem – w okresie karmienia zimowego, prowadzonego zwykle jesienią lub pod koniec lata.</a:t>
            </a:r>
            <a:endParaRPr lang="pl-PL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113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00_170_bees_693576_4178009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13" y="-240632"/>
            <a:ext cx="12160387" cy="709863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4032" y="0"/>
            <a:ext cx="10495547" cy="789907"/>
          </a:xfrm>
        </p:spPr>
        <p:txBody>
          <a:bodyPr>
            <a:noAutofit/>
          </a:bodyPr>
          <a:lstStyle/>
          <a:p>
            <a:r>
              <a:rPr lang="pl-PL" b="1" dirty="0" smtClean="0">
                <a:solidFill>
                  <a:schemeClr val="bg1"/>
                </a:solidFill>
              </a:rPr>
              <a:t>Matka pszczela ze swoją świtą na </a:t>
            </a:r>
            <a:r>
              <a:rPr lang="pl-PL" b="1" dirty="0" err="1" smtClean="0">
                <a:solidFill>
                  <a:schemeClr val="bg1"/>
                </a:solidFill>
              </a:rPr>
              <a:t>wylotku</a:t>
            </a:r>
            <a:r>
              <a:rPr lang="pl-PL" b="1" dirty="0" smtClean="0">
                <a:solidFill>
                  <a:schemeClr val="bg1"/>
                </a:solidFill>
              </a:rPr>
              <a:t> ula .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3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1054</Words>
  <Application>Microsoft Office PowerPoint</Application>
  <PresentationFormat>Panoramiczny</PresentationFormat>
  <Paragraphs>106</Paragraphs>
  <Slides>21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Script MT Bold</vt:lpstr>
      <vt:lpstr>Segoe Script</vt:lpstr>
      <vt:lpstr>Times New Roman</vt:lpstr>
      <vt:lpstr>Motyw pakietu Office</vt:lpstr>
      <vt:lpstr>1_Motyw pakietu Office</vt:lpstr>
      <vt:lpstr>Prezentacja programu PowerPoint</vt:lpstr>
      <vt:lpstr>Dlaczego to właśnie pszczoły i ich produkty idealnie nadają się jako „wskaźniki stanu środowiska”</vt:lpstr>
      <vt:lpstr>Prezentacja programu PowerPoint</vt:lpstr>
      <vt:lpstr>Pszczoła murarka i jej gniazdo</vt:lpstr>
      <vt:lpstr>Prezentacja programu PowerPoint</vt:lpstr>
      <vt:lpstr>Gorczyca jasna  Sinapis alba L. </vt:lpstr>
      <vt:lpstr>Kwitnący łan rzepaku to świetny pożytek dla pszczół ? Wygodniej jest wierzyć ale lepiej sprawdzić. </vt:lpstr>
      <vt:lpstr>Jaki rodzaj skażeń lub nieprawidłowości w środowisku mogą sygnalizować pszczoły ?</vt:lpstr>
      <vt:lpstr>Matka pszczela ze swoją świtą na wylotku ula .</vt:lpstr>
      <vt:lpstr>Jak uszeregować przyczyny lub substancje według zagrożenia jakie stanowią dla środowiska wykorzystując regułę Pareto?</vt:lpstr>
      <vt:lpstr>Prezentacja programu PowerPoint</vt:lpstr>
      <vt:lpstr>Prezentacja programu PowerPoint</vt:lpstr>
      <vt:lpstr>Prezentacja programu PowerPoint</vt:lpstr>
      <vt:lpstr>Przykładowe naukowe wykorzystanie pszczół do analizy stanu środowiska</vt:lpstr>
      <vt:lpstr>Prezentacja programu PowerPoint</vt:lpstr>
      <vt:lpstr>Dr Adam Roman UP Ww PSZCZOŁY I PRODUKTY PSZCZELE JAKO BIOINDYKATORY SKAŻENIA ŚRODOWISKA W REJONIE ODDZIAŁYWANIA PRZEMYSŁU MIEDZIOWEGO (LGOM) I CEMENTOWO-WAPIENNICZEGO (OPOLE)* ZESZYTY NAUKOWE AKADEMII ROLNICZEJ WE WROCŁAWIU  NR 323 ZOOTECHNIKA XLIII</vt:lpstr>
      <vt:lpstr>Prezentacja programu PowerPoint</vt:lpstr>
      <vt:lpstr>Prezentacja programu PowerPoint</vt:lpstr>
      <vt:lpstr>Prezentacja programu PowerPoint</vt:lpstr>
      <vt:lpstr>Prezentacja programu PowerPoint</vt:lpstr>
      <vt:lpstr>Serdecznie dziękuję za uwagę i poproszę o wszelkie pytania, i uwagi o na adres e-mail: jedrzej.wigura@wodr.poznan.pl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Jędrzej Wigura</dc:creator>
  <cp:lastModifiedBy>Jędrzej Wigura</cp:lastModifiedBy>
  <cp:revision>35</cp:revision>
  <dcterms:created xsi:type="dcterms:W3CDTF">2022-06-07T18:43:44Z</dcterms:created>
  <dcterms:modified xsi:type="dcterms:W3CDTF">2022-06-08T06:17:38Z</dcterms:modified>
</cp:coreProperties>
</file>