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19" r:id="rId3"/>
    <p:sldId id="320" r:id="rId4"/>
    <p:sldId id="316" r:id="rId5"/>
    <p:sldId id="308" r:id="rId6"/>
    <p:sldId id="309" r:id="rId7"/>
    <p:sldId id="310" r:id="rId8"/>
    <p:sldId id="311" r:id="rId9"/>
    <p:sldId id="312" r:id="rId10"/>
    <p:sldId id="314" r:id="rId11"/>
    <p:sldId id="313" r:id="rId12"/>
    <p:sldId id="315" r:id="rId13"/>
    <p:sldId id="306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bez tytułu" id="{69FB7FA3-5673-4DC6-8799-FF660CE9A158}">
          <p14:sldIdLst>
            <p14:sldId id="256"/>
            <p14:sldId id="319"/>
            <p14:sldId id="320"/>
            <p14:sldId id="316"/>
            <p14:sldId id="308"/>
            <p14:sldId id="309"/>
            <p14:sldId id="310"/>
            <p14:sldId id="311"/>
            <p14:sldId id="312"/>
            <p14:sldId id="314"/>
            <p14:sldId id="313"/>
            <p14:sldId id="315"/>
            <p14:sldId id="30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E89BA2-1BA4-4E55-8C9D-59CABDFB1BA6}" v="366" dt="2022-02-16T14:38:30.5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D4EB8-2311-435C-8D21-A50D634E9ACE}" type="datetimeFigureOut">
              <a:rPr lang="pl-PL" smtClean="0"/>
              <a:t>01.06.2022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C063B0-74B3-4049-9F7E-DFA0D670AA1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39433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F9A11-6C8F-4C57-81CC-1E8D1A2E25EC}" type="datetimeFigureOut">
              <a:rPr lang="pl-PL" smtClean="0"/>
              <a:t>01.06.2022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A9743-039D-489C-B7E2-48F6D92B17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890034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A10499-7DAF-4082-9ECF-F7771D608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2AE08A2-2610-4251-8A23-DD99CA2D4A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E646B29-780F-4006-820C-D9852A8FA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6132-0789-445B-B2FD-B5919A609903}" type="datetime1">
              <a:rPr lang="pl-PL" smtClean="0"/>
              <a:t>01.06.2022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59285D-6131-4F91-A59E-C90331D80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F2447F2-F7DF-4855-B63A-CD6AD1789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155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DE8B1B-DE6C-4452-88CB-D38339C18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6CC91A6-10E4-4C2D-84BB-23C4F4A8B4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BC02E5D-18B3-457A-A486-A8B072BCA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0A29B-0FD5-413E-A46B-871CC6CE9694}" type="datetime1">
              <a:rPr lang="pl-PL" smtClean="0"/>
              <a:t>01.06.2022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24AF1CE-CE34-4EC5-841E-632791F44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3A8530C-A67F-4D65-A02A-0DE484EB5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406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C4519AB-B2BA-481A-BEB4-F5E76FDBCD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017FCC9-868C-468A-8819-9D521F3335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375C209-0B42-4B6B-859E-7E10479FE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5E7E5-C5D4-4A57-9646-9D7D8C8B96E9}" type="datetime1">
              <a:rPr lang="pl-PL" smtClean="0"/>
              <a:t>01.06.2022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B411666-2796-472C-BDBC-8C64F65AC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ED3213B-41B2-4F61-B013-BBCD3E188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2102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D06E6C-5B83-488C-A773-B163F45E7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E75919-C652-45CE-A304-AAD6817773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BDB0F75-28CA-43B6-AA56-0BFE99163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71136-B26E-4B7A-AB32-185C0784DCF1}" type="datetime1">
              <a:rPr lang="pl-PL" smtClean="0"/>
              <a:t>01.06.2022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095ADD8-F002-4C82-831D-00B74BDD4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9606B1A-4095-48C4-8705-B295637B6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7399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55869F-7CF6-455D-860C-B624317A4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D08A1D7-781B-4C5D-B6CF-F6CEDE26C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5B81DCA-70C7-4516-84E3-5E4D0435E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7ABE-3D7D-4DDC-B991-C202FCD915D4}" type="datetime1">
              <a:rPr lang="pl-PL" smtClean="0"/>
              <a:t>01.06.2022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26393C6-B9DA-40B6-A058-D68F62C05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D820462-935F-46D5-8333-7A190C9CA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9952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3E1755-87EB-4BA4-9856-D3BC34B02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3BFC691-A297-40DB-83B2-D64F1A7D23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18536B6-1EEF-422A-A4EE-A117F3AD7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CFDB7AF-1146-483C-8671-E29C1AEF6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0A46-2567-4533-91E7-A6D0236FEE9A}" type="datetime1">
              <a:rPr lang="pl-PL" smtClean="0"/>
              <a:t>01.06.2022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65CB5E6-9733-421D-8758-058EE09E0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8FD1F98-688B-4FD2-B039-399E26A99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195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811276-8DAF-44E1-86D1-202728133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AD2DEAE-92AE-4AA7-BC92-F2E4C227D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8756FEA-3BF3-41BC-96DD-FB1E93BF2C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B4D86C9-7920-4EFF-814C-6F917DE876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7F9EBA7-9ADB-4A31-B5D1-24C4D8A40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060D7FF3-386A-49B4-B253-C2BA34217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9FCA7-DF74-447A-983A-6DE1811A773D}" type="datetime1">
              <a:rPr lang="pl-PL" smtClean="0"/>
              <a:t>01.06.2022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40BFA2AA-E104-4C1D-9B4F-ABEEA0F2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FDD7BF73-F307-4A63-840B-8B5A94E45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8965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ADB92A-7708-4555-9A62-5E8D996BE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62CC81F-1F76-4550-8F03-C05106CAE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86F18-6ABD-45B3-BE0C-69584C735B6A}" type="datetime1">
              <a:rPr lang="pl-PL" smtClean="0"/>
              <a:t>01.06.2022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A8A3342-F28D-4C17-AEB5-142EB363F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9C707AE-80EC-4282-A69F-5D92A6B22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5122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AD84ECB-F336-4E50-AD4D-685B3F3C6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067E1-9439-4126-B41E-22CBF1892020}" type="datetime1">
              <a:rPr lang="pl-PL" smtClean="0"/>
              <a:t>01.06.2022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C0E53863-A71D-49EF-92B1-D54625283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A8F67C9-DEC9-4C02-960E-8ABC2540D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8814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426B42-5416-45D6-85E0-C673688E3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5FB8E7-BA10-4937-AD7F-116606AB0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BAE6FC7-E750-4F29-A925-49E4353933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20793BB-4DE6-4C60-9BF7-8B74DF671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E89-EBB0-49A9-9A1A-F0700AC1A31E}" type="datetime1">
              <a:rPr lang="pl-PL" smtClean="0"/>
              <a:t>01.06.2022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9EDDB7D-8161-429F-802A-54A42F5ED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A17425A-3175-4520-B30B-89D12568E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303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2D208B-DE01-4293-B0BB-87695836E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9E04533-A604-413C-A810-795D48850C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C68ECB6-07FB-4C45-A7A6-661A786BA0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C7EB711-E05D-419C-B612-F517034A7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27C5A-AE74-4E08-A703-014DE1FF9B6F}" type="datetime1">
              <a:rPr lang="pl-PL" smtClean="0"/>
              <a:t>01.06.2022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EA7BF76-6D04-4EFF-AB08-1E59C4B02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1C016D5-AB5F-48E9-B57A-539E67599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5223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90318AF-03F1-465C-B8CE-3D1F88BE5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00A901E-CA35-4C45-A443-FE0EF3138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1F1B10F-27B3-46B4-94E6-CB83EDA1D2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B2812-421A-4078-BF9F-4945449E582D}" type="datetime1">
              <a:rPr lang="pl-PL" smtClean="0"/>
              <a:t>01.06.2022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61EBFCA-9615-4022-9F77-E611671B7C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28C1F86-A87D-44A4-A2EF-1A4EBE5A6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B8CAB-A6DD-4F2D-A88E-D8C77043869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3103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hr.gov.pl/" TargetMode="External"/><Relationship Id="rId2" Type="http://schemas.openxmlformats.org/officeDocument/2006/relationships/hyperlink" Target="http://www.wfosgw.poznan.pl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60EC109-E7AF-4D32-B133-2173CEA6F3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888" y="731100"/>
            <a:ext cx="2880828" cy="4546024"/>
          </a:xfrm>
        </p:spPr>
        <p:txBody>
          <a:bodyPr anchor="t">
            <a:normAutofit fontScale="90000"/>
          </a:bodyPr>
          <a:lstStyle/>
          <a:p>
            <a:r>
              <a:rPr lang="pl-PL" sz="3700" dirty="0">
                <a:solidFill>
                  <a:srgbClr val="FFFFFF"/>
                </a:solidFill>
                <a:latin typeface="+mn-lt"/>
              </a:rPr>
              <a:t>Ogólnopolski program regeneracji środowiskowej gleb poprzez ich wapnowanie</a:t>
            </a:r>
            <a:br>
              <a:rPr lang="pl-PL" sz="3700" dirty="0">
                <a:solidFill>
                  <a:srgbClr val="FFFFFF"/>
                </a:solidFill>
                <a:latin typeface="+mn-lt"/>
              </a:rPr>
            </a:br>
            <a:br>
              <a:rPr lang="pl-PL" sz="3700" dirty="0">
                <a:solidFill>
                  <a:srgbClr val="FFFFFF"/>
                </a:solidFill>
                <a:latin typeface="+mn-lt"/>
              </a:rPr>
            </a:br>
            <a:br>
              <a:rPr lang="pl-PL" sz="3700" dirty="0">
                <a:solidFill>
                  <a:srgbClr val="FFFFFF"/>
                </a:solidFill>
                <a:latin typeface="+mn-lt"/>
              </a:rPr>
            </a:br>
            <a:r>
              <a:rPr lang="pl-PL" sz="3700" u="sng" dirty="0">
                <a:solidFill>
                  <a:srgbClr val="FFFFFF"/>
                </a:solidFill>
                <a:latin typeface="+mn-lt"/>
              </a:rPr>
              <a:t>2022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C040A36-85C7-44E5-8DAD-6D06A14FA3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7" r="1" b="20685"/>
          <a:stretch/>
        </p:blipFill>
        <p:spPr>
          <a:xfrm>
            <a:off x="4502428" y="2267053"/>
            <a:ext cx="7225748" cy="2323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59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7ECBAC-A0D1-4700-8C5F-4957B4239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1711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Dofinansowanie wniosków w ramach programu pn.: „Ogólnopolski program regeneracji środowiskowej gleb poprzez ich wapnowanie” w roku 2020-2022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022B63-26CC-40F9-9F2E-9E157B0FC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71348"/>
            <a:ext cx="1922756" cy="6514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A4823A39-5890-481C-A5E4-CB32A363035C}"/>
              </a:ext>
            </a:extLst>
          </p:cNvPr>
          <p:cNvSpPr txBox="1">
            <a:spLocks/>
          </p:cNvSpPr>
          <p:nvPr/>
        </p:nvSpPr>
        <p:spPr>
          <a:xfrm>
            <a:off x="3135740" y="2078788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4780C294-98F2-427D-A0F1-737D905C5320}"/>
              </a:ext>
            </a:extLst>
          </p:cNvPr>
          <p:cNvSpPr txBox="1">
            <a:spLocks/>
          </p:cNvSpPr>
          <p:nvPr/>
        </p:nvSpPr>
        <p:spPr>
          <a:xfrm>
            <a:off x="752756" y="2103842"/>
            <a:ext cx="1701800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6167061B-0760-49AE-B9C2-4E626FEBBF1B}"/>
              </a:ext>
            </a:extLst>
          </p:cNvPr>
          <p:cNvSpPr txBox="1">
            <a:spLocks/>
          </p:cNvSpPr>
          <p:nvPr/>
        </p:nvSpPr>
        <p:spPr>
          <a:xfrm>
            <a:off x="752756" y="3382489"/>
            <a:ext cx="2235198" cy="1159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8D859DC4-DF86-4AFC-B7D4-63DFB83CDC13}"/>
              </a:ext>
            </a:extLst>
          </p:cNvPr>
          <p:cNvSpPr txBox="1">
            <a:spLocks/>
          </p:cNvSpPr>
          <p:nvPr/>
        </p:nvSpPr>
        <p:spPr>
          <a:xfrm>
            <a:off x="2366052" y="2848912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110CA37F-ABBA-4111-BFBD-DA8BD09F3853}"/>
              </a:ext>
            </a:extLst>
          </p:cNvPr>
          <p:cNvSpPr txBox="1">
            <a:spLocks/>
          </p:cNvSpPr>
          <p:nvPr/>
        </p:nvSpPr>
        <p:spPr>
          <a:xfrm>
            <a:off x="3378200" y="4683192"/>
            <a:ext cx="7562272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/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BF248678-BCCC-4175-A318-3E27CF6724B1}"/>
              </a:ext>
            </a:extLst>
          </p:cNvPr>
          <p:cNvSpPr txBox="1">
            <a:spLocks/>
          </p:cNvSpPr>
          <p:nvPr/>
        </p:nvSpPr>
        <p:spPr>
          <a:xfrm>
            <a:off x="755060" y="4511478"/>
            <a:ext cx="2235198" cy="566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0FFBEB1C-0102-4A91-86CB-17756B713EA1}"/>
              </a:ext>
            </a:extLst>
          </p:cNvPr>
          <p:cNvSpPr txBox="1">
            <a:spLocks/>
          </p:cNvSpPr>
          <p:nvPr/>
        </p:nvSpPr>
        <p:spPr>
          <a:xfrm>
            <a:off x="3295073" y="4834512"/>
            <a:ext cx="8058726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ymbol zastępczy zawartości 2">
            <a:extLst>
              <a:ext uri="{FF2B5EF4-FFF2-40B4-BE49-F238E27FC236}">
                <a16:creationId xmlns:a16="http://schemas.microsoft.com/office/drawing/2014/main" id="{97AF30C3-7C74-4575-A4A3-9D54D1BB3C8E}"/>
              </a:ext>
            </a:extLst>
          </p:cNvPr>
          <p:cNvSpPr txBox="1">
            <a:spLocks/>
          </p:cNvSpPr>
          <p:nvPr/>
        </p:nvSpPr>
        <p:spPr>
          <a:xfrm>
            <a:off x="3135740" y="3302306"/>
            <a:ext cx="8218059" cy="982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93199B0-6774-43CE-A638-848B7E97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D7490CC3-9423-4A71-8F2B-15EC442D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10</a:t>
            </a:fld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13A81266-1BE3-E630-089D-8768375159FD}"/>
              </a:ext>
            </a:extLst>
          </p:cNvPr>
          <p:cNvSpPr txBox="1"/>
          <p:nvPr/>
        </p:nvSpPr>
        <p:spPr>
          <a:xfrm>
            <a:off x="838199" y="2254231"/>
            <a:ext cx="10515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300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Wielkość otrzymanej pomocy de </a:t>
            </a:r>
            <a:r>
              <a:rPr lang="pl-PL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minimis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 rolnictwie można sprawdzić na stronie www.srpp.minrol.gov.pl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99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9" grpId="0"/>
      <p:bldP spid="13" grpId="0"/>
      <p:bldP spid="17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7ECBAC-A0D1-4700-8C5F-4957B4239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1711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Dofinansowanie wniosków w ramach programu pn.: „Ogólnopolski program regeneracji środowiskowej gleb poprzez ich wapnowanie” w roku 2020-2022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022B63-26CC-40F9-9F2E-9E157B0FC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71348"/>
            <a:ext cx="1922756" cy="6514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A4823A39-5890-481C-A5E4-CB32A363035C}"/>
              </a:ext>
            </a:extLst>
          </p:cNvPr>
          <p:cNvSpPr txBox="1">
            <a:spLocks/>
          </p:cNvSpPr>
          <p:nvPr/>
        </p:nvSpPr>
        <p:spPr>
          <a:xfrm>
            <a:off x="3135740" y="2078788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4780C294-98F2-427D-A0F1-737D905C5320}"/>
              </a:ext>
            </a:extLst>
          </p:cNvPr>
          <p:cNvSpPr txBox="1">
            <a:spLocks/>
          </p:cNvSpPr>
          <p:nvPr/>
        </p:nvSpPr>
        <p:spPr>
          <a:xfrm>
            <a:off x="752756" y="2103842"/>
            <a:ext cx="1701800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6167061B-0760-49AE-B9C2-4E626FEBBF1B}"/>
              </a:ext>
            </a:extLst>
          </p:cNvPr>
          <p:cNvSpPr txBox="1">
            <a:spLocks/>
          </p:cNvSpPr>
          <p:nvPr/>
        </p:nvSpPr>
        <p:spPr>
          <a:xfrm>
            <a:off x="752756" y="3382489"/>
            <a:ext cx="2235198" cy="1159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8D859DC4-DF86-4AFC-B7D4-63DFB83CDC13}"/>
              </a:ext>
            </a:extLst>
          </p:cNvPr>
          <p:cNvSpPr txBox="1">
            <a:spLocks/>
          </p:cNvSpPr>
          <p:nvPr/>
        </p:nvSpPr>
        <p:spPr>
          <a:xfrm>
            <a:off x="2366052" y="2848912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110CA37F-ABBA-4111-BFBD-DA8BD09F3853}"/>
              </a:ext>
            </a:extLst>
          </p:cNvPr>
          <p:cNvSpPr txBox="1">
            <a:spLocks/>
          </p:cNvSpPr>
          <p:nvPr/>
        </p:nvSpPr>
        <p:spPr>
          <a:xfrm>
            <a:off x="3378200" y="4683192"/>
            <a:ext cx="7562272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/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BF248678-BCCC-4175-A318-3E27CF6724B1}"/>
              </a:ext>
            </a:extLst>
          </p:cNvPr>
          <p:cNvSpPr txBox="1">
            <a:spLocks/>
          </p:cNvSpPr>
          <p:nvPr/>
        </p:nvSpPr>
        <p:spPr>
          <a:xfrm>
            <a:off x="755060" y="4511478"/>
            <a:ext cx="2235198" cy="566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0FFBEB1C-0102-4A91-86CB-17756B713EA1}"/>
              </a:ext>
            </a:extLst>
          </p:cNvPr>
          <p:cNvSpPr txBox="1">
            <a:spLocks/>
          </p:cNvSpPr>
          <p:nvPr/>
        </p:nvSpPr>
        <p:spPr>
          <a:xfrm>
            <a:off x="3295073" y="4834512"/>
            <a:ext cx="8058726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ymbol zastępczy zawartości 2">
            <a:extLst>
              <a:ext uri="{FF2B5EF4-FFF2-40B4-BE49-F238E27FC236}">
                <a16:creationId xmlns:a16="http://schemas.microsoft.com/office/drawing/2014/main" id="{97AF30C3-7C74-4575-A4A3-9D54D1BB3C8E}"/>
              </a:ext>
            </a:extLst>
          </p:cNvPr>
          <p:cNvSpPr txBox="1">
            <a:spLocks/>
          </p:cNvSpPr>
          <p:nvPr/>
        </p:nvSpPr>
        <p:spPr>
          <a:xfrm>
            <a:off x="3135740" y="3302306"/>
            <a:ext cx="8218059" cy="982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93199B0-6774-43CE-A638-848B7E97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D7490CC3-9423-4A71-8F2B-15EC442D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11</a:t>
            </a:fld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13A81266-1BE3-E630-089D-8768375159FD}"/>
              </a:ext>
            </a:extLst>
          </p:cNvPr>
          <p:cNvSpPr txBox="1"/>
          <p:nvPr/>
        </p:nvSpPr>
        <p:spPr>
          <a:xfrm>
            <a:off x="838199" y="2254231"/>
            <a:ext cx="10515600" cy="1361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tabLst>
                <a:tab pos="180340" algn="l"/>
              </a:tabLst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Dofinansowaniem są objęte wnioski przyjęte przez Okręgowe Stacje Chemiczno-Rolnicze w systemie ciągłym w terminie </a:t>
            </a:r>
            <a:r>
              <a:rPr lang="pl-PL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dnia 31.12.2022 r.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lub do wyczerpania alokacji środków. W przypadku wyczerpania środków, decyduje data wpływu wniosku do </a:t>
            </a:r>
            <a:r>
              <a:rPr lang="pl-PL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OSChR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lvl="0" algn="l">
              <a:spcBef>
                <a:spcPts val="300"/>
              </a:spcBef>
              <a:spcAft>
                <a:spcPts val="0"/>
              </a:spcAft>
              <a:tabLst>
                <a:tab pos="180340" algn="l"/>
              </a:tabLst>
            </a:pPr>
            <a:endParaRPr lang="pl-PL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5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9" grpId="0"/>
      <p:bldP spid="13" grpId="0"/>
      <p:bldP spid="17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7ECBAC-A0D1-4700-8C5F-4957B4239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1711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Dofinansowanie wniosków w ramach programu pn.: „Ogólnopolski program regeneracji środowiskowej gleb poprzez ich wapnowanie” w roku 2020-2022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022B63-26CC-40F9-9F2E-9E157B0FC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71348"/>
            <a:ext cx="1922756" cy="6514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A4823A39-5890-481C-A5E4-CB32A363035C}"/>
              </a:ext>
            </a:extLst>
          </p:cNvPr>
          <p:cNvSpPr txBox="1">
            <a:spLocks/>
          </p:cNvSpPr>
          <p:nvPr/>
        </p:nvSpPr>
        <p:spPr>
          <a:xfrm>
            <a:off x="3135740" y="2078788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4780C294-98F2-427D-A0F1-737D905C5320}"/>
              </a:ext>
            </a:extLst>
          </p:cNvPr>
          <p:cNvSpPr txBox="1">
            <a:spLocks/>
          </p:cNvSpPr>
          <p:nvPr/>
        </p:nvSpPr>
        <p:spPr>
          <a:xfrm>
            <a:off x="752756" y="2103842"/>
            <a:ext cx="1701800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6167061B-0760-49AE-B9C2-4E626FEBBF1B}"/>
              </a:ext>
            </a:extLst>
          </p:cNvPr>
          <p:cNvSpPr txBox="1">
            <a:spLocks/>
          </p:cNvSpPr>
          <p:nvPr/>
        </p:nvSpPr>
        <p:spPr>
          <a:xfrm>
            <a:off x="752756" y="3382489"/>
            <a:ext cx="2235198" cy="1159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8D859DC4-DF86-4AFC-B7D4-63DFB83CDC13}"/>
              </a:ext>
            </a:extLst>
          </p:cNvPr>
          <p:cNvSpPr txBox="1">
            <a:spLocks/>
          </p:cNvSpPr>
          <p:nvPr/>
        </p:nvSpPr>
        <p:spPr>
          <a:xfrm>
            <a:off x="2366052" y="2848912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110CA37F-ABBA-4111-BFBD-DA8BD09F3853}"/>
              </a:ext>
            </a:extLst>
          </p:cNvPr>
          <p:cNvSpPr txBox="1">
            <a:spLocks/>
          </p:cNvSpPr>
          <p:nvPr/>
        </p:nvSpPr>
        <p:spPr>
          <a:xfrm>
            <a:off x="3378200" y="4683192"/>
            <a:ext cx="7562272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/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BF248678-BCCC-4175-A318-3E27CF6724B1}"/>
              </a:ext>
            </a:extLst>
          </p:cNvPr>
          <p:cNvSpPr txBox="1">
            <a:spLocks/>
          </p:cNvSpPr>
          <p:nvPr/>
        </p:nvSpPr>
        <p:spPr>
          <a:xfrm>
            <a:off x="755060" y="4511478"/>
            <a:ext cx="2235198" cy="566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0FFBEB1C-0102-4A91-86CB-17756B713EA1}"/>
              </a:ext>
            </a:extLst>
          </p:cNvPr>
          <p:cNvSpPr txBox="1">
            <a:spLocks/>
          </p:cNvSpPr>
          <p:nvPr/>
        </p:nvSpPr>
        <p:spPr>
          <a:xfrm>
            <a:off x="3295073" y="4834512"/>
            <a:ext cx="8058726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ymbol zastępczy zawartości 2">
            <a:extLst>
              <a:ext uri="{FF2B5EF4-FFF2-40B4-BE49-F238E27FC236}">
                <a16:creationId xmlns:a16="http://schemas.microsoft.com/office/drawing/2014/main" id="{97AF30C3-7C74-4575-A4A3-9D54D1BB3C8E}"/>
              </a:ext>
            </a:extLst>
          </p:cNvPr>
          <p:cNvSpPr txBox="1">
            <a:spLocks/>
          </p:cNvSpPr>
          <p:nvPr/>
        </p:nvSpPr>
        <p:spPr>
          <a:xfrm>
            <a:off x="3135740" y="3302306"/>
            <a:ext cx="8218059" cy="982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93199B0-6774-43CE-A638-848B7E97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D7490CC3-9423-4A71-8F2B-15EC442D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12</a:t>
            </a:fld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13A81266-1BE3-E630-089D-8768375159FD}"/>
              </a:ext>
            </a:extLst>
          </p:cNvPr>
          <p:cNvSpPr txBox="1"/>
          <p:nvPr/>
        </p:nvSpPr>
        <p:spPr>
          <a:xfrm>
            <a:off x="838199" y="2254231"/>
            <a:ext cx="10515600" cy="1131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Zgłoszone w ramach wniosku zadanie może podlegać kontroli w zakresie spełnienia wymagań Programu Priorytetowego pkt. 7.5 Rodzaje przedsięwzięć „Przedsięwzięcia w zakresie zakupu i wysiewu wapna nawozowego lub środków wapnujących”.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29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9" grpId="0"/>
      <p:bldP spid="13" grpId="0"/>
      <p:bldP spid="17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C040A36-85C7-44E5-8DAD-6D06A14FA3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7" r="1" b="20685"/>
          <a:stretch/>
        </p:blipFill>
        <p:spPr>
          <a:xfrm>
            <a:off x="4502428" y="2267053"/>
            <a:ext cx="7225748" cy="2323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71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7ECBAC-A0D1-4700-8C5F-4957B4239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1711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Dofinansowanie wniosków w ramach programu pn.: „Ogólnopolski program regeneracji środowiskowej gleb poprzez ich wapnowanie” w roku 2020-2022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022B63-26CC-40F9-9F2E-9E157B0FC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71348"/>
            <a:ext cx="1922756" cy="6514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A4823A39-5890-481C-A5E4-CB32A363035C}"/>
              </a:ext>
            </a:extLst>
          </p:cNvPr>
          <p:cNvSpPr txBox="1">
            <a:spLocks/>
          </p:cNvSpPr>
          <p:nvPr/>
        </p:nvSpPr>
        <p:spPr>
          <a:xfrm>
            <a:off x="3135740" y="2078788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4780C294-98F2-427D-A0F1-737D905C5320}"/>
              </a:ext>
            </a:extLst>
          </p:cNvPr>
          <p:cNvSpPr txBox="1">
            <a:spLocks/>
          </p:cNvSpPr>
          <p:nvPr/>
        </p:nvSpPr>
        <p:spPr>
          <a:xfrm>
            <a:off x="752756" y="2103842"/>
            <a:ext cx="1701800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6167061B-0760-49AE-B9C2-4E626FEBBF1B}"/>
              </a:ext>
            </a:extLst>
          </p:cNvPr>
          <p:cNvSpPr txBox="1">
            <a:spLocks/>
          </p:cNvSpPr>
          <p:nvPr/>
        </p:nvSpPr>
        <p:spPr>
          <a:xfrm>
            <a:off x="752756" y="3382489"/>
            <a:ext cx="2235198" cy="1159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8D859DC4-DF86-4AFC-B7D4-63DFB83CDC13}"/>
              </a:ext>
            </a:extLst>
          </p:cNvPr>
          <p:cNvSpPr txBox="1">
            <a:spLocks/>
          </p:cNvSpPr>
          <p:nvPr/>
        </p:nvSpPr>
        <p:spPr>
          <a:xfrm>
            <a:off x="2366052" y="2848912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110CA37F-ABBA-4111-BFBD-DA8BD09F3853}"/>
              </a:ext>
            </a:extLst>
          </p:cNvPr>
          <p:cNvSpPr txBox="1">
            <a:spLocks/>
          </p:cNvSpPr>
          <p:nvPr/>
        </p:nvSpPr>
        <p:spPr>
          <a:xfrm>
            <a:off x="3378200" y="4683192"/>
            <a:ext cx="7562272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/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BF248678-BCCC-4175-A318-3E27CF6724B1}"/>
              </a:ext>
            </a:extLst>
          </p:cNvPr>
          <p:cNvSpPr txBox="1">
            <a:spLocks/>
          </p:cNvSpPr>
          <p:nvPr/>
        </p:nvSpPr>
        <p:spPr>
          <a:xfrm>
            <a:off x="755060" y="4511478"/>
            <a:ext cx="2235198" cy="566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0FFBEB1C-0102-4A91-86CB-17756B713EA1}"/>
              </a:ext>
            </a:extLst>
          </p:cNvPr>
          <p:cNvSpPr txBox="1">
            <a:spLocks/>
          </p:cNvSpPr>
          <p:nvPr/>
        </p:nvSpPr>
        <p:spPr>
          <a:xfrm>
            <a:off x="3295073" y="4834512"/>
            <a:ext cx="8058726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ymbol zastępczy zawartości 2">
            <a:extLst>
              <a:ext uri="{FF2B5EF4-FFF2-40B4-BE49-F238E27FC236}">
                <a16:creationId xmlns:a16="http://schemas.microsoft.com/office/drawing/2014/main" id="{97AF30C3-7C74-4575-A4A3-9D54D1BB3C8E}"/>
              </a:ext>
            </a:extLst>
          </p:cNvPr>
          <p:cNvSpPr txBox="1">
            <a:spLocks/>
          </p:cNvSpPr>
          <p:nvPr/>
        </p:nvSpPr>
        <p:spPr>
          <a:xfrm>
            <a:off x="3135740" y="3302306"/>
            <a:ext cx="8218059" cy="982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93199B0-6774-43CE-A638-848B7E97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Wojewódzki Fundusz Ochrony Środowiska i Gospodarki Wodnej w Poznaniu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D7490CC3-9423-4A71-8F2B-15EC442D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2</a:t>
            </a:fld>
            <a:endParaRPr lang="pl-PL" dirty="0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13A81266-1BE3-E630-089D-8768375159F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8199" y="2280391"/>
            <a:ext cx="10515600" cy="2185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Nabór i dofinansowanie wniosków na realizację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Ogólnopolskiego programu regeneracji środowiskowej gleb poprzez ich wapnowanie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trwa od 2019 r. </a:t>
            </a:r>
          </a:p>
          <a:p>
            <a:pPr lvl="0" algn="just">
              <a:lnSpc>
                <a:spcPct val="115000"/>
              </a:lnSpc>
            </a:pP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2019 r. do </a:t>
            </a:r>
            <a:r>
              <a:rPr lang="pl-PL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WFOŚiGW</a:t>
            </a: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 Poznaniu podpisano 854 szt. Umów na kwotę 3 124 319,92 zł.</a:t>
            </a:r>
          </a:p>
          <a:p>
            <a:pPr lvl="0" algn="just">
              <a:lnSpc>
                <a:spcPct val="115000"/>
              </a:lnSpc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04.2020 do 05.2022 r. </a:t>
            </a: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złożono 4 040 szt. Wniosków na kwotę 19 529 230,00 zł oraz podpisano 3 540 szt. Umów na </a:t>
            </a:r>
            <a:r>
              <a:rPr lang="pl-PL" sz="20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kwotę 16 515 905,00 zł</a:t>
            </a: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15000"/>
              </a:lnSpc>
            </a:pPr>
            <a:r>
              <a:rPr 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Łączna powierzchnia zregenerowanych gleb (w ha) to prawie 30 tys. ha</a:t>
            </a:r>
          </a:p>
        </p:txBody>
      </p:sp>
    </p:spTree>
    <p:extLst>
      <p:ext uri="{BB962C8B-B14F-4D97-AF65-F5344CB8AC3E}">
        <p14:creationId xmlns:p14="http://schemas.microsoft.com/office/powerpoint/2010/main" val="243917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9" grpId="0"/>
      <p:bldP spid="13" grpId="0"/>
      <p:bldP spid="17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7ECBAC-A0D1-4700-8C5F-4957B4239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1711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Dofinansowanie wniosków w ramach programu pn.: „Ogólnopolski program regeneracji środowiskowej gleb poprzez ich wapnowanie” w roku 2020-2022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022B63-26CC-40F9-9F2E-9E157B0FC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71348"/>
            <a:ext cx="1922756" cy="6514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A4823A39-5890-481C-A5E4-CB32A363035C}"/>
              </a:ext>
            </a:extLst>
          </p:cNvPr>
          <p:cNvSpPr txBox="1">
            <a:spLocks/>
          </p:cNvSpPr>
          <p:nvPr/>
        </p:nvSpPr>
        <p:spPr>
          <a:xfrm>
            <a:off x="3135740" y="2078788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4780C294-98F2-427D-A0F1-737D905C5320}"/>
              </a:ext>
            </a:extLst>
          </p:cNvPr>
          <p:cNvSpPr txBox="1">
            <a:spLocks/>
          </p:cNvSpPr>
          <p:nvPr/>
        </p:nvSpPr>
        <p:spPr>
          <a:xfrm>
            <a:off x="752756" y="2103842"/>
            <a:ext cx="1701800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6167061B-0760-49AE-B9C2-4E626FEBBF1B}"/>
              </a:ext>
            </a:extLst>
          </p:cNvPr>
          <p:cNvSpPr txBox="1">
            <a:spLocks/>
          </p:cNvSpPr>
          <p:nvPr/>
        </p:nvSpPr>
        <p:spPr>
          <a:xfrm>
            <a:off x="752756" y="3382489"/>
            <a:ext cx="2235198" cy="1159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8D859DC4-DF86-4AFC-B7D4-63DFB83CDC13}"/>
              </a:ext>
            </a:extLst>
          </p:cNvPr>
          <p:cNvSpPr txBox="1">
            <a:spLocks/>
          </p:cNvSpPr>
          <p:nvPr/>
        </p:nvSpPr>
        <p:spPr>
          <a:xfrm>
            <a:off x="2366052" y="2848912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110CA37F-ABBA-4111-BFBD-DA8BD09F3853}"/>
              </a:ext>
            </a:extLst>
          </p:cNvPr>
          <p:cNvSpPr txBox="1">
            <a:spLocks/>
          </p:cNvSpPr>
          <p:nvPr/>
        </p:nvSpPr>
        <p:spPr>
          <a:xfrm>
            <a:off x="3378200" y="4683192"/>
            <a:ext cx="7562272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/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BF248678-BCCC-4175-A318-3E27CF6724B1}"/>
              </a:ext>
            </a:extLst>
          </p:cNvPr>
          <p:cNvSpPr txBox="1">
            <a:spLocks/>
          </p:cNvSpPr>
          <p:nvPr/>
        </p:nvSpPr>
        <p:spPr>
          <a:xfrm>
            <a:off x="755060" y="4511478"/>
            <a:ext cx="2235198" cy="566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0FFBEB1C-0102-4A91-86CB-17756B713EA1}"/>
              </a:ext>
            </a:extLst>
          </p:cNvPr>
          <p:cNvSpPr txBox="1">
            <a:spLocks/>
          </p:cNvSpPr>
          <p:nvPr/>
        </p:nvSpPr>
        <p:spPr>
          <a:xfrm>
            <a:off x="3295073" y="4834512"/>
            <a:ext cx="8058726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ymbol zastępczy zawartości 2">
            <a:extLst>
              <a:ext uri="{FF2B5EF4-FFF2-40B4-BE49-F238E27FC236}">
                <a16:creationId xmlns:a16="http://schemas.microsoft.com/office/drawing/2014/main" id="{97AF30C3-7C74-4575-A4A3-9D54D1BB3C8E}"/>
              </a:ext>
            </a:extLst>
          </p:cNvPr>
          <p:cNvSpPr txBox="1">
            <a:spLocks/>
          </p:cNvSpPr>
          <p:nvPr/>
        </p:nvSpPr>
        <p:spPr>
          <a:xfrm>
            <a:off x="3135740" y="3302306"/>
            <a:ext cx="8218059" cy="982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93199B0-6774-43CE-A638-848B7E97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Wojewódzki Fundusz Ochrony Środowiska i Gospodarki Wodnej w Poznaniu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D7490CC3-9423-4A71-8F2B-15EC442D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3</a:t>
            </a:fld>
            <a:endParaRPr lang="pl-PL" dirty="0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13A81266-1BE3-E630-089D-8768375159FD}"/>
              </a:ext>
            </a:extLst>
          </p:cNvPr>
          <p:cNvSpPr txBox="1"/>
          <p:nvPr/>
        </p:nvSpPr>
        <p:spPr>
          <a:xfrm>
            <a:off x="838199" y="2280391"/>
            <a:ext cx="10515600" cy="1485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Regulamin naboru wniosków powstał w oparciu o zapisy Programu Priorytetowego </a:t>
            </a:r>
            <a:b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pn.: „</a:t>
            </a:r>
            <a:r>
              <a:rPr lang="pl-P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Ogólnopolski program regeneracji środowiskowej gleb poprzez ich wapnowanie” oraz 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Porozumienia pomiędzy Wojewódzkim Funduszem Ochrony Środowiska i Gospodarki Wodnej w Poznaniu a Krajową Stacją Chemiczno-Rolniczą w Warszawie.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59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9" grpId="0"/>
      <p:bldP spid="13" grpId="0"/>
      <p:bldP spid="17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7ECBAC-A0D1-4700-8C5F-4957B4239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1711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Dofinansowanie wniosków w ramach programu pn.: „Ogólnopolski program regeneracji środowiskowej gleb poprzez ich wapnowanie” w roku 2020-2022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022B63-26CC-40F9-9F2E-9E157B0FC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71348"/>
            <a:ext cx="1922756" cy="6514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A4823A39-5890-481C-A5E4-CB32A363035C}"/>
              </a:ext>
            </a:extLst>
          </p:cNvPr>
          <p:cNvSpPr txBox="1">
            <a:spLocks/>
          </p:cNvSpPr>
          <p:nvPr/>
        </p:nvSpPr>
        <p:spPr>
          <a:xfrm>
            <a:off x="3135740" y="2078788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4780C294-98F2-427D-A0F1-737D905C5320}"/>
              </a:ext>
            </a:extLst>
          </p:cNvPr>
          <p:cNvSpPr txBox="1">
            <a:spLocks/>
          </p:cNvSpPr>
          <p:nvPr/>
        </p:nvSpPr>
        <p:spPr>
          <a:xfrm>
            <a:off x="752756" y="2103842"/>
            <a:ext cx="1701800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6167061B-0760-49AE-B9C2-4E626FEBBF1B}"/>
              </a:ext>
            </a:extLst>
          </p:cNvPr>
          <p:cNvSpPr txBox="1">
            <a:spLocks/>
          </p:cNvSpPr>
          <p:nvPr/>
        </p:nvSpPr>
        <p:spPr>
          <a:xfrm>
            <a:off x="752756" y="3382489"/>
            <a:ext cx="2235198" cy="1159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8D859DC4-DF86-4AFC-B7D4-63DFB83CDC13}"/>
              </a:ext>
            </a:extLst>
          </p:cNvPr>
          <p:cNvSpPr txBox="1">
            <a:spLocks/>
          </p:cNvSpPr>
          <p:nvPr/>
        </p:nvSpPr>
        <p:spPr>
          <a:xfrm>
            <a:off x="2366052" y="2848912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110CA37F-ABBA-4111-BFBD-DA8BD09F3853}"/>
              </a:ext>
            </a:extLst>
          </p:cNvPr>
          <p:cNvSpPr txBox="1">
            <a:spLocks/>
          </p:cNvSpPr>
          <p:nvPr/>
        </p:nvSpPr>
        <p:spPr>
          <a:xfrm>
            <a:off x="3378200" y="4683192"/>
            <a:ext cx="7562272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/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BF248678-BCCC-4175-A318-3E27CF6724B1}"/>
              </a:ext>
            </a:extLst>
          </p:cNvPr>
          <p:cNvSpPr txBox="1">
            <a:spLocks/>
          </p:cNvSpPr>
          <p:nvPr/>
        </p:nvSpPr>
        <p:spPr>
          <a:xfrm>
            <a:off x="755060" y="4511478"/>
            <a:ext cx="2235198" cy="566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0FFBEB1C-0102-4A91-86CB-17756B713EA1}"/>
              </a:ext>
            </a:extLst>
          </p:cNvPr>
          <p:cNvSpPr txBox="1">
            <a:spLocks/>
          </p:cNvSpPr>
          <p:nvPr/>
        </p:nvSpPr>
        <p:spPr>
          <a:xfrm>
            <a:off x="3295073" y="4834512"/>
            <a:ext cx="8058726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ymbol zastępczy zawartości 2">
            <a:extLst>
              <a:ext uri="{FF2B5EF4-FFF2-40B4-BE49-F238E27FC236}">
                <a16:creationId xmlns:a16="http://schemas.microsoft.com/office/drawing/2014/main" id="{97AF30C3-7C74-4575-A4A3-9D54D1BB3C8E}"/>
              </a:ext>
            </a:extLst>
          </p:cNvPr>
          <p:cNvSpPr txBox="1">
            <a:spLocks/>
          </p:cNvSpPr>
          <p:nvPr/>
        </p:nvSpPr>
        <p:spPr>
          <a:xfrm>
            <a:off x="3135740" y="3302306"/>
            <a:ext cx="8218059" cy="982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93199B0-6774-43CE-A638-848B7E97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D7490CC3-9423-4A71-8F2B-15EC442D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4</a:t>
            </a:fld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13A81266-1BE3-E630-089D-8768375159FD}"/>
              </a:ext>
            </a:extLst>
          </p:cNvPr>
          <p:cNvSpPr txBox="1"/>
          <p:nvPr/>
        </p:nvSpPr>
        <p:spPr>
          <a:xfrm>
            <a:off x="838199" y="2280391"/>
            <a:ext cx="10515600" cy="1487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Ś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rodki przeznaczone na dofinansowanie zadań związanych z regeneracją środowiskową gleb poprzez ich wapnowanie pochodzą ze środków NFOŚiGW oraz </a:t>
            </a:r>
            <a:r>
              <a:rPr lang="pl-PL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WFOŚiGW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Poznaniu.</a:t>
            </a:r>
          </a:p>
          <a:p>
            <a:pPr lvl="0" algn="just">
              <a:lnSpc>
                <a:spcPct val="115000"/>
              </a:lnSpc>
            </a:pPr>
            <a:endParaRPr lang="pl-PL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40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9" grpId="0"/>
      <p:bldP spid="13" grpId="0"/>
      <p:bldP spid="17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7ECBAC-A0D1-4700-8C5F-4957B4239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1711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Dofinansowanie wniosków w ramach programu pn.: „Ogólnopolski program regeneracji środowiskowej gleb poprzez ich wapnowanie” w roku 2020-2022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022B63-26CC-40F9-9F2E-9E157B0FC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71348"/>
            <a:ext cx="1922756" cy="6514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A4823A39-5890-481C-A5E4-CB32A363035C}"/>
              </a:ext>
            </a:extLst>
          </p:cNvPr>
          <p:cNvSpPr txBox="1">
            <a:spLocks/>
          </p:cNvSpPr>
          <p:nvPr/>
        </p:nvSpPr>
        <p:spPr>
          <a:xfrm>
            <a:off x="3135740" y="2078788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4780C294-98F2-427D-A0F1-737D905C5320}"/>
              </a:ext>
            </a:extLst>
          </p:cNvPr>
          <p:cNvSpPr txBox="1">
            <a:spLocks/>
          </p:cNvSpPr>
          <p:nvPr/>
        </p:nvSpPr>
        <p:spPr>
          <a:xfrm>
            <a:off x="752756" y="2103842"/>
            <a:ext cx="1701800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6167061B-0760-49AE-B9C2-4E626FEBBF1B}"/>
              </a:ext>
            </a:extLst>
          </p:cNvPr>
          <p:cNvSpPr txBox="1">
            <a:spLocks/>
          </p:cNvSpPr>
          <p:nvPr/>
        </p:nvSpPr>
        <p:spPr>
          <a:xfrm>
            <a:off x="752756" y="3382489"/>
            <a:ext cx="2235198" cy="1159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8D859DC4-DF86-4AFC-B7D4-63DFB83CDC13}"/>
              </a:ext>
            </a:extLst>
          </p:cNvPr>
          <p:cNvSpPr txBox="1">
            <a:spLocks/>
          </p:cNvSpPr>
          <p:nvPr/>
        </p:nvSpPr>
        <p:spPr>
          <a:xfrm>
            <a:off x="2366052" y="2848912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110CA37F-ABBA-4111-BFBD-DA8BD09F3853}"/>
              </a:ext>
            </a:extLst>
          </p:cNvPr>
          <p:cNvSpPr txBox="1">
            <a:spLocks/>
          </p:cNvSpPr>
          <p:nvPr/>
        </p:nvSpPr>
        <p:spPr>
          <a:xfrm>
            <a:off x="3378200" y="4683192"/>
            <a:ext cx="7562272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/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BF248678-BCCC-4175-A318-3E27CF6724B1}"/>
              </a:ext>
            </a:extLst>
          </p:cNvPr>
          <p:cNvSpPr txBox="1">
            <a:spLocks/>
          </p:cNvSpPr>
          <p:nvPr/>
        </p:nvSpPr>
        <p:spPr>
          <a:xfrm>
            <a:off x="755060" y="4511478"/>
            <a:ext cx="2235198" cy="566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0FFBEB1C-0102-4A91-86CB-17756B713EA1}"/>
              </a:ext>
            </a:extLst>
          </p:cNvPr>
          <p:cNvSpPr txBox="1">
            <a:spLocks/>
          </p:cNvSpPr>
          <p:nvPr/>
        </p:nvSpPr>
        <p:spPr>
          <a:xfrm>
            <a:off x="3295073" y="4834512"/>
            <a:ext cx="8058726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ymbol zastępczy zawartości 2">
            <a:extLst>
              <a:ext uri="{FF2B5EF4-FFF2-40B4-BE49-F238E27FC236}">
                <a16:creationId xmlns:a16="http://schemas.microsoft.com/office/drawing/2014/main" id="{97AF30C3-7C74-4575-A4A3-9D54D1BB3C8E}"/>
              </a:ext>
            </a:extLst>
          </p:cNvPr>
          <p:cNvSpPr txBox="1">
            <a:spLocks/>
          </p:cNvSpPr>
          <p:nvPr/>
        </p:nvSpPr>
        <p:spPr>
          <a:xfrm>
            <a:off x="3135740" y="3302306"/>
            <a:ext cx="8218059" cy="982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93199B0-6774-43CE-A638-848B7E97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D7490CC3-9423-4A71-8F2B-15EC442D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5</a:t>
            </a:fld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13A81266-1BE3-E630-089D-8768375159FD}"/>
              </a:ext>
            </a:extLst>
          </p:cNvPr>
          <p:cNvSpPr txBox="1"/>
          <p:nvPr/>
        </p:nvSpPr>
        <p:spPr>
          <a:xfrm>
            <a:off x="838199" y="2280391"/>
            <a:ext cx="10515600" cy="1485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złożenia wniosku o przyznanie dofinansowania w formie dotacji ze środków </a:t>
            </a:r>
            <a:r>
              <a:rPr lang="pl-PL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WFOŚiGW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 Poznaniu uprawniony jest posiadacz użytków rolnych, zlokalizowanych na terenie województwa wielkopolskiego, o </a:t>
            </a:r>
            <a:r>
              <a:rPr lang="pl-PL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gleby poniżej lub równej 5,5 i powierzchni nie przekraczającej 75 ha. 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06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9" grpId="0"/>
      <p:bldP spid="13" grpId="0"/>
      <p:bldP spid="17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7ECBAC-A0D1-4700-8C5F-4957B4239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1711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Dofinansowanie wniosków w ramach programu pn.: „Ogólnopolski program regeneracji środowiskowej gleb poprzez ich wapnowanie” w roku 2020-2022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022B63-26CC-40F9-9F2E-9E157B0FC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71348"/>
            <a:ext cx="1922756" cy="6514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A4823A39-5890-481C-A5E4-CB32A363035C}"/>
              </a:ext>
            </a:extLst>
          </p:cNvPr>
          <p:cNvSpPr txBox="1">
            <a:spLocks/>
          </p:cNvSpPr>
          <p:nvPr/>
        </p:nvSpPr>
        <p:spPr>
          <a:xfrm>
            <a:off x="3135740" y="2078788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4780C294-98F2-427D-A0F1-737D905C5320}"/>
              </a:ext>
            </a:extLst>
          </p:cNvPr>
          <p:cNvSpPr txBox="1">
            <a:spLocks/>
          </p:cNvSpPr>
          <p:nvPr/>
        </p:nvSpPr>
        <p:spPr>
          <a:xfrm>
            <a:off x="752756" y="2103842"/>
            <a:ext cx="1701800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6167061B-0760-49AE-B9C2-4E626FEBBF1B}"/>
              </a:ext>
            </a:extLst>
          </p:cNvPr>
          <p:cNvSpPr txBox="1">
            <a:spLocks/>
          </p:cNvSpPr>
          <p:nvPr/>
        </p:nvSpPr>
        <p:spPr>
          <a:xfrm>
            <a:off x="752756" y="3382489"/>
            <a:ext cx="2235198" cy="1159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8D859DC4-DF86-4AFC-B7D4-63DFB83CDC13}"/>
              </a:ext>
            </a:extLst>
          </p:cNvPr>
          <p:cNvSpPr txBox="1">
            <a:spLocks/>
          </p:cNvSpPr>
          <p:nvPr/>
        </p:nvSpPr>
        <p:spPr>
          <a:xfrm>
            <a:off x="2366052" y="2848912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110CA37F-ABBA-4111-BFBD-DA8BD09F3853}"/>
              </a:ext>
            </a:extLst>
          </p:cNvPr>
          <p:cNvSpPr txBox="1">
            <a:spLocks/>
          </p:cNvSpPr>
          <p:nvPr/>
        </p:nvSpPr>
        <p:spPr>
          <a:xfrm>
            <a:off x="3378200" y="4683192"/>
            <a:ext cx="7562272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/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BF248678-BCCC-4175-A318-3E27CF6724B1}"/>
              </a:ext>
            </a:extLst>
          </p:cNvPr>
          <p:cNvSpPr txBox="1">
            <a:spLocks/>
          </p:cNvSpPr>
          <p:nvPr/>
        </p:nvSpPr>
        <p:spPr>
          <a:xfrm>
            <a:off x="755060" y="4511478"/>
            <a:ext cx="2235198" cy="566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0FFBEB1C-0102-4A91-86CB-17756B713EA1}"/>
              </a:ext>
            </a:extLst>
          </p:cNvPr>
          <p:cNvSpPr txBox="1">
            <a:spLocks/>
          </p:cNvSpPr>
          <p:nvPr/>
        </p:nvSpPr>
        <p:spPr>
          <a:xfrm>
            <a:off x="3295073" y="4834512"/>
            <a:ext cx="8058726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ymbol zastępczy zawartości 2">
            <a:extLst>
              <a:ext uri="{FF2B5EF4-FFF2-40B4-BE49-F238E27FC236}">
                <a16:creationId xmlns:a16="http://schemas.microsoft.com/office/drawing/2014/main" id="{97AF30C3-7C74-4575-A4A3-9D54D1BB3C8E}"/>
              </a:ext>
            </a:extLst>
          </p:cNvPr>
          <p:cNvSpPr txBox="1">
            <a:spLocks/>
          </p:cNvSpPr>
          <p:nvPr/>
        </p:nvSpPr>
        <p:spPr>
          <a:xfrm>
            <a:off x="3135740" y="3302306"/>
            <a:ext cx="8218059" cy="982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93199B0-6774-43CE-A638-848B7E97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D7490CC3-9423-4A71-8F2B-15EC442D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6</a:t>
            </a:fld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13A81266-1BE3-E630-089D-8768375159FD}"/>
              </a:ext>
            </a:extLst>
          </p:cNvPr>
          <p:cNvSpPr txBox="1"/>
          <p:nvPr/>
        </p:nvSpPr>
        <p:spPr>
          <a:xfrm>
            <a:off x="838199" y="2244934"/>
            <a:ext cx="10515600" cy="2432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pl-P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Poziom dofinansowania:</a:t>
            </a:r>
            <a:endParaRPr lang="pl-PL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987040" algn="l"/>
              </a:tabLst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300 zł/t czystego składnika odkwaszającego (</a:t>
            </a:r>
            <a:r>
              <a:rPr lang="pl-PL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CaO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oraz </a:t>
            </a:r>
            <a:r>
              <a:rPr lang="pl-PL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MgO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dla gospodarstw </a:t>
            </a:r>
            <a:b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powierzchni nie przekraczającej 25 ha użytków rolnych;</a:t>
            </a:r>
          </a:p>
          <a:p>
            <a:pPr marL="342900" indent="-342900" algn="just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987040" algn="l"/>
              </a:tabLst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200 zł/t czystego składnika odkwaszającego (</a:t>
            </a:r>
            <a:r>
              <a:rPr lang="pl-PL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CaO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oraz </a:t>
            </a:r>
            <a:r>
              <a:rPr lang="pl-PL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MgO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dla gospodarstw</a:t>
            </a:r>
            <a:b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powierzchni nie przekraczającej 50 ha użytków rolnych;</a:t>
            </a:r>
          </a:p>
          <a:p>
            <a:pPr marL="342900" indent="-342900" algn="just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987040" algn="l"/>
              </a:tabLst>
            </a:pPr>
            <a:r>
              <a:rPr lang="x-none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 100 zł/t czystego składnika odkwaszającego (CaO oraz MgO) dla gospodarstw </a:t>
            </a:r>
            <a:br>
              <a:rPr lang="x-none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x-none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 powierzchni nie przekraczającej 75 ha użytków rolnych</a:t>
            </a:r>
            <a:r>
              <a:rPr lang="pl-PL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923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9" grpId="0"/>
      <p:bldP spid="13" grpId="0"/>
      <p:bldP spid="17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7ECBAC-A0D1-4700-8C5F-4957B4239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1711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Dofinansowanie wniosków w ramach programu pn.: „Ogólnopolski program regeneracji środowiskowej gleb poprzez ich wapnowanie” w roku 2020-2022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022B63-26CC-40F9-9F2E-9E157B0FC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71348"/>
            <a:ext cx="1922756" cy="6514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A4823A39-5890-481C-A5E4-CB32A363035C}"/>
              </a:ext>
            </a:extLst>
          </p:cNvPr>
          <p:cNvSpPr txBox="1">
            <a:spLocks/>
          </p:cNvSpPr>
          <p:nvPr/>
        </p:nvSpPr>
        <p:spPr>
          <a:xfrm>
            <a:off x="3135740" y="2078788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4780C294-98F2-427D-A0F1-737D905C5320}"/>
              </a:ext>
            </a:extLst>
          </p:cNvPr>
          <p:cNvSpPr txBox="1">
            <a:spLocks/>
          </p:cNvSpPr>
          <p:nvPr/>
        </p:nvSpPr>
        <p:spPr>
          <a:xfrm>
            <a:off x="752756" y="2103842"/>
            <a:ext cx="1701800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6167061B-0760-49AE-B9C2-4E626FEBBF1B}"/>
              </a:ext>
            </a:extLst>
          </p:cNvPr>
          <p:cNvSpPr txBox="1">
            <a:spLocks/>
          </p:cNvSpPr>
          <p:nvPr/>
        </p:nvSpPr>
        <p:spPr>
          <a:xfrm>
            <a:off x="752756" y="3382489"/>
            <a:ext cx="2235198" cy="1159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8D859DC4-DF86-4AFC-B7D4-63DFB83CDC13}"/>
              </a:ext>
            </a:extLst>
          </p:cNvPr>
          <p:cNvSpPr txBox="1">
            <a:spLocks/>
          </p:cNvSpPr>
          <p:nvPr/>
        </p:nvSpPr>
        <p:spPr>
          <a:xfrm>
            <a:off x="2366052" y="2848912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110CA37F-ABBA-4111-BFBD-DA8BD09F3853}"/>
              </a:ext>
            </a:extLst>
          </p:cNvPr>
          <p:cNvSpPr txBox="1">
            <a:spLocks/>
          </p:cNvSpPr>
          <p:nvPr/>
        </p:nvSpPr>
        <p:spPr>
          <a:xfrm>
            <a:off x="3378200" y="4683192"/>
            <a:ext cx="7562272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/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BF248678-BCCC-4175-A318-3E27CF6724B1}"/>
              </a:ext>
            </a:extLst>
          </p:cNvPr>
          <p:cNvSpPr txBox="1">
            <a:spLocks/>
          </p:cNvSpPr>
          <p:nvPr/>
        </p:nvSpPr>
        <p:spPr>
          <a:xfrm>
            <a:off x="755060" y="4511478"/>
            <a:ext cx="2235198" cy="566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0FFBEB1C-0102-4A91-86CB-17756B713EA1}"/>
              </a:ext>
            </a:extLst>
          </p:cNvPr>
          <p:cNvSpPr txBox="1">
            <a:spLocks/>
          </p:cNvSpPr>
          <p:nvPr/>
        </p:nvSpPr>
        <p:spPr>
          <a:xfrm>
            <a:off x="3295073" y="4834512"/>
            <a:ext cx="8058726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ymbol zastępczy zawartości 2">
            <a:extLst>
              <a:ext uri="{FF2B5EF4-FFF2-40B4-BE49-F238E27FC236}">
                <a16:creationId xmlns:a16="http://schemas.microsoft.com/office/drawing/2014/main" id="{97AF30C3-7C74-4575-A4A3-9D54D1BB3C8E}"/>
              </a:ext>
            </a:extLst>
          </p:cNvPr>
          <p:cNvSpPr txBox="1">
            <a:spLocks/>
          </p:cNvSpPr>
          <p:nvPr/>
        </p:nvSpPr>
        <p:spPr>
          <a:xfrm>
            <a:off x="3135740" y="3302306"/>
            <a:ext cx="8218059" cy="982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93199B0-6774-43CE-A638-848B7E97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D7490CC3-9423-4A71-8F2B-15EC442D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7</a:t>
            </a:fld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13A81266-1BE3-E630-089D-8768375159FD}"/>
              </a:ext>
            </a:extLst>
          </p:cNvPr>
          <p:cNvSpPr txBox="1"/>
          <p:nvPr/>
        </p:nvSpPr>
        <p:spPr>
          <a:xfrm>
            <a:off x="838199" y="2254231"/>
            <a:ext cx="10515600" cy="3993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300"/>
              </a:spcBef>
              <a:spcAft>
                <a:spcPts val="0"/>
              </a:spcAft>
            </a:pPr>
            <a:r>
              <a:rPr lang="x-none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Koszty kwalifikowane </a:t>
            </a:r>
            <a:r>
              <a:rPr lang="pl-PL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</a:t>
            </a:r>
            <a:r>
              <a:rPr lang="x-none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wyłącznie koszty zakupu:</a:t>
            </a:r>
            <a:endParaRPr lang="pl-PL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wapna nawozowego odpowiadającego typom wapna nawozowego, określonego</a:t>
            </a:r>
            <a:b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załączniku nr 6 do rozporządzenia Ministra Gospodarki z dnia 8 września 2010 r. </a:t>
            </a:r>
            <a:b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sprawie sposobu pakowania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nawozów mineralnych, umieszczania informacji</a:t>
            </a:r>
            <a:br>
              <a:rPr lang="pl-PL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składnikach nawozowych na tych opakowaniach, sposobu badania nawozów mineralnych oraz typów wapna nawozowego (Dz. U. Nr 183, poz. 1229);</a:t>
            </a:r>
            <a:endParaRPr lang="pl-PL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środka wapnującego, o którym mowa w przepisach rozporządzenia (WE) nr 2003/2003 Parlamentu Europejskiego i Rady z dnia 13 października 2003 r. </a:t>
            </a:r>
            <a:r>
              <a:rPr lang="pl-PL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sprawie nawozów, </a:t>
            </a:r>
            <a:endParaRPr lang="pl-PL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tabLst>
                <a:tab pos="2987040" algn="l"/>
              </a:tabLst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 wyłączeniem kosztów transportu i rozsiewania.</a:t>
            </a:r>
          </a:p>
          <a:p>
            <a:pPr algn="just">
              <a:lnSpc>
                <a:spcPct val="115000"/>
              </a:lnSpc>
              <a:tabLst>
                <a:tab pos="2987040" algn="l"/>
              </a:tabLst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lvl="0" algn="just">
              <a:lnSpc>
                <a:spcPct val="115000"/>
              </a:lnSpc>
              <a:tabLst>
                <a:tab pos="180340" algn="l"/>
              </a:tabLst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Okres kwalifikowalności kosztów </a:t>
            </a:r>
            <a:r>
              <a:rPr lang="pl-PL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 01.06.2019 r. do 31.12.2022 r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553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9" grpId="0"/>
      <p:bldP spid="13" grpId="0"/>
      <p:bldP spid="17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7ECBAC-A0D1-4700-8C5F-4957B4239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1711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Dofinansowanie wniosków w ramach programu pn.: „Ogólnopolski program regeneracji środowiskowej gleb poprzez ich wapnowanie” w roku 2020-2022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022B63-26CC-40F9-9F2E-9E157B0FC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71348"/>
            <a:ext cx="1922756" cy="6514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A4823A39-5890-481C-A5E4-CB32A363035C}"/>
              </a:ext>
            </a:extLst>
          </p:cNvPr>
          <p:cNvSpPr txBox="1">
            <a:spLocks/>
          </p:cNvSpPr>
          <p:nvPr/>
        </p:nvSpPr>
        <p:spPr>
          <a:xfrm>
            <a:off x="3135740" y="2078788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4780C294-98F2-427D-A0F1-737D905C5320}"/>
              </a:ext>
            </a:extLst>
          </p:cNvPr>
          <p:cNvSpPr txBox="1">
            <a:spLocks/>
          </p:cNvSpPr>
          <p:nvPr/>
        </p:nvSpPr>
        <p:spPr>
          <a:xfrm>
            <a:off x="752756" y="2103842"/>
            <a:ext cx="1701800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6167061B-0760-49AE-B9C2-4E626FEBBF1B}"/>
              </a:ext>
            </a:extLst>
          </p:cNvPr>
          <p:cNvSpPr txBox="1">
            <a:spLocks/>
          </p:cNvSpPr>
          <p:nvPr/>
        </p:nvSpPr>
        <p:spPr>
          <a:xfrm>
            <a:off x="752756" y="3382489"/>
            <a:ext cx="2235198" cy="1159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8D859DC4-DF86-4AFC-B7D4-63DFB83CDC13}"/>
              </a:ext>
            </a:extLst>
          </p:cNvPr>
          <p:cNvSpPr txBox="1">
            <a:spLocks/>
          </p:cNvSpPr>
          <p:nvPr/>
        </p:nvSpPr>
        <p:spPr>
          <a:xfrm>
            <a:off x="2366052" y="2848912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110CA37F-ABBA-4111-BFBD-DA8BD09F3853}"/>
              </a:ext>
            </a:extLst>
          </p:cNvPr>
          <p:cNvSpPr txBox="1">
            <a:spLocks/>
          </p:cNvSpPr>
          <p:nvPr/>
        </p:nvSpPr>
        <p:spPr>
          <a:xfrm>
            <a:off x="3378200" y="4683192"/>
            <a:ext cx="7562272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/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BF248678-BCCC-4175-A318-3E27CF6724B1}"/>
              </a:ext>
            </a:extLst>
          </p:cNvPr>
          <p:cNvSpPr txBox="1">
            <a:spLocks/>
          </p:cNvSpPr>
          <p:nvPr/>
        </p:nvSpPr>
        <p:spPr>
          <a:xfrm>
            <a:off x="755060" y="4511478"/>
            <a:ext cx="2235198" cy="566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0FFBEB1C-0102-4A91-86CB-17756B713EA1}"/>
              </a:ext>
            </a:extLst>
          </p:cNvPr>
          <p:cNvSpPr txBox="1">
            <a:spLocks/>
          </p:cNvSpPr>
          <p:nvPr/>
        </p:nvSpPr>
        <p:spPr>
          <a:xfrm>
            <a:off x="3295073" y="4834512"/>
            <a:ext cx="8058726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ymbol zastępczy zawartości 2">
            <a:extLst>
              <a:ext uri="{FF2B5EF4-FFF2-40B4-BE49-F238E27FC236}">
                <a16:creationId xmlns:a16="http://schemas.microsoft.com/office/drawing/2014/main" id="{97AF30C3-7C74-4575-A4A3-9D54D1BB3C8E}"/>
              </a:ext>
            </a:extLst>
          </p:cNvPr>
          <p:cNvSpPr txBox="1">
            <a:spLocks/>
          </p:cNvSpPr>
          <p:nvPr/>
        </p:nvSpPr>
        <p:spPr>
          <a:xfrm>
            <a:off x="3135740" y="3302306"/>
            <a:ext cx="8218059" cy="982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93199B0-6774-43CE-A638-848B7E97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D7490CC3-9423-4A71-8F2B-15EC442D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8</a:t>
            </a:fld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13A81266-1BE3-E630-089D-8768375159FD}"/>
              </a:ext>
            </a:extLst>
          </p:cNvPr>
          <p:cNvSpPr txBox="1"/>
          <p:nvPr/>
        </p:nvSpPr>
        <p:spPr>
          <a:xfrm>
            <a:off x="838199" y="2254231"/>
            <a:ext cx="10515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spcBef>
                <a:spcPts val="300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Formularz wniosku pobrany ze strony internetowej </a:t>
            </a:r>
            <a:r>
              <a:rPr lang="pl-PL" sz="20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www.wfosgw.poznan.pl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lub strony Krajowej Stacji Chemiczno-Rolniczej </a:t>
            </a:r>
            <a:r>
              <a:rPr lang="pl-PL" sz="20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www.schr.gov.pl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należy złożyć do Sekretariatu właściwej miejscowo </a:t>
            </a:r>
            <a:r>
              <a:rPr lang="pl-PL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Okręgowej Stacji Chemiczno-Rolniczej.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22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9" grpId="0"/>
      <p:bldP spid="13" grpId="0"/>
      <p:bldP spid="17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7ECBAC-A0D1-4700-8C5F-4957B4239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1711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Dofinansowanie wniosków w ramach programu pn.: „Ogólnopolski program regeneracji środowiskowej gleb poprzez ich wapnowanie” w roku 2020-2022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022B63-26CC-40F9-9F2E-9E157B0FC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71348"/>
            <a:ext cx="1922756" cy="6514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A4823A39-5890-481C-A5E4-CB32A363035C}"/>
              </a:ext>
            </a:extLst>
          </p:cNvPr>
          <p:cNvSpPr txBox="1">
            <a:spLocks/>
          </p:cNvSpPr>
          <p:nvPr/>
        </p:nvSpPr>
        <p:spPr>
          <a:xfrm>
            <a:off x="3135740" y="2078788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4780C294-98F2-427D-A0F1-737D905C5320}"/>
              </a:ext>
            </a:extLst>
          </p:cNvPr>
          <p:cNvSpPr txBox="1">
            <a:spLocks/>
          </p:cNvSpPr>
          <p:nvPr/>
        </p:nvSpPr>
        <p:spPr>
          <a:xfrm>
            <a:off x="752756" y="2103842"/>
            <a:ext cx="1701800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6167061B-0760-49AE-B9C2-4E626FEBBF1B}"/>
              </a:ext>
            </a:extLst>
          </p:cNvPr>
          <p:cNvSpPr txBox="1">
            <a:spLocks/>
          </p:cNvSpPr>
          <p:nvPr/>
        </p:nvSpPr>
        <p:spPr>
          <a:xfrm>
            <a:off x="752756" y="3382489"/>
            <a:ext cx="2235198" cy="1159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8D859DC4-DF86-4AFC-B7D4-63DFB83CDC13}"/>
              </a:ext>
            </a:extLst>
          </p:cNvPr>
          <p:cNvSpPr txBox="1">
            <a:spLocks/>
          </p:cNvSpPr>
          <p:nvPr/>
        </p:nvSpPr>
        <p:spPr>
          <a:xfrm>
            <a:off x="2366052" y="2848912"/>
            <a:ext cx="7680035" cy="566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110CA37F-ABBA-4111-BFBD-DA8BD09F3853}"/>
              </a:ext>
            </a:extLst>
          </p:cNvPr>
          <p:cNvSpPr txBox="1">
            <a:spLocks/>
          </p:cNvSpPr>
          <p:nvPr/>
        </p:nvSpPr>
        <p:spPr>
          <a:xfrm>
            <a:off x="3378200" y="4683192"/>
            <a:ext cx="7562272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/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BF248678-BCCC-4175-A318-3E27CF6724B1}"/>
              </a:ext>
            </a:extLst>
          </p:cNvPr>
          <p:cNvSpPr txBox="1">
            <a:spLocks/>
          </p:cNvSpPr>
          <p:nvPr/>
        </p:nvSpPr>
        <p:spPr>
          <a:xfrm>
            <a:off x="755060" y="4511478"/>
            <a:ext cx="2235198" cy="566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0FFBEB1C-0102-4A91-86CB-17756B713EA1}"/>
              </a:ext>
            </a:extLst>
          </p:cNvPr>
          <p:cNvSpPr txBox="1">
            <a:spLocks/>
          </p:cNvSpPr>
          <p:nvPr/>
        </p:nvSpPr>
        <p:spPr>
          <a:xfrm>
            <a:off x="3295073" y="4834512"/>
            <a:ext cx="8058726" cy="1364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ymbol zastępczy zawartości 2">
            <a:extLst>
              <a:ext uri="{FF2B5EF4-FFF2-40B4-BE49-F238E27FC236}">
                <a16:creationId xmlns:a16="http://schemas.microsoft.com/office/drawing/2014/main" id="{97AF30C3-7C74-4575-A4A3-9D54D1BB3C8E}"/>
              </a:ext>
            </a:extLst>
          </p:cNvPr>
          <p:cNvSpPr txBox="1">
            <a:spLocks/>
          </p:cNvSpPr>
          <p:nvPr/>
        </p:nvSpPr>
        <p:spPr>
          <a:xfrm>
            <a:off x="3135740" y="3302306"/>
            <a:ext cx="8218059" cy="982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1800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93199B0-6774-43CE-A638-848B7E97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Wojewódzki Fundusz Ochrony Środowiska i Gospodarki Wodnej w Poznaniu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D7490CC3-9423-4A71-8F2B-15EC442DD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8CAB-A6DD-4F2D-A88E-D8C770438693}" type="slidenum">
              <a:rPr lang="pl-PL" smtClean="0"/>
              <a:t>9</a:t>
            </a:fld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13A81266-1BE3-E630-089D-8768375159FD}"/>
              </a:ext>
            </a:extLst>
          </p:cNvPr>
          <p:cNvSpPr txBox="1"/>
          <p:nvPr/>
        </p:nvSpPr>
        <p:spPr>
          <a:xfrm>
            <a:off x="838199" y="2254231"/>
            <a:ext cx="10515600" cy="3470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 algn="just">
              <a:spcBef>
                <a:spcPts val="300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Wniosek powinien być wypełniony </a:t>
            </a:r>
            <a:r>
              <a:rPr lang="pl-PL" sz="20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elektronicznie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zgodnie z </a:t>
            </a:r>
            <a:r>
              <a:rPr lang="pl-PL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Instrukcją wypełniania wniosku o wsparcie wapnowania regeneracyjnego gleb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stanowiącą załącznik nr 1 do Regulaminu. </a:t>
            </a:r>
          </a:p>
          <a:p>
            <a:pPr marL="180340" algn="just">
              <a:spcBef>
                <a:spcPts val="300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Wniosek należy wydrukować i opatrzyć czytelnym podpisem. </a:t>
            </a:r>
          </a:p>
          <a:p>
            <a:pPr marL="180340" algn="just">
              <a:spcBef>
                <a:spcPts val="300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Wymaganymi załącznikami do wniosku są: 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Opinia </a:t>
            </a:r>
            <a:r>
              <a:rPr lang="pl-PL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OSChR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 zalecanej dawce </a:t>
            </a:r>
            <a:r>
              <a:rPr lang="pl-PL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CaO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lub </a:t>
            </a:r>
            <a:r>
              <a:rPr lang="pl-PL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CaO+MgO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Faktura </a:t>
            </a:r>
            <a:r>
              <a:rPr lang="pl-PL" sz="20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(oryginał)</a:t>
            </a:r>
            <a:r>
              <a:rPr lang="pl-PL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 wapno nawozowe lub środki wapnujące wraz z potwierdzeniem jej opłacenia;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Wypełnione formularze dotyczące pomocy de </a:t>
            </a:r>
            <a:r>
              <a:rPr lang="pl-PL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minimis</a:t>
            </a:r>
            <a:r>
              <a:rPr lang="pl-PL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 rolnictwie.</a:t>
            </a:r>
          </a:p>
          <a:p>
            <a:pPr lvl="0" algn="l">
              <a:spcBef>
                <a:spcPts val="300"/>
              </a:spcBef>
              <a:spcAft>
                <a:spcPts val="0"/>
              </a:spcAft>
              <a:tabLst>
                <a:tab pos="180340" algn="l"/>
              </a:tabLst>
            </a:pP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71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9" grpId="0"/>
      <p:bldP spid="13" grpId="0"/>
      <p:bldP spid="17" grpId="0"/>
      <p:bldP spid="19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1546</TotalTime>
  <Words>924</Words>
  <Application>Microsoft Office PowerPoint</Application>
  <PresentationFormat>Panoramiczny</PresentationFormat>
  <Paragraphs>138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Motyw pakietu Office</vt:lpstr>
      <vt:lpstr>Ogólnopolski program regeneracji środowiskowej gleb poprzez ich wapnowanie   2022</vt:lpstr>
      <vt:lpstr>Dofinansowanie wniosków w ramach programu pn.: „Ogólnopolski program regeneracji środowiskowej gleb poprzez ich wapnowanie” w roku 2020-2022</vt:lpstr>
      <vt:lpstr>Dofinansowanie wniosków w ramach programu pn.: „Ogólnopolski program regeneracji środowiskowej gleb poprzez ich wapnowanie” w roku 2020-2022</vt:lpstr>
      <vt:lpstr>Dofinansowanie wniosków w ramach programu pn.: „Ogólnopolski program regeneracji środowiskowej gleb poprzez ich wapnowanie” w roku 2020-2022</vt:lpstr>
      <vt:lpstr>Dofinansowanie wniosków w ramach programu pn.: „Ogólnopolski program regeneracji środowiskowej gleb poprzez ich wapnowanie” w roku 2020-2022</vt:lpstr>
      <vt:lpstr>Dofinansowanie wniosków w ramach programu pn.: „Ogólnopolski program regeneracji środowiskowej gleb poprzez ich wapnowanie” w roku 2020-2022</vt:lpstr>
      <vt:lpstr>Dofinansowanie wniosków w ramach programu pn.: „Ogólnopolski program regeneracji środowiskowej gleb poprzez ich wapnowanie” w roku 2020-2022</vt:lpstr>
      <vt:lpstr>Dofinansowanie wniosków w ramach programu pn.: „Ogólnopolski program regeneracji środowiskowej gleb poprzez ich wapnowanie” w roku 2020-2022</vt:lpstr>
      <vt:lpstr>Dofinansowanie wniosków w ramach programu pn.: „Ogólnopolski program regeneracji środowiskowej gleb poprzez ich wapnowanie” w roku 2020-2022</vt:lpstr>
      <vt:lpstr>Dofinansowanie wniosków w ramach programu pn.: „Ogólnopolski program regeneracji środowiskowej gleb poprzez ich wapnowanie” w roku 2020-2022</vt:lpstr>
      <vt:lpstr>Dofinansowanie wniosków w ramach programu pn.: „Ogólnopolski program regeneracji środowiskowej gleb poprzez ich wapnowanie” w roku 2020-2022</vt:lpstr>
      <vt:lpstr>Dofinansowanie wniosków w ramach programu pn.: „Ogólnopolski program regeneracji środowiskowej gleb poprzez ich wapnowanie” w roku 2020-2022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Piotrowska, Karolina</dc:creator>
  <cp:lastModifiedBy>Wagner, Magdalena</cp:lastModifiedBy>
  <cp:revision>147</cp:revision>
  <dcterms:created xsi:type="dcterms:W3CDTF">2021-02-04T12:20:58Z</dcterms:created>
  <dcterms:modified xsi:type="dcterms:W3CDTF">2022-06-01T09:54:26Z</dcterms:modified>
</cp:coreProperties>
</file>