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84" r:id="rId8"/>
    <p:sldId id="262" r:id="rId9"/>
    <p:sldId id="263" r:id="rId10"/>
    <p:sldId id="264" r:id="rId11"/>
    <p:sldId id="276" r:id="rId12"/>
    <p:sldId id="265" r:id="rId13"/>
    <p:sldId id="266" r:id="rId14"/>
    <p:sldId id="267" r:id="rId15"/>
    <p:sldId id="285" r:id="rId16"/>
    <p:sldId id="279" r:id="rId17"/>
    <p:sldId id="278" r:id="rId18"/>
    <p:sldId id="268" r:id="rId19"/>
    <p:sldId id="270" r:id="rId20"/>
    <p:sldId id="269" r:id="rId21"/>
    <p:sldId id="271" r:id="rId22"/>
    <p:sldId id="274" r:id="rId23"/>
    <p:sldId id="286" r:id="rId24"/>
    <p:sldId id="288" r:id="rId25"/>
    <p:sldId id="287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8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867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EB30F4-F02D-4152-AD6D-641AD3189765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598910-D0A9-4934-88C7-5C42B3FA307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61030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598910-D0A9-4934-88C7-5C42B3FA3078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6576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598910-D0A9-4934-88C7-5C42B3FA3078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274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FB23A-CB2A-4ECF-82C2-C35E937F7E73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30B5F-A1AE-4235-BD65-42BF887BD69B}" type="slidenum">
              <a:rPr lang="pl-PL" smtClean="0"/>
              <a:t>‹#›</a:t>
            </a:fld>
            <a:endParaRPr lang="pl-PL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9851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FB23A-CB2A-4ECF-82C2-C35E937F7E73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30B5F-A1AE-4235-BD65-42BF887BD69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9848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FB23A-CB2A-4ECF-82C2-C35E937F7E73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30B5F-A1AE-4235-BD65-42BF887BD69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446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FB23A-CB2A-4ECF-82C2-C35E937F7E73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30B5F-A1AE-4235-BD65-42BF887BD69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58992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FB23A-CB2A-4ECF-82C2-C35E937F7E73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30B5F-A1AE-4235-BD65-42BF887BD69B}" type="slidenum">
              <a:rPr lang="pl-PL" smtClean="0"/>
              <a:t>‹#›</a:t>
            </a:fld>
            <a:endParaRPr lang="pl-PL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3411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FB23A-CB2A-4ECF-82C2-C35E937F7E73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30B5F-A1AE-4235-BD65-42BF887BD69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78148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FB23A-CB2A-4ECF-82C2-C35E937F7E73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30B5F-A1AE-4235-BD65-42BF887BD69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6784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FB23A-CB2A-4ECF-82C2-C35E937F7E73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30B5F-A1AE-4235-BD65-42BF887BD69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24554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FB23A-CB2A-4ECF-82C2-C35E937F7E73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30B5F-A1AE-4235-BD65-42BF887BD69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25879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F14FB23A-CB2A-4ECF-82C2-C35E937F7E73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E130B5F-A1AE-4235-BD65-42BF887BD69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2423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FB23A-CB2A-4ECF-82C2-C35E937F7E73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30B5F-A1AE-4235-BD65-42BF887BD69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23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14FB23A-CB2A-4ECF-82C2-C35E937F7E73}" type="datetimeFigureOut">
              <a:rPr lang="pl-PL" smtClean="0"/>
              <a:t>07.06.2022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E130B5F-A1AE-4235-BD65-42BF887BD69B}" type="slidenum">
              <a:rPr lang="pl-PL" smtClean="0"/>
              <a:t>‹#›</a:t>
            </a:fld>
            <a:endParaRPr lang="pl-PL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2909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mbugajny@wfosgw.poznan.pl" TargetMode="External"/><Relationship Id="rId2" Type="http://schemas.openxmlformats.org/officeDocument/2006/relationships/hyperlink" Target="mailto:tomasz.werbowski@wfosgw.poznan.p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azawadzki@wfosgw.poznan.pl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nioski.wfosgw.poznan.pl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BD447334-7A13-4AAB-B92F-9B3990794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045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80859B2-E631-44CD-80CE-0B9E3CAA70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8A3B879-CB7C-4A1A-BE58-1AA666CE3E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8804" y="5559552"/>
            <a:ext cx="10058400" cy="822960"/>
          </a:xfrm>
        </p:spPr>
        <p:txBody>
          <a:bodyPr>
            <a:noAutofit/>
          </a:bodyPr>
          <a:lstStyle/>
          <a:p>
            <a:pPr algn="ctr"/>
            <a:r>
              <a:rPr lang="pl-PL" sz="3200" dirty="0">
                <a:solidFill>
                  <a:srgbClr val="FFFFFF"/>
                </a:solidFill>
                <a:latin typeface="Century Gothic" panose="020B0502020202020204" pitchFamily="34" charset="0"/>
              </a:rPr>
              <a:t>Ogólnopolski program finansowania usuwania wyrobów zawierających azbest – nabór 2022 r.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9C713A1-E68D-4C07-8F9D-03B3319A0D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265" y="1504133"/>
            <a:ext cx="4629216" cy="2071573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6330B6DB-1B88-4062-A0B5-6360AA0200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63996" y="886968"/>
            <a:ext cx="64008" cy="31089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69287260-4D39-4E9D-A29F-C0CFA4E502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8405" y="1262569"/>
            <a:ext cx="3841652" cy="2554699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8E79B4B5-4912-4114-A02C-CE476EEE9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4906176"/>
            <a:ext cx="12188952" cy="64008"/>
          </a:xfrm>
          <a:prstGeom prst="rect">
            <a:avLst/>
          </a:prstGeom>
          <a:solidFill>
            <a:srgbClr val="F3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605739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6EF75A7-EC1F-4D2D-8682-A4EEA787D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500" b="1" dirty="0">
                <a:solidFill>
                  <a:srgbClr val="00B050"/>
                </a:solidFill>
              </a:rPr>
              <a:t>Sposób przygotowania wniosku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FDF4259-2B80-4B16-B1B4-E4511EC285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343399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pl-PL" b="1" dirty="0">
                <a:solidFill>
                  <a:schemeClr val="tx1"/>
                </a:solidFill>
              </a:rPr>
              <a:t>3. </a:t>
            </a:r>
            <a:r>
              <a:rPr lang="pl-PL" dirty="0">
                <a:solidFill>
                  <a:schemeClr val="tx1"/>
                </a:solidFill>
              </a:rPr>
              <a:t>Rejestracji w systemie informatycznym Funduszu jako „Wniosek” podlegają Wnioski wraz z załącznikami złożone na elektroniczną skrzynkę podawczą </a:t>
            </a:r>
            <a:r>
              <a:rPr lang="pl-PL" b="1" dirty="0" err="1">
                <a:solidFill>
                  <a:schemeClr val="tx1"/>
                </a:solidFill>
              </a:rPr>
              <a:t>ePUAP</a:t>
            </a:r>
            <a:r>
              <a:rPr lang="pl-PL" dirty="0">
                <a:solidFill>
                  <a:schemeClr val="tx1"/>
                </a:solidFill>
              </a:rPr>
              <a:t> Funduszu, na </a:t>
            </a:r>
            <a:r>
              <a:rPr lang="pl-PL" b="1" dirty="0">
                <a:solidFill>
                  <a:schemeClr val="tx1"/>
                </a:solidFill>
              </a:rPr>
              <a:t>właściwym dla Naboru formularzu z nadaną jednolitą sumą kontrolną.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solidFill>
                  <a:schemeClr val="tx1"/>
                </a:solidFill>
              </a:rPr>
              <a:t> ocenie będą podlegały </a:t>
            </a:r>
            <a:r>
              <a:rPr lang="pl-PL" b="1" dirty="0">
                <a:solidFill>
                  <a:schemeClr val="tx1"/>
                </a:solidFill>
              </a:rPr>
              <a:t>wyłącznie</a:t>
            </a:r>
            <a:r>
              <a:rPr lang="pl-PL" dirty="0">
                <a:solidFill>
                  <a:schemeClr val="tx1"/>
                </a:solidFill>
              </a:rPr>
              <a:t> wnioski złożone przez </a:t>
            </a:r>
            <a:r>
              <a:rPr lang="pl-PL" dirty="0" err="1">
                <a:solidFill>
                  <a:schemeClr val="tx1"/>
                </a:solidFill>
              </a:rPr>
              <a:t>ePUAP</a:t>
            </a:r>
            <a:r>
              <a:rPr lang="pl-PL" dirty="0">
                <a:solidFill>
                  <a:schemeClr val="tx1"/>
                </a:solidFill>
              </a:rPr>
              <a:t>.</a:t>
            </a:r>
            <a:endParaRPr lang="pl-PL" b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pl-PL" b="1" dirty="0">
                <a:solidFill>
                  <a:schemeClr val="tx1"/>
                </a:solidFill>
              </a:rPr>
              <a:t>4. </a:t>
            </a:r>
            <a:r>
              <a:rPr lang="pl-PL" dirty="0">
                <a:solidFill>
                  <a:schemeClr val="tx1"/>
                </a:solidFill>
              </a:rPr>
              <a:t>Wnioskodawca może w czasie trwania Naboru wycofać zgłoszony Wniosek. Wycofanie Wniosku jest równoznaczne z rezygnacją z ubiegania się o przyznanie pomocy finansowej. </a:t>
            </a:r>
          </a:p>
          <a:p>
            <a:pPr marL="0" indent="0">
              <a:buNone/>
            </a:pPr>
            <a:r>
              <a:rPr lang="pl-PL" b="1" dirty="0">
                <a:solidFill>
                  <a:schemeClr val="tx1"/>
                </a:solidFill>
              </a:rPr>
              <a:t>5. </a:t>
            </a:r>
            <a:r>
              <a:rPr lang="pl-PL" dirty="0">
                <a:solidFill>
                  <a:schemeClr val="tx1"/>
                </a:solidFill>
              </a:rPr>
              <a:t>Poprawa lub uzupełnienie Wniosku na etapie oceny według kryteriów dostępu odbywa się na wezwanie Funduszu wysyłane za pośrednictwem </a:t>
            </a:r>
            <a:r>
              <a:rPr lang="pl-PL" b="1" dirty="0">
                <a:solidFill>
                  <a:schemeClr val="tx1"/>
                </a:solidFill>
              </a:rPr>
              <a:t>poczty elektronicznej </a:t>
            </a:r>
            <a:r>
              <a:rPr lang="pl-PL" dirty="0">
                <a:solidFill>
                  <a:schemeClr val="tx1"/>
                </a:solidFill>
              </a:rPr>
              <a:t>na adresy e-mail wskazane we wniosku.</a:t>
            </a:r>
          </a:p>
          <a:p>
            <a:pPr marL="0" indent="0">
              <a:buNone/>
            </a:pPr>
            <a:r>
              <a:rPr lang="pl-PL" b="1" dirty="0">
                <a:solidFill>
                  <a:schemeClr val="tx1"/>
                </a:solidFill>
              </a:rPr>
              <a:t>6. </a:t>
            </a:r>
            <a:r>
              <a:rPr lang="pl-PL" dirty="0">
                <a:solidFill>
                  <a:schemeClr val="tx1"/>
                </a:solidFill>
              </a:rPr>
              <a:t>Wszelkie pisma Funduszu będą przekazywane za pośrednictwem platformy </a:t>
            </a:r>
            <a:r>
              <a:rPr lang="pl-PL" dirty="0" err="1">
                <a:solidFill>
                  <a:schemeClr val="tx1"/>
                </a:solidFill>
              </a:rPr>
              <a:t>ePUAP</a:t>
            </a:r>
            <a:r>
              <a:rPr lang="pl-PL" dirty="0">
                <a:solidFill>
                  <a:schemeClr val="tx1"/>
                </a:solidFill>
              </a:rPr>
              <a:t> lub poczty elektronicznej.</a:t>
            </a:r>
            <a:br>
              <a:rPr lang="pl-PL" dirty="0">
                <a:solidFill>
                  <a:schemeClr val="tx1"/>
                </a:solidFill>
              </a:rPr>
            </a:br>
            <a:br>
              <a:rPr lang="pl-PL" dirty="0">
                <a:solidFill>
                  <a:schemeClr val="tx1"/>
                </a:solidFill>
              </a:rPr>
            </a:br>
            <a:r>
              <a:rPr lang="pl-PL" b="1" dirty="0">
                <a:solidFill>
                  <a:schemeClr val="tx1"/>
                </a:solidFill>
              </a:rPr>
              <a:t>7. </a:t>
            </a:r>
            <a:r>
              <a:rPr lang="pl-PL" dirty="0">
                <a:solidFill>
                  <a:schemeClr val="tx1"/>
                </a:solidFill>
              </a:rPr>
              <a:t>Umowa o dofinansowanie zostanie zawarta w formie dokumentowej – za pośrednictwem platformy </a:t>
            </a:r>
            <a:r>
              <a:rPr lang="pl-PL" dirty="0" err="1">
                <a:solidFill>
                  <a:schemeClr val="tx1"/>
                </a:solidFill>
              </a:rPr>
              <a:t>ePUAP</a:t>
            </a:r>
            <a:r>
              <a:rPr lang="pl-PL" dirty="0">
                <a:solidFill>
                  <a:schemeClr val="tx1"/>
                </a:solidFill>
              </a:rPr>
              <a:t>. Datą zawarcia umowy jest data złożenia podpisu przez ostatnią osobę reprezentującą strony umowy.</a:t>
            </a:r>
          </a:p>
        </p:txBody>
      </p:sp>
    </p:spTree>
    <p:extLst>
      <p:ext uri="{BB962C8B-B14F-4D97-AF65-F5344CB8AC3E}">
        <p14:creationId xmlns:p14="http://schemas.microsoft.com/office/powerpoint/2010/main" val="9751208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4F12140-EBCA-45D8-A19B-538DAA45EC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l-PL" b="1" u="sng" dirty="0">
                <a:solidFill>
                  <a:srgbClr val="00B050"/>
                </a:solidFill>
              </a:rPr>
              <a:t>Ogłoszenie o naborze</a:t>
            </a:r>
            <a:br>
              <a:rPr lang="pl-PL" b="1" dirty="0">
                <a:solidFill>
                  <a:srgbClr val="00B050"/>
                </a:solidFill>
              </a:rPr>
            </a:br>
            <a:r>
              <a:rPr lang="pl-PL" sz="5600" b="1" dirty="0">
                <a:solidFill>
                  <a:srgbClr val="00B050"/>
                </a:solidFill>
              </a:rPr>
              <a:t>dokumenty dotyczące naboru</a:t>
            </a:r>
            <a:br>
              <a:rPr lang="pl-PL" b="1" dirty="0">
                <a:solidFill>
                  <a:srgbClr val="00B050"/>
                </a:solidFill>
              </a:rPr>
            </a:br>
            <a:br>
              <a:rPr lang="pl-PL" b="1" dirty="0">
                <a:solidFill>
                  <a:srgbClr val="00B050"/>
                </a:solidFill>
              </a:rPr>
            </a:br>
            <a:r>
              <a:rPr lang="pl-PL" b="1" dirty="0">
                <a:solidFill>
                  <a:srgbClr val="00B050"/>
                </a:solidFill>
              </a:rPr>
              <a:t>Generator wniosków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7C7150D-9AD9-4A11-A3E8-7DE7090EE41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l-PL" sz="2800" b="1" dirty="0">
                <a:solidFill>
                  <a:schemeClr val="tx1"/>
                </a:solidFill>
              </a:rPr>
              <a:t>Krok po kroku</a:t>
            </a:r>
          </a:p>
        </p:txBody>
      </p:sp>
    </p:spTree>
    <p:extLst>
      <p:ext uri="{BB962C8B-B14F-4D97-AF65-F5344CB8AC3E}">
        <p14:creationId xmlns:p14="http://schemas.microsoft.com/office/powerpoint/2010/main" val="1091812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6A767A3C-C7F3-BEE6-4087-8F35F75575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4025"/>
            <a:ext cx="12192000" cy="594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8014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89D2384D-C790-4F6E-0E70-D3FC5E9ADF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200"/>
            <a:ext cx="121920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6316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8E5AF7F7-37C2-CA8F-9802-4FF87C896C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4025"/>
            <a:ext cx="12192000" cy="594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0961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 descr="Obraz zawierający tekst&#10;&#10;Opis wygenerowany automatycznie">
            <a:extLst>
              <a:ext uri="{FF2B5EF4-FFF2-40B4-BE49-F238E27FC236}">
                <a16:creationId xmlns:a16="http://schemas.microsoft.com/office/drawing/2014/main" id="{CE61FF54-8775-1503-0EC7-8D90635A8A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5918"/>
            <a:ext cx="12192000" cy="6006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2673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tekst&#10;&#10;Opis wygenerowany automatycznie">
            <a:extLst>
              <a:ext uri="{FF2B5EF4-FFF2-40B4-BE49-F238E27FC236}">
                <a16:creationId xmlns:a16="http://schemas.microsoft.com/office/drawing/2014/main" id="{FF7D558C-FEED-B6E3-8CEE-A6BDC25924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238" y="843285"/>
            <a:ext cx="10209524" cy="517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1267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id="{A54B60A9-EB13-A0D9-F2AF-B10BCC890F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466" y="153389"/>
            <a:ext cx="10335681" cy="605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4845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5DA0E426-9981-483F-9CEB-F1A1DA1E1B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1112"/>
            <a:ext cx="12192000" cy="659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3824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4A75DD35-5AC8-4CC7-9B94-DAA72D4CC0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97" b="5670"/>
          <a:stretch/>
        </p:blipFill>
        <p:spPr>
          <a:xfrm>
            <a:off x="840821" y="122488"/>
            <a:ext cx="10510357" cy="6075924"/>
          </a:xfrm>
          <a:prstGeom prst="rect">
            <a:avLst/>
          </a:prstGeom>
        </p:spPr>
      </p:pic>
      <p:sp>
        <p:nvSpPr>
          <p:cNvPr id="4" name="Owal 3">
            <a:extLst>
              <a:ext uri="{FF2B5EF4-FFF2-40B4-BE49-F238E27FC236}">
                <a16:creationId xmlns:a16="http://schemas.microsoft.com/office/drawing/2014/main" id="{65E9CCAD-7908-4C24-8B51-D9FB5273ACFC}"/>
              </a:ext>
            </a:extLst>
          </p:cNvPr>
          <p:cNvSpPr/>
          <p:nvPr/>
        </p:nvSpPr>
        <p:spPr>
          <a:xfrm>
            <a:off x="663267" y="2796465"/>
            <a:ext cx="3509237" cy="72796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15050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BFDEBD1-BF42-4B64-81FE-A0F18361C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500" b="1" dirty="0">
                <a:solidFill>
                  <a:srgbClr val="00B050"/>
                </a:solidFill>
              </a:rPr>
              <a:t>Cel programu: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58111C6-D9F1-46DF-BD12-62756E12B8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4"/>
            <a:ext cx="10664086" cy="402336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l-PL" sz="2200" b="1" dirty="0">
                <a:solidFill>
                  <a:schemeClr val="tx1"/>
                </a:solidFill>
              </a:rPr>
              <a:t> CEL:</a:t>
            </a:r>
            <a:r>
              <a:rPr lang="pl-PL" sz="2200" dirty="0">
                <a:solidFill>
                  <a:schemeClr val="tx1"/>
                </a:solidFill>
              </a:rPr>
              <a:t> Wzrost ilości unieszkodliwionych odpadów zawierających azbest.</a:t>
            </a:r>
            <a:br>
              <a:rPr lang="pl-PL" sz="2200" dirty="0">
                <a:solidFill>
                  <a:schemeClr val="tx1"/>
                </a:solidFill>
              </a:rPr>
            </a:br>
            <a:endParaRPr lang="pl-PL" sz="22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l-PL" sz="2200" b="1" dirty="0">
                <a:solidFill>
                  <a:schemeClr val="tx1"/>
                </a:solidFill>
              </a:rPr>
              <a:t> Wskaźnik osiągnięcia celu programu w latach 2021 - 2023</a:t>
            </a:r>
            <a:r>
              <a:rPr lang="pl-PL" sz="2200" dirty="0">
                <a:solidFill>
                  <a:schemeClr val="tx1"/>
                </a:solidFill>
              </a:rPr>
              <a:t>: Masa unieszkodliwionych odpadów zawierających azbest (Mg)</a:t>
            </a:r>
          </a:p>
          <a:p>
            <a:pPr lvl="1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/>
                </a:solidFill>
              </a:rPr>
              <a:t>Planowana wartość wskaźnika osiągnięcia celu Programu Priorytetowego wynosi co najmniej</a:t>
            </a:r>
            <a:r>
              <a:rPr lang="pl-PL" b="1" dirty="0">
                <a:solidFill>
                  <a:schemeClr val="tx1"/>
                </a:solidFill>
              </a:rPr>
              <a:t> 285 715 Mg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/>
                </a:solidFill>
              </a:rPr>
              <a:t>Planowana wartość wskaźnika osiągnięcia celu w ramach przedsięwzięć dofinansowanych przez WFOŚiGW w Poznaniu wynosi co najmniej </a:t>
            </a:r>
            <a:r>
              <a:rPr lang="pl-PL" sz="2200" b="1" dirty="0">
                <a:solidFill>
                  <a:srgbClr val="00B050"/>
                </a:solidFill>
              </a:rPr>
              <a:t>14 559,93 Mg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</a:rPr>
              <a:t>Ogłoszenie naboru wniosków na przedsięwzięcia związane z usuwaniem azbestu w ramach „Ogólnopolskiego programu finansowania usuwania wyrobów zawierających azbest” – </a:t>
            </a:r>
            <a:r>
              <a:rPr lang="pl-PL" sz="1800" b="1" dirty="0">
                <a:solidFill>
                  <a:schemeClr val="tx1"/>
                </a:solidFill>
              </a:rPr>
              <a:t>lipiec 2022r roku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21235831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B28481CE-F9A7-4A6C-99FE-3929957614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7" r="417"/>
          <a:stretch/>
        </p:blipFill>
        <p:spPr>
          <a:xfrm>
            <a:off x="790114" y="148949"/>
            <a:ext cx="10031766" cy="6158633"/>
          </a:xfrm>
          <a:prstGeom prst="rect">
            <a:avLst/>
          </a:prstGeom>
        </p:spPr>
      </p:pic>
      <p:sp>
        <p:nvSpPr>
          <p:cNvPr id="4" name="Owal 3">
            <a:extLst>
              <a:ext uri="{FF2B5EF4-FFF2-40B4-BE49-F238E27FC236}">
                <a16:creationId xmlns:a16="http://schemas.microsoft.com/office/drawing/2014/main" id="{F4715946-43E7-4A81-90D5-E37B0D91DC6C}"/>
              </a:ext>
            </a:extLst>
          </p:cNvPr>
          <p:cNvSpPr/>
          <p:nvPr/>
        </p:nvSpPr>
        <p:spPr>
          <a:xfrm>
            <a:off x="541540" y="4935985"/>
            <a:ext cx="2902998" cy="59480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151522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az 15" descr="Obraz zawierający stół&#10;&#10;Opis wygenerowany automatycznie">
            <a:extLst>
              <a:ext uri="{FF2B5EF4-FFF2-40B4-BE49-F238E27FC236}">
                <a16:creationId xmlns:a16="http://schemas.microsoft.com/office/drawing/2014/main" id="{413ACD0E-A44D-4FE9-BB20-DA2943BED0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870" y="37762"/>
            <a:ext cx="4851864" cy="6177003"/>
          </a:xfrm>
          <a:prstGeom prst="rect">
            <a:avLst/>
          </a:prstGeom>
        </p:spPr>
      </p:pic>
      <p:pic>
        <p:nvPicPr>
          <p:cNvPr id="18" name="Obraz 17" descr="Obraz zawierający tekst, zrzut ekranu, dokument&#10;&#10;Opis wygenerowany automatycznie">
            <a:extLst>
              <a:ext uri="{FF2B5EF4-FFF2-40B4-BE49-F238E27FC236}">
                <a16:creationId xmlns:a16="http://schemas.microsoft.com/office/drawing/2014/main" id="{9743AF06-C8A0-4ED6-93D5-3CC15745FF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681" y="176063"/>
            <a:ext cx="6128719" cy="5955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6339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9E1302-616A-4A3C-8212-1F203B7FC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500" b="1" dirty="0">
                <a:solidFill>
                  <a:srgbClr val="00B050"/>
                </a:solidFill>
              </a:rPr>
              <a:t>Wymagane załączniki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6A8798F-98F7-4E83-B784-3A37F092B9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pl-PL" sz="1800" b="1" dirty="0">
                <a:solidFill>
                  <a:schemeClr val="tx1"/>
                </a:solidFill>
              </a:rPr>
              <a:t>Wszyscy wnioskodawcy: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b="1" dirty="0">
                <a:solidFill>
                  <a:schemeClr val="tx1"/>
                </a:solidFill>
              </a:rPr>
              <a:t> </a:t>
            </a:r>
            <a:r>
              <a:rPr lang="pl-PL" sz="1800" dirty="0">
                <a:solidFill>
                  <a:schemeClr val="tx1"/>
                </a:solidFill>
              </a:rPr>
              <a:t>Uchwałę w sprawie przyjęcia „Programu Usuwania Azbestu i Wyrobów Zawierających Azbest”</a:t>
            </a:r>
          </a:p>
          <a:p>
            <a:pPr marL="0" indent="0">
              <a:buNone/>
            </a:pPr>
            <a:r>
              <a:rPr lang="pl-PL" sz="1800" b="1" dirty="0">
                <a:solidFill>
                  <a:schemeClr val="tx1"/>
                </a:solidFill>
              </a:rPr>
              <a:t>Jednostki samorządu terytorialnego: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</a:rPr>
              <a:t> Zaświadczenie o wyborze na stanowisko Wójta, Burmistrza, Prezydenta Miasta lub uchwałę o wyborze Członków Zarządu Powiatu lub upoważnienie dla osoby/osób podpisujących wniosek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uchwały Rady Gminy/Powiatu o powołaniu Skarbnika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informacja o numerze NIP dla Gminy/Powiatu jako jednostki posiadającej osobowość prawną (kopia decyzji o nadaniu numeru)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kopia zaświadczenia o numerze identyfikacyjnym REGON dla Gminy/Powiatu jako jednostki posiadającej osobowość prawną</a:t>
            </a:r>
            <a:endParaRPr lang="pl-PL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pl-PL" sz="1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400" dirty="0">
                <a:solidFill>
                  <a:schemeClr val="tx1"/>
                </a:solidFill>
              </a:rPr>
              <a:t>.</a:t>
            </a:r>
            <a:endParaRPr lang="pl-PL" sz="1400" b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pl-PL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4721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9E1302-616A-4A3C-8212-1F203B7FC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500" b="1" dirty="0">
                <a:solidFill>
                  <a:srgbClr val="00B050"/>
                </a:solidFill>
              </a:rPr>
              <a:t>Wymagane załączniki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6A8798F-98F7-4E83-B784-3A37F092B9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pl-PL" sz="1800" b="1" dirty="0">
                <a:solidFill>
                  <a:schemeClr val="tx1"/>
                </a:solidFill>
              </a:rPr>
              <a:t>Związki jednostek samorządu terytorialnego: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b="1" dirty="0">
                <a:solidFill>
                  <a:schemeClr val="tx1"/>
                </a:solidFill>
              </a:rPr>
              <a:t> </a:t>
            </a:r>
            <a:r>
              <a:rPr lang="pl-PL" sz="1800" dirty="0">
                <a:solidFill>
                  <a:schemeClr val="tx1"/>
                </a:solidFill>
              </a:rPr>
              <a:t>Uchwałę o wyborze Członków Zarządu Związku lub upoważnienie dla osoby/osób podpisujących wniosek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>
                <a:latin typeface="Calibri" panose="020F0502020204030204" pitchFamily="34" charset="0"/>
                <a:cs typeface="Times New Roman" panose="02020603050405020304" pitchFamily="18" charset="0"/>
              </a:rPr>
              <a:t>uchwałę Zgromadzenia Związku Międzygminnego o powołaniu Skarbnika/Głównego Księgowego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>
                <a:latin typeface="Calibri" panose="020F0502020204030204" pitchFamily="34" charset="0"/>
                <a:cs typeface="Times New Roman" panose="02020603050405020304" pitchFamily="18" charset="0"/>
              </a:rPr>
              <a:t>aktualny wypis z Rejestru związków międzygminnych (ważność do 3 miesięcy od dnia wystawienia)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>
                <a:latin typeface="Calibri" panose="020F0502020204030204" pitchFamily="34" charset="0"/>
                <a:cs typeface="Times New Roman" panose="02020603050405020304" pitchFamily="18" charset="0"/>
              </a:rPr>
              <a:t>informacja o numerze NIP dla Związku Międzygminnego jako jednostki posiadającej osobowość prawną (kopia decyzji o nadaniu numeru)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>
                <a:latin typeface="Calibri" panose="020F0502020204030204" pitchFamily="34" charset="0"/>
                <a:cs typeface="Times New Roman" panose="02020603050405020304" pitchFamily="18" charset="0"/>
              </a:rPr>
              <a:t>kopia zaświadczenia o numerze identyfikacyjnym REGON dla Związku Międzygminnego jako jednostki posiadającej osobowość prawną</a:t>
            </a:r>
          </a:p>
          <a:p>
            <a:pPr marL="0" indent="0">
              <a:buNone/>
            </a:pPr>
            <a:r>
              <a:rPr lang="pl-PL" sz="1400" dirty="0">
                <a:solidFill>
                  <a:schemeClr val="tx1"/>
                </a:solidFill>
              </a:rPr>
              <a:t>*W przypadku przedsięwzięć realizowanych na obszarach dotkniętych klęską żywiołową lub dotkniętych zdarzeniami noszącymi znamiona klęski żywiołowej należy </a:t>
            </a:r>
            <a:r>
              <a:rPr lang="pl-PL" sz="1400" b="1" dirty="0">
                <a:solidFill>
                  <a:schemeClr val="tx1"/>
                </a:solidFill>
              </a:rPr>
              <a:t>dostarczyć dokument wydany przez wojewodę wielkopolskiego </a:t>
            </a:r>
            <a:r>
              <a:rPr lang="pl-PL" sz="1400" dirty="0">
                <a:solidFill>
                  <a:schemeClr val="tx1"/>
                </a:solidFill>
              </a:rPr>
              <a:t>potwierdzający wystąpienie na terenie objętym przedsięwzięciem wymienionych powyżej zjawisk.</a:t>
            </a:r>
            <a:endParaRPr lang="pl-PL" sz="1400" b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pl-PL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6423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9E1302-616A-4A3C-8212-1F203B7FC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500" b="1" dirty="0">
                <a:solidFill>
                  <a:srgbClr val="00B050"/>
                </a:solidFill>
              </a:rPr>
              <a:t>KONTAKT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6A8798F-98F7-4E83-B784-3A37F092B9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endParaRPr lang="pl-PL" b="0" i="0" dirty="0">
              <a:solidFill>
                <a:srgbClr val="151515"/>
              </a:solidFill>
              <a:effectLst/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pl-PL" b="0" i="0" dirty="0">
                <a:solidFill>
                  <a:srgbClr val="151515"/>
                </a:solidFill>
                <a:effectLst/>
                <a:latin typeface="Century Gothic" panose="020B0502020202020204" pitchFamily="34" charset="0"/>
              </a:rPr>
              <a:t>Tomasz Werbowski, tel. 61 845 62  52, </a:t>
            </a:r>
            <a:r>
              <a:rPr lang="pl-PL" u="sng" dirty="0">
                <a:solidFill>
                  <a:srgbClr val="0D0D0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2"/>
              </a:rPr>
              <a:t>tomasz.werbowski@wfosgw.poznan.pl</a:t>
            </a:r>
            <a:endParaRPr lang="pl-PL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pl-PL" b="0" i="0" dirty="0">
                <a:solidFill>
                  <a:srgbClr val="151515"/>
                </a:solidFill>
                <a:effectLst/>
                <a:latin typeface="Century Gothic" panose="020B0502020202020204" pitchFamily="34" charset="0"/>
              </a:rPr>
              <a:t>Michał Bugajny, tel. 61 845 62 74, </a:t>
            </a:r>
            <a:r>
              <a:rPr lang="en-US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3"/>
              </a:rPr>
              <a:t>mbugajny@wfosgw.poznan.pl</a:t>
            </a:r>
            <a:endParaRPr lang="pl-PL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pl-PL" b="0" i="0" dirty="0">
                <a:solidFill>
                  <a:srgbClr val="151515"/>
                </a:solidFill>
                <a:effectLst/>
                <a:latin typeface="Century Gothic" panose="020B0502020202020204" pitchFamily="34" charset="0"/>
              </a:rPr>
              <a:t>Adrian Zawadzki, tel. 61 845 62 77, </a:t>
            </a:r>
            <a:r>
              <a:rPr lang="pl-PL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4"/>
              </a:rPr>
              <a:t>azawadzki@wfosgw.poznan.pl</a:t>
            </a:r>
            <a:endParaRPr lang="pl-PL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 algn="l">
              <a:buNone/>
            </a:pPr>
            <a:endParaRPr lang="pl-PL" b="0" i="0" dirty="0">
              <a:solidFill>
                <a:srgbClr val="151515"/>
              </a:solidFill>
              <a:effectLst/>
              <a:latin typeface="Century Gothic" panose="020B0502020202020204" pitchFamily="34" charset="0"/>
            </a:endParaRPr>
          </a:p>
          <a:p>
            <a:pPr marL="0" indent="0" algn="l">
              <a:buNone/>
            </a:pPr>
            <a:r>
              <a:rPr lang="pl-PL" b="1" i="0" dirty="0">
                <a:solidFill>
                  <a:srgbClr val="151515"/>
                </a:solidFill>
                <a:effectLst/>
                <a:latin typeface="Century Gothic" panose="020B0502020202020204" pitchFamily="34" charset="0"/>
              </a:rPr>
              <a:t> W zakresie pomocy publicznej:</a:t>
            </a:r>
            <a:endParaRPr lang="pl-PL" b="0" i="0" dirty="0">
              <a:solidFill>
                <a:srgbClr val="151515"/>
              </a:solidFill>
              <a:effectLst/>
              <a:latin typeface="Century Gothic" panose="020B0502020202020204" pitchFamily="34" charset="0"/>
            </a:endParaRPr>
          </a:p>
          <a:p>
            <a:pPr marL="0" indent="0" algn="l">
              <a:buNone/>
            </a:pPr>
            <a:r>
              <a:rPr lang="pl-PL" b="0" i="0" dirty="0">
                <a:solidFill>
                  <a:srgbClr val="151515"/>
                </a:solidFill>
                <a:effectLst/>
                <a:latin typeface="Century Gothic" panose="020B0502020202020204" pitchFamily="34" charset="0"/>
              </a:rPr>
              <a:t>Anna Romanowska, tel. 61 845 62 71, </a:t>
            </a:r>
            <a:r>
              <a:rPr lang="pl-PL" u="sng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aromanowska@wfosgw.poznan.pl</a:t>
            </a:r>
          </a:p>
          <a:p>
            <a:pPr marL="0" indent="0" algn="just">
              <a:buNone/>
            </a:pPr>
            <a:endParaRPr lang="pl-PL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8103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BD447334-7A13-4AAB-B92F-9B3990794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045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80859B2-E631-44CD-80CE-0B9E3CAA70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8A3B879-CB7C-4A1A-BE58-1AA666CE3E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8804" y="5559552"/>
            <a:ext cx="10058400" cy="822960"/>
          </a:xfrm>
        </p:spPr>
        <p:txBody>
          <a:bodyPr>
            <a:noAutofit/>
          </a:bodyPr>
          <a:lstStyle/>
          <a:p>
            <a:pPr algn="ctr"/>
            <a:r>
              <a:rPr lang="pl-PL" sz="4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DZIĘKUJĘ ZA UWAGĘ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9C713A1-E68D-4C07-8F9D-03B3319A0D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265" y="1504133"/>
            <a:ext cx="4629216" cy="2071573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6330B6DB-1B88-4062-A0B5-6360AA0200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63996" y="886968"/>
            <a:ext cx="64008" cy="31089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69287260-4D39-4E9D-A29F-C0CFA4E502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8405" y="1262569"/>
            <a:ext cx="3841652" cy="2554699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8E79B4B5-4912-4114-A02C-CE476EEE9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4906176"/>
            <a:ext cx="12188952" cy="64008"/>
          </a:xfrm>
          <a:prstGeom prst="rect">
            <a:avLst/>
          </a:prstGeom>
          <a:solidFill>
            <a:srgbClr val="F3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76508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D8CBEF9-864A-4884-A70A-FA4DA54C6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500" b="1" dirty="0">
                <a:solidFill>
                  <a:srgbClr val="00B050"/>
                </a:solidFill>
              </a:rPr>
              <a:t>Beneficjenci programu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C84A266-954F-4221-B466-5C44C9736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pl-PL" dirty="0">
              <a:solidFill>
                <a:schemeClr val="tx1"/>
              </a:solidFill>
            </a:endParaRPr>
          </a:p>
          <a:p>
            <a:pPr algn="just"/>
            <a:r>
              <a:rPr lang="pl-PL" sz="2200" dirty="0">
                <a:solidFill>
                  <a:schemeClr val="tx1"/>
                </a:solidFill>
              </a:rPr>
              <a:t>Nabór adresowany jest do </a:t>
            </a:r>
            <a:r>
              <a:rPr lang="pl-PL" sz="2200" b="1" dirty="0">
                <a:solidFill>
                  <a:schemeClr val="tx1"/>
                </a:solidFill>
              </a:rPr>
              <a:t>gmin, związków międzygminnych i powiatów</a:t>
            </a:r>
            <a:r>
              <a:rPr lang="pl-PL" sz="2200" dirty="0">
                <a:solidFill>
                  <a:schemeClr val="tx1"/>
                </a:solidFill>
              </a:rPr>
              <a:t>, działających na rzecz właścicieli lub posiadaczy obiektów budowlanych na jej terenie, zwanych dalej „Wnioskodawcami”, ubiegającymi się o pomoc finansową dla przedsięwzięć realizowanych w latach 2022 - 2023 na terenie województwa wielkopolskiego. </a:t>
            </a:r>
          </a:p>
          <a:p>
            <a:pPr algn="just"/>
            <a:r>
              <a:rPr lang="pl-PL" sz="2200" dirty="0">
                <a:solidFill>
                  <a:schemeClr val="tx1"/>
                </a:solidFill>
              </a:rPr>
              <a:t>Nabór dotyczy przedsięwzięć związanych z usuwaniem wyrobów zawierających azbest, zgodnie z Listą Przedsięwzięć Priorytetowych Funduszu.</a:t>
            </a:r>
          </a:p>
          <a:p>
            <a:pPr algn="just"/>
            <a:r>
              <a:rPr lang="pl-PL" sz="2200" dirty="0">
                <a:solidFill>
                  <a:schemeClr val="tx1"/>
                </a:solidFill>
              </a:rPr>
              <a:t>Ostatecznymi odbiorcami korzyści zrealizowanego przedsięwzięcia są właściciele lub posiadacze obiektów budowlanych zlokalizowanych na terenie województwa wielkopolskiego</a:t>
            </a:r>
            <a:r>
              <a:rPr lang="pl-PL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44929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C38D925-C27E-472B-BC60-BA9265C63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500" b="1" dirty="0">
                <a:solidFill>
                  <a:srgbClr val="00B050"/>
                </a:solidFill>
              </a:rPr>
              <a:t>Rodzaje finansowanych przedsięwzięć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68FFE96-E5F0-4EF6-8B70-606E212EC9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endParaRPr lang="pl-PL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pl-PL" sz="2400" dirty="0"/>
              <a:t> </a:t>
            </a:r>
            <a:r>
              <a:rPr lang="pl-PL" sz="2400" dirty="0">
                <a:solidFill>
                  <a:schemeClr val="tx1"/>
                </a:solidFill>
              </a:rPr>
              <a:t>przedsięwzięcia w zakresie demontażu, zbierania, transportu oraz unieszkodliwiania odpadów zawierających azbest, zgodne z gminnymi programami usuwania azbestu i wyrobów zawierających azbest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l-PL" sz="2400" dirty="0">
                <a:solidFill>
                  <a:schemeClr val="tx1"/>
                </a:solidFill>
              </a:rPr>
              <a:t> przedsięwzięcia w zakresie demontażu, zbierania, transportu oraz unieszkodliwiania odpadów zawierających azbest na obszarach dotkniętych klęską żywiołową lub dotkniętych zdarzeniami noszącymi znamiona klęski żywiołowej</a:t>
            </a:r>
            <a:r>
              <a:rPr lang="pl-PL" sz="2400" dirty="0">
                <a:solidFill>
                  <a:schemeClr val="accent1"/>
                </a:solidFill>
              </a:rPr>
              <a:t>*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pl-PL" sz="2200" dirty="0">
              <a:solidFill>
                <a:schemeClr val="accent1"/>
              </a:solidFill>
            </a:endParaRPr>
          </a:p>
          <a:p>
            <a:pPr marL="201168" lvl="1" indent="0">
              <a:buNone/>
            </a:pPr>
            <a:r>
              <a:rPr lang="pl-PL" dirty="0">
                <a:solidFill>
                  <a:schemeClr val="accent1"/>
                </a:solidFill>
              </a:rPr>
              <a:t>*</a:t>
            </a:r>
            <a:r>
              <a:rPr lang="pl-PL" dirty="0">
                <a:solidFill>
                  <a:schemeClr val="tx1"/>
                </a:solidFill>
              </a:rPr>
              <a:t>w przypadku przedsięwzięć realizowanych na obszarach dotkniętych klęską żywiołową lub dotkniętych zdarzeniami noszącymi znamiona klęski żywiołowej, należy </a:t>
            </a:r>
            <a:r>
              <a:rPr lang="pl-PL" b="1" dirty="0">
                <a:solidFill>
                  <a:schemeClr val="tx1"/>
                </a:solidFill>
              </a:rPr>
              <a:t>dostarczyć dokument wydany przez wojewodę wielkopolskiego </a:t>
            </a:r>
            <a:r>
              <a:rPr lang="pl-PL" dirty="0">
                <a:solidFill>
                  <a:schemeClr val="tx1"/>
                </a:solidFill>
              </a:rPr>
              <a:t>potwierdzający wystąpienie na terenie objętym przedsięwzięciem wymienionych powyżej zjawisk.</a:t>
            </a:r>
          </a:p>
        </p:txBody>
      </p:sp>
    </p:spTree>
    <p:extLst>
      <p:ext uri="{BB962C8B-B14F-4D97-AF65-F5344CB8AC3E}">
        <p14:creationId xmlns:p14="http://schemas.microsoft.com/office/powerpoint/2010/main" val="269213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15D95E1-921E-4F7C-A15A-2FAD08231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500" b="1" dirty="0">
                <a:solidFill>
                  <a:srgbClr val="00B050"/>
                </a:solidFill>
              </a:rPr>
              <a:t>Warunki kwalifikacji przedsięwzięć do udostępnienia środków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A1712AC-FC0D-4F1B-9581-DA5B619CB7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endParaRPr lang="pl-PL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pl-PL" dirty="0">
                <a:solidFill>
                  <a:schemeClr val="tx1"/>
                </a:solidFill>
              </a:rPr>
              <a:t> przedsięwzięcie realizowane na terenie gminy, w której została przeprowadzona </a:t>
            </a:r>
            <a:r>
              <a:rPr lang="pl-PL" b="1" dirty="0">
                <a:solidFill>
                  <a:schemeClr val="tx1"/>
                </a:solidFill>
              </a:rPr>
              <a:t>inwentaryzacja wyrobów zawierających azbest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l-PL" dirty="0">
                <a:solidFill>
                  <a:schemeClr val="tx1"/>
                </a:solidFill>
              </a:rPr>
              <a:t> przedsięwzięcie zgodne z </a:t>
            </a:r>
            <a:r>
              <a:rPr lang="pl-PL" b="1" dirty="0">
                <a:solidFill>
                  <a:schemeClr val="tx1"/>
                </a:solidFill>
              </a:rPr>
              <a:t>aktualnymi gminnymi programami usuwania azbestu i wyrobów zawierających azbest</a:t>
            </a:r>
            <a:r>
              <a:rPr lang="pl-PL" dirty="0">
                <a:solidFill>
                  <a:schemeClr val="tx1"/>
                </a:solidFill>
              </a:rPr>
              <a:t> w zakresie demontażu, zbierania, transportu oraz unieszkodliwiania materiałów zawierających azbest.</a:t>
            </a:r>
            <a:r>
              <a:rPr lang="pl-PL" dirty="0">
                <a:solidFill>
                  <a:srgbClr val="00B050"/>
                </a:solidFill>
              </a:rPr>
              <a:t>*</a:t>
            </a:r>
          </a:p>
          <a:p>
            <a:pPr marL="0" indent="0" algn="just">
              <a:buNone/>
            </a:pPr>
            <a:r>
              <a:rPr lang="pl-PL" dirty="0">
                <a:solidFill>
                  <a:schemeClr val="tx1"/>
                </a:solidFill>
              </a:rPr>
              <a:t> </a:t>
            </a:r>
            <a:r>
              <a:rPr lang="pl-PL" dirty="0">
                <a:solidFill>
                  <a:srgbClr val="00B050"/>
                </a:solidFill>
              </a:rPr>
              <a:t>*</a:t>
            </a:r>
            <a:r>
              <a:rPr lang="pl-PL" dirty="0">
                <a:solidFill>
                  <a:schemeClr val="tx1"/>
                </a:solidFill>
              </a:rPr>
              <a:t>Warunku tego nie stosuje się do przedsięwzięć na obszarach dotkniętych klęską żywiołową lub dotkniętych zdarzeniami noszącymi znamiona klęski żywiołowej.</a:t>
            </a:r>
          </a:p>
          <a:p>
            <a:pPr algn="just"/>
            <a:br>
              <a:rPr lang="pl-PL" sz="1800" b="1" dirty="0">
                <a:solidFill>
                  <a:schemeClr val="tx1"/>
                </a:solidFill>
              </a:rPr>
            </a:br>
            <a:r>
              <a:rPr lang="pl-PL" dirty="0">
                <a:solidFill>
                  <a:schemeClr val="tx1"/>
                </a:solidFill>
              </a:rPr>
              <a:t>Dopuszcza się, by gmina uznała jako równoważny gminnemu programowi usuwania azbestu i wyrobów zawierających azbest </a:t>
            </a:r>
            <a:r>
              <a:rPr lang="pl-PL" b="1" dirty="0">
                <a:solidFill>
                  <a:schemeClr val="tx1"/>
                </a:solidFill>
              </a:rPr>
              <a:t>program związku międzygminnego</a:t>
            </a:r>
            <a:r>
              <a:rPr lang="pl-PL" dirty="0">
                <a:solidFill>
                  <a:schemeClr val="tx1"/>
                </a:solidFill>
              </a:rPr>
              <a:t>, którego jest członkiem, lub </a:t>
            </a:r>
            <a:r>
              <a:rPr lang="pl-PL" b="1" dirty="0">
                <a:solidFill>
                  <a:schemeClr val="tx1"/>
                </a:solidFill>
              </a:rPr>
              <a:t>powiatu</a:t>
            </a:r>
            <a:r>
              <a:rPr lang="pl-PL" dirty="0">
                <a:solidFill>
                  <a:schemeClr val="tx1"/>
                </a:solidFill>
              </a:rPr>
              <a:t>, na którego terenie się znajduje.</a:t>
            </a:r>
          </a:p>
          <a:p>
            <a:pPr marL="0" indent="0" algn="just">
              <a:buNone/>
            </a:pPr>
            <a:endParaRPr lang="pl-P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318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DAB60A5-B106-4D75-AD93-06BD5386B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500" b="1" dirty="0">
                <a:solidFill>
                  <a:srgbClr val="00B050"/>
                </a:solidFill>
              </a:rPr>
              <a:t>Wysokość i warunki udzielenia dofinansowania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F1DEA9D-CF3B-4306-BFD2-CBE02442AB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206274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l-PL" sz="2400" b="0" i="0" u="none" strike="noStrike" baseline="0" dirty="0">
                <a:solidFill>
                  <a:srgbClr val="000000"/>
                </a:solidFill>
              </a:rPr>
              <a:t>O możliwości udzielenia pomocy finansowej decyduje kolejność złożonych Wniosków w ramach Naboru. </a:t>
            </a:r>
          </a:p>
          <a:p>
            <a:pPr marL="0" indent="0">
              <a:buNone/>
            </a:pPr>
            <a:r>
              <a:rPr lang="pl-PL" sz="2600" b="1" i="0" dirty="0">
                <a:solidFill>
                  <a:srgbClr val="00B050"/>
                </a:solidFill>
                <a:effectLst/>
              </a:rPr>
              <a:t>Wysokość dofinansowania:</a:t>
            </a:r>
            <a:endParaRPr lang="pl-PL" sz="2600" dirty="0">
              <a:solidFill>
                <a:srgbClr val="00B05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l-PL" sz="2300" dirty="0">
                <a:solidFill>
                  <a:schemeClr val="tx1"/>
                </a:solidFill>
              </a:rPr>
              <a:t>do 100% Kosztów kwalifikowanych dla gmin o wartości wskaźnika G określonego dla roku poprzedzającego rok złożenia wniosku nie większej niż 1500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2300" dirty="0">
                <a:solidFill>
                  <a:schemeClr val="tx1"/>
                </a:solidFill>
              </a:rPr>
              <a:t> do 70% Kosztów kwalifikowanych dla gmin o wartości wskaźnika G określonego dla roku poprzedzającego rok złożenia wniosku w przedziale pomiędzy 1500 do 2000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2300" dirty="0">
                <a:solidFill>
                  <a:schemeClr val="tx1"/>
                </a:solidFill>
              </a:rPr>
              <a:t> do 40% Kosztów kwalifikowanych dla gmin o wartości wskaźnika G określonego dla roku poprzedzającego rok złożenia wniosku powyżej 2000</a:t>
            </a:r>
            <a:br>
              <a:rPr lang="pl-PL" sz="2300" dirty="0">
                <a:solidFill>
                  <a:schemeClr val="tx1"/>
                </a:solidFill>
              </a:rPr>
            </a:br>
            <a:endParaRPr lang="pl-PL" sz="2300" dirty="0">
              <a:solidFill>
                <a:schemeClr val="tx1"/>
              </a:solidFill>
            </a:endParaRPr>
          </a:p>
          <a:p>
            <a:pPr algn="just">
              <a:spcBef>
                <a:spcPts val="1800"/>
              </a:spcBef>
            </a:pPr>
            <a:r>
              <a:rPr lang="pl-PL" sz="1800" i="1" dirty="0">
                <a:solidFill>
                  <a:schemeClr val="tx1"/>
                </a:solidFill>
              </a:rPr>
              <a:t>G – wskaźnik dochodów podatkowych na jednego mieszkańca w gminie, o którym mowa w ustawie z dnia 13 listopada 2003 r. o dochodach jednostek samorządu terytorialnego (</a:t>
            </a:r>
            <a:r>
              <a:rPr lang="pl-PL" sz="1800" i="1" dirty="0" err="1">
                <a:solidFill>
                  <a:schemeClr val="tx1"/>
                </a:solidFill>
              </a:rPr>
              <a:t>t.j</a:t>
            </a:r>
            <a:r>
              <a:rPr lang="pl-PL" sz="1800" i="1" dirty="0">
                <a:solidFill>
                  <a:schemeClr val="tx1"/>
                </a:solidFill>
              </a:rPr>
              <a:t>. Dz. U. z 2018 r. poz. 1530, z </a:t>
            </a:r>
            <a:r>
              <a:rPr lang="pl-PL" sz="1800" i="1" dirty="0" err="1">
                <a:solidFill>
                  <a:schemeClr val="tx1"/>
                </a:solidFill>
              </a:rPr>
              <a:t>późn</a:t>
            </a:r>
            <a:r>
              <a:rPr lang="pl-PL" sz="1800" i="1" dirty="0">
                <a:solidFill>
                  <a:schemeClr val="tx1"/>
                </a:solidFill>
              </a:rPr>
              <a:t>. zm.).</a:t>
            </a:r>
          </a:p>
          <a:p>
            <a:pPr algn="just"/>
            <a:r>
              <a:rPr lang="pl-PL" sz="1800" b="1" dirty="0">
                <a:solidFill>
                  <a:schemeClr val="tx1"/>
                </a:solidFill>
              </a:rPr>
              <a:t>Dla określenia poziomu kwalifikowalności kosztów przedsięwzięć realizowanych przez powiaty i związki międzygminne brana pod uwagę będzie najwyższa wartość wskaźnika G spośród gmin w powiecie albo gminy wchodzącej w skład związku gmin.</a:t>
            </a:r>
          </a:p>
        </p:txBody>
      </p:sp>
    </p:spTree>
    <p:extLst>
      <p:ext uri="{BB962C8B-B14F-4D97-AF65-F5344CB8AC3E}">
        <p14:creationId xmlns:p14="http://schemas.microsoft.com/office/powerpoint/2010/main" val="4285471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DAB60A5-B106-4D75-AD93-06BD5386B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500" b="1" dirty="0">
                <a:solidFill>
                  <a:srgbClr val="00B050"/>
                </a:solidFill>
              </a:rPr>
              <a:t>Wysokość i warunki udzielenia dofinansowania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F1DEA9D-CF3B-4306-BFD2-CBE02442AB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20627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pl-PL" sz="200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Kwota pomocy finansowej nie może przekroczyć </a:t>
            </a:r>
            <a:r>
              <a:rPr lang="pl-PL" sz="20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iloczynu 500 zł i sumy całkowitego Efektu ekologicznego</a:t>
            </a:r>
            <a:r>
              <a:rPr lang="pl-PL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, wyrażonego w Mg unieszkodliwionych wyrobów zawierających azbest.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chemeClr val="tx1"/>
                </a:solidFill>
              </a:rPr>
              <a:t>W przypadku przedsięwzięć na obszarach dotkniętych klęską żywiołową lub dotkniętych zdarzeniami noszącymi znamiona klęski żywiołowej, kwota dofinansowania ze środków NFOŚiGW wynosi do </a:t>
            </a:r>
            <a:r>
              <a:rPr lang="pl-PL" sz="2000" b="1" dirty="0">
                <a:solidFill>
                  <a:schemeClr val="tx1"/>
                </a:solidFill>
              </a:rPr>
              <a:t>100% </a:t>
            </a:r>
            <a:r>
              <a:rPr lang="pl-PL" sz="2000" dirty="0">
                <a:solidFill>
                  <a:schemeClr val="tx1"/>
                </a:solidFill>
              </a:rPr>
              <a:t>kosztów kwalifikowanych, a zapisów powyżej nie stosuje się. </a:t>
            </a:r>
            <a:endParaRPr lang="pl-PL" sz="2000" dirty="0">
              <a:effectLst/>
              <a:ea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207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FEA024D-F342-4A1E-B156-DD20FA0A9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500" b="1" dirty="0">
                <a:solidFill>
                  <a:srgbClr val="00B050"/>
                </a:solidFill>
              </a:rPr>
              <a:t>Koszty kwalifikowane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9C3DF32-5C99-435A-A930-3B1B10F9F5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l-PL" sz="2200" dirty="0">
                <a:solidFill>
                  <a:schemeClr val="tx1"/>
                </a:solidFill>
              </a:rPr>
              <a:t>Do kosztów kwalifikowanych przedsięwzięć objętych Naborem zalicza się: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2200" dirty="0">
                <a:solidFill>
                  <a:schemeClr val="tx1"/>
                </a:solidFill>
              </a:rPr>
              <a:t> koszty demontażu wyrobów zawierających azbest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2200" dirty="0">
                <a:solidFill>
                  <a:schemeClr val="tx1"/>
                </a:solidFill>
              </a:rPr>
              <a:t> koszty zbierania wyrobów zawierających azbest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2200" dirty="0">
                <a:solidFill>
                  <a:schemeClr val="tx1"/>
                </a:solidFill>
              </a:rPr>
              <a:t> koszty transportu wyrobów zawierających azbest do unieszkodliwienia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2200" dirty="0">
                <a:solidFill>
                  <a:schemeClr val="tx1"/>
                </a:solidFill>
              </a:rPr>
              <a:t> koszty unieszkodliwiania wyrobów zawierających azbest</a:t>
            </a:r>
            <a:br>
              <a:rPr lang="pl-PL" sz="2200" dirty="0">
                <a:solidFill>
                  <a:schemeClr val="tx1"/>
                </a:solidFill>
              </a:rPr>
            </a:br>
            <a:endParaRPr lang="pl-PL" sz="2200" dirty="0">
              <a:solidFill>
                <a:schemeClr val="tx1"/>
              </a:solidFill>
            </a:endParaRPr>
          </a:p>
          <a:p>
            <a:r>
              <a:rPr lang="pl-PL" sz="2200" dirty="0">
                <a:solidFill>
                  <a:schemeClr val="tx1"/>
                </a:solidFill>
              </a:rPr>
              <a:t>Wszelkie koszty kwalifikowane muszą zostać poniesione </a:t>
            </a:r>
            <a:r>
              <a:rPr lang="pl-PL" sz="2200" b="1" dirty="0">
                <a:solidFill>
                  <a:schemeClr val="tx1"/>
                </a:solidFill>
              </a:rPr>
              <a:t>po dacie złożenia wniosku o dofinansowanie.</a:t>
            </a:r>
          </a:p>
          <a:p>
            <a:r>
              <a:rPr lang="pl-PL" sz="2200" b="0" i="0" u="none" strike="noStrike" baseline="0" dirty="0">
                <a:solidFill>
                  <a:srgbClr val="000000"/>
                </a:solidFill>
              </a:rPr>
              <a:t>Podmiotami uprawnionymi do ponoszenia Kosztów kwalifikowanych są: </a:t>
            </a:r>
            <a:r>
              <a:rPr lang="pl-PL" sz="2200" b="1" dirty="0">
                <a:solidFill>
                  <a:schemeClr val="tx1"/>
                </a:solidFill>
              </a:rPr>
              <a:t>gminy, związki międzygminne i powiaty</a:t>
            </a:r>
            <a:endParaRPr lang="pl-PL" sz="2200" b="0" i="0" u="none" strike="noStrike" baseline="0" dirty="0">
              <a:solidFill>
                <a:srgbClr val="000000"/>
              </a:solidFill>
            </a:endParaRPr>
          </a:p>
          <a:p>
            <a:r>
              <a:rPr lang="pl-PL" sz="2200" b="0" i="0" u="none" strike="noStrike" baseline="0" dirty="0">
                <a:solidFill>
                  <a:srgbClr val="000000"/>
                </a:solidFill>
              </a:rPr>
              <a:t>Podatek od towarów i usług (VAT) stanowi koszt kwalifikowany przedsięwzięcia wyłączenie w sytuacji, gdy Wnioskodawca nie ma prawnej możliwości jego odliczenia lub odzyskania. </a:t>
            </a:r>
          </a:p>
          <a:p>
            <a:endParaRPr lang="pl-PL" sz="19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0580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BB71321-BD96-463D-9C50-966225124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500" b="1" dirty="0">
                <a:solidFill>
                  <a:srgbClr val="00B050"/>
                </a:solidFill>
              </a:rPr>
              <a:t>Sposób przygotowania wniosku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2429B30-D8C6-4ADA-AE72-4AC71143AB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19108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b="1" dirty="0">
                <a:solidFill>
                  <a:schemeClr val="tx1"/>
                </a:solidFill>
              </a:rPr>
              <a:t>Wnioski należy składać w terminie wskazanym w ogłoszeniu o naborze.</a:t>
            </a:r>
          </a:p>
          <a:p>
            <a:pPr marL="0" indent="0">
              <a:buNone/>
            </a:pPr>
            <a:r>
              <a:rPr lang="pl-PL" b="1" dirty="0">
                <a:solidFill>
                  <a:schemeClr val="tx1"/>
                </a:solidFill>
              </a:rPr>
              <a:t>Planowy termin ogłoszenia naboru – lipiec 2022 </a:t>
            </a:r>
            <a:endParaRPr lang="pl-PL" b="1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pl-PL" b="1" dirty="0">
                <a:solidFill>
                  <a:schemeClr val="tx1"/>
                </a:solidFill>
              </a:rPr>
              <a:t>1.</a:t>
            </a:r>
            <a:r>
              <a:rPr lang="pl-PL" dirty="0">
                <a:solidFill>
                  <a:schemeClr val="tx1"/>
                </a:solidFill>
              </a:rPr>
              <a:t> Wniosek należy sporządzić w języku polskim </a:t>
            </a:r>
            <a:r>
              <a:rPr lang="pl-PL" sz="2000" dirty="0">
                <a:solidFill>
                  <a:schemeClr val="tx1"/>
                </a:solidFill>
              </a:rPr>
              <a:t>zgodnie z ”Instrukcją przygotowania Wniosku wraz z załącznikami”, </a:t>
            </a:r>
            <a:r>
              <a:rPr lang="pl-PL" dirty="0">
                <a:solidFill>
                  <a:schemeClr val="tx1"/>
                </a:solidFill>
              </a:rPr>
              <a:t>przy użyciu </a:t>
            </a:r>
            <a:r>
              <a:rPr lang="pl-PL" sz="2000" dirty="0">
                <a:solidFill>
                  <a:schemeClr val="tx1"/>
                </a:solidFill>
              </a:rPr>
              <a:t>Generatora Wniosków pn. </a:t>
            </a:r>
            <a:r>
              <a:rPr lang="pl-PL" sz="2000" b="1" dirty="0">
                <a:solidFill>
                  <a:schemeClr val="tx1"/>
                </a:solidFill>
              </a:rPr>
              <a:t>„WNIOSKI”</a:t>
            </a:r>
            <a:r>
              <a:rPr lang="pl-PL" sz="2000" dirty="0">
                <a:solidFill>
                  <a:schemeClr val="tx1"/>
                </a:solidFill>
              </a:rPr>
              <a:t>,</a:t>
            </a:r>
            <a:r>
              <a:rPr lang="pl-PL" sz="2000" b="1" dirty="0">
                <a:solidFill>
                  <a:schemeClr val="tx1"/>
                </a:solidFill>
              </a:rPr>
              <a:t> </a:t>
            </a:r>
            <a:r>
              <a:rPr lang="pl-PL" dirty="0">
                <a:solidFill>
                  <a:schemeClr val="tx1"/>
                </a:solidFill>
              </a:rPr>
              <a:t>dostępnego na stronie internetowej Funduszu: </a:t>
            </a:r>
            <a:r>
              <a:rPr lang="pl-PL" b="1" i="0" u="none" strike="noStrike" dirty="0">
                <a:solidFill>
                  <a:schemeClr val="accent2">
                    <a:lumMod val="75000"/>
                  </a:schemeClr>
                </a:solidFill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https://wnioski.wfosgw.poznan.pl</a:t>
            </a:r>
            <a:endParaRPr lang="pl-PL" sz="21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r>
              <a:rPr lang="pl-PL" b="1" dirty="0">
                <a:solidFill>
                  <a:schemeClr val="tx1"/>
                </a:solidFill>
              </a:rPr>
              <a:t>2.</a:t>
            </a:r>
            <a:r>
              <a:rPr lang="pl-PL" dirty="0">
                <a:solidFill>
                  <a:schemeClr val="tx1"/>
                </a:solidFill>
              </a:rPr>
              <a:t> Wniosek po przesłaniu w wersji elektronicznej przy użyciu Generatora Wniosków, należy wraz z załącznikami </a:t>
            </a:r>
            <a:r>
              <a:rPr lang="pl-PL" b="1" dirty="0">
                <a:solidFill>
                  <a:schemeClr val="tx1"/>
                </a:solidFill>
              </a:rPr>
              <a:t>podpisać</a:t>
            </a:r>
            <a:r>
              <a:rPr lang="pl-PL" dirty="0">
                <a:solidFill>
                  <a:schemeClr val="tx1"/>
                </a:solidFill>
              </a:rPr>
              <a:t> oraz przesłać na </a:t>
            </a:r>
            <a:r>
              <a:rPr lang="pl-PL" b="1" dirty="0">
                <a:solidFill>
                  <a:schemeClr val="tx1"/>
                </a:solidFill>
              </a:rPr>
              <a:t>skrzynkę podawczą </a:t>
            </a:r>
            <a:r>
              <a:rPr lang="pl-PL" b="1" dirty="0" err="1">
                <a:solidFill>
                  <a:schemeClr val="tx1"/>
                </a:solidFill>
              </a:rPr>
              <a:t>ePUAP</a:t>
            </a:r>
            <a:r>
              <a:rPr lang="pl-PL" b="1" dirty="0">
                <a:solidFill>
                  <a:schemeClr val="tx1"/>
                </a:solidFill>
              </a:rPr>
              <a:t> </a:t>
            </a:r>
            <a:r>
              <a:rPr lang="pl-PL" dirty="0">
                <a:solidFill>
                  <a:schemeClr val="tx1"/>
                </a:solidFill>
              </a:rPr>
              <a:t>Funduszu.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l-PL" dirty="0">
                <a:solidFill>
                  <a:schemeClr val="tx1"/>
                </a:solidFill>
              </a:rPr>
              <a:t> adresy skrzynek podawczych </a:t>
            </a:r>
            <a:r>
              <a:rPr lang="pl-PL" b="1" dirty="0" err="1">
                <a:solidFill>
                  <a:schemeClr val="tx1"/>
                </a:solidFill>
              </a:rPr>
              <a:t>ePUAP</a:t>
            </a:r>
            <a:r>
              <a:rPr lang="pl-PL" dirty="0">
                <a:solidFill>
                  <a:schemeClr val="tx1"/>
                </a:solidFill>
              </a:rPr>
              <a:t>: </a:t>
            </a:r>
            <a:r>
              <a:rPr lang="pl-PL" b="1" dirty="0">
                <a:solidFill>
                  <a:schemeClr val="accent2">
                    <a:lumMod val="75000"/>
                  </a:schemeClr>
                </a:solidFill>
              </a:rPr>
              <a:t>/</a:t>
            </a:r>
            <a:r>
              <a:rPr lang="pl-PL" b="1" dirty="0" err="1">
                <a:solidFill>
                  <a:schemeClr val="accent2">
                    <a:lumMod val="75000"/>
                  </a:schemeClr>
                </a:solidFill>
              </a:rPr>
              <a:t>wfosgwpoz</a:t>
            </a:r>
            <a:r>
              <a:rPr lang="pl-PL" b="1" dirty="0">
                <a:solidFill>
                  <a:schemeClr val="accent2">
                    <a:lumMod val="75000"/>
                  </a:schemeClr>
                </a:solidFill>
              </a:rPr>
              <a:t>/skrytka </a:t>
            </a:r>
            <a:r>
              <a:rPr lang="pl-PL" dirty="0">
                <a:solidFill>
                  <a:schemeClr val="tx1"/>
                </a:solidFill>
              </a:rPr>
              <a:t>lub </a:t>
            </a:r>
            <a:r>
              <a:rPr lang="pl-PL" b="1" dirty="0">
                <a:solidFill>
                  <a:schemeClr val="accent2">
                    <a:lumMod val="75000"/>
                  </a:schemeClr>
                </a:solidFill>
              </a:rPr>
              <a:t>/</a:t>
            </a:r>
            <a:r>
              <a:rPr lang="pl-PL" b="1" dirty="0" err="1">
                <a:solidFill>
                  <a:schemeClr val="accent2">
                    <a:lumMod val="75000"/>
                  </a:schemeClr>
                </a:solidFill>
              </a:rPr>
              <a:t>wfosgwpoz</a:t>
            </a:r>
            <a:r>
              <a:rPr lang="pl-PL" b="1" dirty="0">
                <a:solidFill>
                  <a:schemeClr val="accent2">
                    <a:lumMod val="75000"/>
                  </a:schemeClr>
                </a:solidFill>
              </a:rPr>
              <a:t>/</a:t>
            </a:r>
            <a:r>
              <a:rPr lang="pl-PL" b="1" dirty="0" err="1">
                <a:solidFill>
                  <a:schemeClr val="accent2">
                    <a:lumMod val="75000"/>
                  </a:schemeClr>
                </a:solidFill>
              </a:rPr>
              <a:t>SkrytkaESP</a:t>
            </a:r>
            <a:endParaRPr lang="pl-PL" b="1" dirty="0">
              <a:solidFill>
                <a:schemeClr val="accent2">
                  <a:lumMod val="75000"/>
                </a:schemeClr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pl-PL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pl-PL" dirty="0">
                <a:solidFill>
                  <a:schemeClr val="tx1"/>
                </a:solidFill>
              </a:rPr>
              <a:t>wniosek wraz z załącznikami należy podpisać za pomocą </a:t>
            </a:r>
            <a:r>
              <a:rPr lang="pl-PL" b="1" dirty="0">
                <a:solidFill>
                  <a:schemeClr val="tx1"/>
                </a:solidFill>
              </a:rPr>
              <a:t>kwalifikowanego podpisu elektronicznego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l-PL" b="1" dirty="0">
                <a:solidFill>
                  <a:schemeClr val="tx1"/>
                </a:solidFill>
              </a:rPr>
              <a:t> </a:t>
            </a:r>
            <a:r>
              <a:rPr lang="pl-PL" dirty="0">
                <a:solidFill>
                  <a:schemeClr val="tx1"/>
                </a:solidFill>
              </a:rPr>
              <a:t>w przypadku </a:t>
            </a:r>
            <a:r>
              <a:rPr lang="pl-PL" b="1" dirty="0">
                <a:solidFill>
                  <a:schemeClr val="tx1"/>
                </a:solidFill>
              </a:rPr>
              <a:t>braku kwalifikowanego podpisu elektronicznego</a:t>
            </a:r>
            <a:r>
              <a:rPr lang="pl-PL" dirty="0">
                <a:solidFill>
                  <a:schemeClr val="tx1"/>
                </a:solidFill>
              </a:rPr>
              <a:t> dopuszcza się przesłanie </a:t>
            </a:r>
            <a:r>
              <a:rPr lang="pl-PL" b="1" dirty="0">
                <a:solidFill>
                  <a:schemeClr val="tx1"/>
                </a:solidFill>
              </a:rPr>
              <a:t>skanu </a:t>
            </a:r>
            <a:r>
              <a:rPr lang="pl-PL" dirty="0">
                <a:solidFill>
                  <a:schemeClr val="tx1"/>
                </a:solidFill>
              </a:rPr>
              <a:t>podpisanego wniosku wraz z podpisanymi załącznikami </a:t>
            </a:r>
          </a:p>
        </p:txBody>
      </p:sp>
    </p:spTree>
    <p:extLst>
      <p:ext uri="{BB962C8B-B14F-4D97-AF65-F5344CB8AC3E}">
        <p14:creationId xmlns:p14="http://schemas.microsoft.com/office/powerpoint/2010/main" val="1772868904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cja">
  <a:themeElements>
    <a:clrScheme name="Niestandardowy 2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8ED735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kcj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cj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987</TotalTime>
  <Words>1290</Words>
  <Application>Microsoft Office PowerPoint</Application>
  <PresentationFormat>Panoramiczny</PresentationFormat>
  <Paragraphs>90</Paragraphs>
  <Slides>25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25</vt:i4>
      </vt:variant>
    </vt:vector>
  </HeadingPairs>
  <TitlesOfParts>
    <vt:vector size="32" baseType="lpstr">
      <vt:lpstr>Arial</vt:lpstr>
      <vt:lpstr>Calibri</vt:lpstr>
      <vt:lpstr>Calibri Light</vt:lpstr>
      <vt:lpstr>Century Gothic</vt:lpstr>
      <vt:lpstr>Times New Roman</vt:lpstr>
      <vt:lpstr>Wingdings</vt:lpstr>
      <vt:lpstr>Retrospekcja</vt:lpstr>
      <vt:lpstr>Ogólnopolski program finansowania usuwania wyrobów zawierających azbest – nabór 2022 r.</vt:lpstr>
      <vt:lpstr>Cel programu:</vt:lpstr>
      <vt:lpstr>Beneficjenci programu</vt:lpstr>
      <vt:lpstr>Rodzaje finansowanych przedsięwzięć</vt:lpstr>
      <vt:lpstr>Warunki kwalifikacji przedsięwzięć do udostępnienia środków</vt:lpstr>
      <vt:lpstr>Wysokość i warunki udzielenia dofinansowania</vt:lpstr>
      <vt:lpstr>Wysokość i warunki udzielenia dofinansowania</vt:lpstr>
      <vt:lpstr>Koszty kwalifikowane</vt:lpstr>
      <vt:lpstr>Sposób przygotowania wniosku</vt:lpstr>
      <vt:lpstr>Sposób przygotowania wniosku</vt:lpstr>
      <vt:lpstr>Ogłoszenie o naborze dokumenty dotyczące naboru  Generator wniosków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Wymagane załączniki</vt:lpstr>
      <vt:lpstr>Wymagane załączniki</vt:lpstr>
      <vt:lpstr>KONTAKT</vt:lpstr>
      <vt:lpstr>DZIĘKUJĘ ZA UWAGĘ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Wieczorek, Artur</dc:creator>
  <cp:lastModifiedBy>Palicka, Paulina</cp:lastModifiedBy>
  <cp:revision>66</cp:revision>
  <dcterms:created xsi:type="dcterms:W3CDTF">2021-05-04T06:30:07Z</dcterms:created>
  <dcterms:modified xsi:type="dcterms:W3CDTF">2022-06-07T12:38:34Z</dcterms:modified>
</cp:coreProperties>
</file>