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7"/>
  </p:handoutMasterIdLst>
  <p:sldIdLst>
    <p:sldId id="256" r:id="rId2"/>
    <p:sldId id="257" r:id="rId3"/>
    <p:sldId id="268" r:id="rId4"/>
    <p:sldId id="269" r:id="rId5"/>
    <p:sldId id="270" r:id="rId6"/>
    <p:sldId id="277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71" r:id="rId15"/>
    <p:sldId id="261" r:id="rId16"/>
    <p:sldId id="280" r:id="rId17"/>
    <p:sldId id="274" r:id="rId18"/>
    <p:sldId id="278" r:id="rId19"/>
    <p:sldId id="282" r:id="rId20"/>
    <p:sldId id="279" r:id="rId21"/>
    <p:sldId id="276" r:id="rId22"/>
    <p:sldId id="262" r:id="rId23"/>
    <p:sldId id="281" r:id="rId24"/>
    <p:sldId id="266" r:id="rId25"/>
    <p:sldId id="267" r:id="rId26"/>
  </p:sldIdLst>
  <p:sldSz cx="18288000" cy="10287000"/>
  <p:notesSz cx="6858000" cy="9144000"/>
  <p:embeddedFontLst>
    <p:embeddedFont>
      <p:font typeface="TT Norms" panose="020B0604020202020204" charset="0"/>
      <p:regular r:id="rId28"/>
    </p:embeddedFont>
    <p:embeddedFont>
      <p:font typeface="TT Norms Bold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29175C77-E855-4EC3-B29B-B3BDBD30DA9A}">
          <p14:sldIdLst>
            <p14:sldId id="256"/>
            <p14:sldId id="257"/>
            <p14:sldId id="268"/>
            <p14:sldId id="269"/>
            <p14:sldId id="270"/>
          </p14:sldIdLst>
        </p14:section>
        <p14:section name="Sekcja bez tytułu" id="{13FD4B36-D415-47DD-A925-547DC76BBBB9}">
          <p14:sldIdLst>
            <p14:sldId id="277"/>
            <p14:sldId id="283"/>
            <p14:sldId id="284"/>
            <p14:sldId id="285"/>
            <p14:sldId id="286"/>
            <p14:sldId id="287"/>
            <p14:sldId id="288"/>
            <p14:sldId id="289"/>
            <p14:sldId id="271"/>
            <p14:sldId id="261"/>
            <p14:sldId id="280"/>
            <p14:sldId id="274"/>
            <p14:sldId id="278"/>
            <p14:sldId id="282"/>
            <p14:sldId id="279"/>
            <p14:sldId id="276"/>
            <p14:sldId id="262"/>
            <p14:sldId id="281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FA1587-5A24-B4D6-8B7B-DEDCC1F86330}" name="Jakszta, Barbara" initials="BJ" userId="S::bjakszta@wfosgw.poznan.pl::013061ed-a9bf-4ca0-a590-d47164e46ee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B"/>
    <a:srgbClr val="AFCA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033" autoAdjust="0"/>
  </p:normalViewPr>
  <p:slideViewPr>
    <p:cSldViewPr>
      <p:cViewPr varScale="1">
        <p:scale>
          <a:sx n="51" d="100"/>
          <a:sy n="51" d="100"/>
        </p:scale>
        <p:origin x="898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3226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B8EF710-158F-A51C-346F-D0B6495A6C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7732D72-0068-7D1A-6882-FB522F2D38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C6F23-0145-43E5-823C-7F04231558E8}" type="datetimeFigureOut">
              <a:rPr lang="pl-PL" smtClean="0"/>
              <a:t>10.04.2025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5A99F95-AEED-7695-0151-54D8E37678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8F2B35D-2B28-2134-3FB2-A92C0D5141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572FF-93B4-4994-A887-EC0F774398A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2787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07T07:57:13.19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5081 0 0,'-5081'0'0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4-07T07:57:15.69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4-07T07:57:16.94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jpeg"/><Relationship Id="rId18" Type="http://schemas.openxmlformats.org/officeDocument/2006/relationships/image" Target="../media/image47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46.png"/><Relationship Id="rId2" Type="http://schemas.openxmlformats.org/officeDocument/2006/relationships/image" Target="../media/image6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7.png"/><Relationship Id="rId10" Type="http://schemas.openxmlformats.org/officeDocument/2006/relationships/image" Target="../media/image35.png"/><Relationship Id="rId19" Type="http://schemas.openxmlformats.org/officeDocument/2006/relationships/image" Target="../media/image48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jpeg"/><Relationship Id="rId18" Type="http://schemas.openxmlformats.org/officeDocument/2006/relationships/image" Target="../media/image50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49.png"/><Relationship Id="rId2" Type="http://schemas.openxmlformats.org/officeDocument/2006/relationships/image" Target="../media/image6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7.png"/><Relationship Id="rId10" Type="http://schemas.openxmlformats.org/officeDocument/2006/relationships/image" Target="../media/image35.png"/><Relationship Id="rId19" Type="http://schemas.openxmlformats.org/officeDocument/2006/relationships/image" Target="../media/image51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jpeg"/><Relationship Id="rId18" Type="http://schemas.openxmlformats.org/officeDocument/2006/relationships/image" Target="../media/image53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52.png"/><Relationship Id="rId2" Type="http://schemas.openxmlformats.org/officeDocument/2006/relationships/image" Target="../media/image6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7.png"/><Relationship Id="rId10" Type="http://schemas.openxmlformats.org/officeDocument/2006/relationships/image" Target="../media/image35.png"/><Relationship Id="rId19" Type="http://schemas.openxmlformats.org/officeDocument/2006/relationships/image" Target="../media/image54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jpeg"/><Relationship Id="rId18" Type="http://schemas.openxmlformats.org/officeDocument/2006/relationships/image" Target="../media/image56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55.png"/><Relationship Id="rId2" Type="http://schemas.openxmlformats.org/officeDocument/2006/relationships/image" Target="../media/image6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7.png"/><Relationship Id="rId10" Type="http://schemas.openxmlformats.org/officeDocument/2006/relationships/image" Target="../media/image35.png"/><Relationship Id="rId19" Type="http://schemas.openxmlformats.org/officeDocument/2006/relationships/image" Target="../media/image57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58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34.svg"/><Relationship Id="rId2" Type="http://schemas.openxmlformats.org/officeDocument/2006/relationships/image" Target="../media/image1.jpe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3.png"/><Relationship Id="rId5" Type="http://schemas.openxmlformats.org/officeDocument/2006/relationships/image" Target="../media/image31.png"/><Relationship Id="rId15" Type="http://schemas.openxmlformats.org/officeDocument/2006/relationships/image" Target="../media/image25.png"/><Relationship Id="rId10" Type="http://schemas.openxmlformats.org/officeDocument/2006/relationships/image" Target="../media/image36.sv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19.jpeg"/><Relationship Id="rId3" Type="http://schemas.openxmlformats.org/officeDocument/2006/relationships/image" Target="../media/image6.png"/><Relationship Id="rId21" Type="http://schemas.openxmlformats.org/officeDocument/2006/relationships/image" Target="../media/image62.png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25.pn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36.svg"/><Relationship Id="rId19" Type="http://schemas.openxmlformats.org/officeDocument/2006/relationships/image" Target="../media/image20.pn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5.png"/><Relationship Id="rId3" Type="http://schemas.openxmlformats.org/officeDocument/2006/relationships/image" Target="../media/image6.png"/><Relationship Id="rId21" Type="http://schemas.openxmlformats.org/officeDocument/2006/relationships/image" Target="../media/image19.jpeg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20.pn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36.svg"/><Relationship Id="rId19" Type="http://schemas.openxmlformats.org/officeDocument/2006/relationships/image" Target="../media/image63.pn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65.png"/><Relationship Id="rId3" Type="http://schemas.openxmlformats.org/officeDocument/2006/relationships/image" Target="../media/image6.png"/><Relationship Id="rId21" Type="http://schemas.openxmlformats.org/officeDocument/2006/relationships/customXml" Target="../ink/ink2.xml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20.pn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24" Type="http://schemas.openxmlformats.org/officeDocument/2006/relationships/image" Target="../media/image19.jpe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23" Type="http://schemas.openxmlformats.org/officeDocument/2006/relationships/customXml" Target="../ink/ink3.xml"/><Relationship Id="rId10" Type="http://schemas.openxmlformats.org/officeDocument/2006/relationships/image" Target="../media/image36.svg"/><Relationship Id="rId19" Type="http://schemas.openxmlformats.org/officeDocument/2006/relationships/customXml" Target="../ink/ink1.xml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Relationship Id="rId22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19.jpe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36.svg"/><Relationship Id="rId19" Type="http://schemas.openxmlformats.org/officeDocument/2006/relationships/image" Target="../media/image68.pn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70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20.pn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36.svg"/><Relationship Id="rId19" Type="http://schemas.openxmlformats.org/officeDocument/2006/relationships/image" Target="../media/image19.jpe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7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.jpe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19.jpeg"/><Relationship Id="rId10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17.png"/><Relationship Id="rId1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60.svg"/><Relationship Id="rId17" Type="http://schemas.openxmlformats.org/officeDocument/2006/relationships/image" Target="../media/image19.jpeg"/><Relationship Id="rId2" Type="http://schemas.openxmlformats.org/officeDocument/2006/relationships/image" Target="../media/image1.jpeg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59.png"/><Relationship Id="rId5" Type="http://schemas.openxmlformats.org/officeDocument/2006/relationships/image" Target="../media/image31.png"/><Relationship Id="rId15" Type="http://schemas.openxmlformats.org/officeDocument/2006/relationships/image" Target="../media/image33.png"/><Relationship Id="rId10" Type="http://schemas.openxmlformats.org/officeDocument/2006/relationships/image" Target="../media/image36.svg"/><Relationship Id="rId19" Type="http://schemas.openxmlformats.org/officeDocument/2006/relationships/image" Target="../media/image71.png"/><Relationship Id="rId4" Type="http://schemas.openxmlformats.org/officeDocument/2006/relationships/image" Target="../media/image7.svg"/><Relationship Id="rId9" Type="http://schemas.openxmlformats.org/officeDocument/2006/relationships/image" Target="../media/image35.png"/><Relationship Id="rId14" Type="http://schemas.openxmlformats.org/officeDocument/2006/relationships/image" Target="../media/image1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7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20.png"/><Relationship Id="rId10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17.png"/><Relationship Id="rId1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svg"/><Relationship Id="rId3" Type="http://schemas.openxmlformats.org/officeDocument/2006/relationships/image" Target="../media/image22.svg"/><Relationship Id="rId7" Type="http://schemas.openxmlformats.org/officeDocument/2006/relationships/image" Target="../media/image18.svg"/><Relationship Id="rId12" Type="http://schemas.openxmlformats.org/officeDocument/2006/relationships/image" Target="../media/image76.png"/><Relationship Id="rId17" Type="http://schemas.openxmlformats.org/officeDocument/2006/relationships/image" Target="../media/image27.svg"/><Relationship Id="rId2" Type="http://schemas.openxmlformats.org/officeDocument/2006/relationships/image" Target="../media/image21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75.svg"/><Relationship Id="rId5" Type="http://schemas.openxmlformats.org/officeDocument/2006/relationships/image" Target="../media/image7.svg"/><Relationship Id="rId15" Type="http://schemas.openxmlformats.org/officeDocument/2006/relationships/image" Target="../media/image79.svg"/><Relationship Id="rId10" Type="http://schemas.openxmlformats.org/officeDocument/2006/relationships/image" Target="../media/image74.png"/><Relationship Id="rId4" Type="http://schemas.openxmlformats.org/officeDocument/2006/relationships/image" Target="../media/image6.png"/><Relationship Id="rId9" Type="http://schemas.openxmlformats.org/officeDocument/2006/relationships/image" Target="../media/image73.svg"/><Relationship Id="rId1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7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17" Type="http://schemas.openxmlformats.org/officeDocument/2006/relationships/image" Target="../media/image81.jpg"/><Relationship Id="rId2" Type="http://schemas.openxmlformats.org/officeDocument/2006/relationships/image" Target="../media/image1.jpeg"/><Relationship Id="rId16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20.png"/><Relationship Id="rId10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17.png"/><Relationship Id="rId1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12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82.png"/><Relationship Id="rId5" Type="http://schemas.openxmlformats.org/officeDocument/2006/relationships/image" Target="../media/image23.png"/><Relationship Id="rId10" Type="http://schemas.openxmlformats.org/officeDocument/2006/relationships/image" Target="../media/image34.svg"/><Relationship Id="rId4" Type="http://schemas.openxmlformats.org/officeDocument/2006/relationships/image" Target="../media/image3.svg"/><Relationship Id="rId9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12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19.jpeg"/><Relationship Id="rId5" Type="http://schemas.openxmlformats.org/officeDocument/2006/relationships/image" Target="../media/image23.png"/><Relationship Id="rId10" Type="http://schemas.openxmlformats.org/officeDocument/2006/relationships/image" Target="../media/image34.svg"/><Relationship Id="rId4" Type="http://schemas.openxmlformats.org/officeDocument/2006/relationships/image" Target="../media/image3.svg"/><Relationship Id="rId9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32.svg"/><Relationship Id="rId5" Type="http://schemas.openxmlformats.org/officeDocument/2006/relationships/image" Target="../media/image21.png"/><Relationship Id="rId15" Type="http://schemas.openxmlformats.org/officeDocument/2006/relationships/image" Target="../media/image20.png"/><Relationship Id="rId10" Type="http://schemas.openxmlformats.org/officeDocument/2006/relationships/image" Target="../media/image31.png"/><Relationship Id="rId4" Type="http://schemas.openxmlformats.org/officeDocument/2006/relationships/image" Target="../media/image3.svg"/><Relationship Id="rId9" Type="http://schemas.openxmlformats.org/officeDocument/2006/relationships/image" Target="../media/image25.png"/><Relationship Id="rId1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7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5" Type="http://schemas.openxmlformats.org/officeDocument/2006/relationships/image" Target="../media/image20.png"/><Relationship Id="rId10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17.png"/><Relationship Id="rId1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25.png"/><Relationship Id="rId1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36.svg"/><Relationship Id="rId17" Type="http://schemas.openxmlformats.org/officeDocument/2006/relationships/image" Target="../media/image27.svg"/><Relationship Id="rId2" Type="http://schemas.openxmlformats.org/officeDocument/2006/relationships/image" Target="../media/image1.jpe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5" Type="http://schemas.openxmlformats.org/officeDocument/2006/relationships/image" Target="../media/image20.png"/><Relationship Id="rId10" Type="http://schemas.openxmlformats.org/officeDocument/2006/relationships/image" Target="../media/image34.svg"/><Relationship Id="rId19" Type="http://schemas.openxmlformats.org/officeDocument/2006/relationships/image" Target="../media/image18.svg"/><Relationship Id="rId4" Type="http://schemas.openxmlformats.org/officeDocument/2006/relationships/image" Target="../media/image7.svg"/><Relationship Id="rId9" Type="http://schemas.openxmlformats.org/officeDocument/2006/relationships/image" Target="../media/image33.png"/><Relationship Id="rId1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19.jpeg"/><Relationship Id="rId18" Type="http://schemas.openxmlformats.org/officeDocument/2006/relationships/image" Target="../media/image38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37.png"/><Relationship Id="rId2" Type="http://schemas.openxmlformats.org/officeDocument/2006/relationships/image" Target="../media/image6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7.png"/><Relationship Id="rId10" Type="http://schemas.openxmlformats.org/officeDocument/2006/relationships/image" Target="../media/image35.png"/><Relationship Id="rId19" Type="http://schemas.openxmlformats.org/officeDocument/2006/relationships/image" Target="../media/image39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18" Type="http://schemas.openxmlformats.org/officeDocument/2006/relationships/image" Target="../media/image42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41.png"/><Relationship Id="rId2" Type="http://schemas.openxmlformats.org/officeDocument/2006/relationships/image" Target="../media/image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8.svg"/><Relationship Id="rId10" Type="http://schemas.openxmlformats.org/officeDocument/2006/relationships/image" Target="../media/image35.png"/><Relationship Id="rId19" Type="http://schemas.openxmlformats.org/officeDocument/2006/relationships/image" Target="../media/image19.jpe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18" Type="http://schemas.openxmlformats.org/officeDocument/2006/relationships/image" Target="../media/image45.pn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17" Type="http://schemas.openxmlformats.org/officeDocument/2006/relationships/image" Target="../media/image44.png"/><Relationship Id="rId2" Type="http://schemas.openxmlformats.org/officeDocument/2006/relationships/image" Target="../media/image6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5" Type="http://schemas.openxmlformats.org/officeDocument/2006/relationships/image" Target="../media/image18.svg"/><Relationship Id="rId10" Type="http://schemas.openxmlformats.org/officeDocument/2006/relationships/image" Target="../media/image35.png"/><Relationship Id="rId19" Type="http://schemas.openxmlformats.org/officeDocument/2006/relationships/image" Target="../media/image19.jpeg"/><Relationship Id="rId4" Type="http://schemas.openxmlformats.org/officeDocument/2006/relationships/image" Target="../media/image31.png"/><Relationship Id="rId9" Type="http://schemas.openxmlformats.org/officeDocument/2006/relationships/image" Target="../media/image34.sv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21428" y="-188923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/>
          <p:cNvSpPr/>
          <p:nvPr/>
        </p:nvSpPr>
        <p:spPr>
          <a:xfrm rot="-741444">
            <a:off x="-4013756" y="-2981440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4" name="Group 4"/>
          <p:cNvGrpSpPr/>
          <p:nvPr/>
        </p:nvGrpSpPr>
        <p:grpSpPr>
          <a:xfrm>
            <a:off x="0" y="6354370"/>
            <a:ext cx="4665047" cy="967740"/>
            <a:chOff x="0" y="0"/>
            <a:chExt cx="1228654" cy="25487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28654" cy="254878"/>
            </a:xfrm>
            <a:custGeom>
              <a:avLst/>
              <a:gdLst/>
              <a:ahLst/>
              <a:cxnLst/>
              <a:rect l="l" t="t" r="r" b="b"/>
              <a:pathLst>
                <a:path w="1228654" h="254878">
                  <a:moveTo>
                    <a:pt x="16596" y="0"/>
                  </a:moveTo>
                  <a:lnTo>
                    <a:pt x="1212059" y="0"/>
                  </a:lnTo>
                  <a:cubicBezTo>
                    <a:pt x="1216460" y="0"/>
                    <a:pt x="1220681" y="1748"/>
                    <a:pt x="1223794" y="4861"/>
                  </a:cubicBezTo>
                  <a:cubicBezTo>
                    <a:pt x="1226906" y="7973"/>
                    <a:pt x="1228654" y="12194"/>
                    <a:pt x="1228654" y="16596"/>
                  </a:cubicBezTo>
                  <a:lnTo>
                    <a:pt x="1228654" y="238282"/>
                  </a:lnTo>
                  <a:cubicBezTo>
                    <a:pt x="1228654" y="242684"/>
                    <a:pt x="1226906" y="246905"/>
                    <a:pt x="1223794" y="250017"/>
                  </a:cubicBezTo>
                  <a:cubicBezTo>
                    <a:pt x="1220681" y="253130"/>
                    <a:pt x="1216460" y="254878"/>
                    <a:pt x="1212059" y="254878"/>
                  </a:cubicBezTo>
                  <a:lnTo>
                    <a:pt x="16596" y="254878"/>
                  </a:lnTo>
                  <a:cubicBezTo>
                    <a:pt x="12194" y="254878"/>
                    <a:pt x="7973" y="253130"/>
                    <a:pt x="4861" y="250017"/>
                  </a:cubicBezTo>
                  <a:cubicBezTo>
                    <a:pt x="1748" y="246905"/>
                    <a:pt x="0" y="242684"/>
                    <a:pt x="0" y="238282"/>
                  </a:cubicBezTo>
                  <a:lnTo>
                    <a:pt x="0" y="16596"/>
                  </a:lnTo>
                  <a:cubicBezTo>
                    <a:pt x="0" y="12194"/>
                    <a:pt x="1748" y="7973"/>
                    <a:pt x="4861" y="4861"/>
                  </a:cubicBezTo>
                  <a:cubicBezTo>
                    <a:pt x="7973" y="1748"/>
                    <a:pt x="12194" y="0"/>
                    <a:pt x="16596" y="0"/>
                  </a:cubicBezTo>
                  <a:close/>
                </a:path>
              </a:pathLst>
            </a:custGeom>
            <a:solidFill>
              <a:srgbClr val="AFCA0B"/>
            </a:solidFill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1228654" cy="3215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780"/>
                </a:lnSpc>
              </a:pPr>
              <a:r>
                <a:rPr lang="en-US" sz="2520" spc="75">
                  <a:solidFill>
                    <a:srgbClr val="FFFFFF"/>
                  </a:solidFill>
                  <a:latin typeface="TT Norms"/>
                  <a:ea typeface="TT Norms"/>
                  <a:cs typeface="TT Norms"/>
                  <a:sym typeface="TT Norms"/>
                </a:rPr>
                <a:t>www.wfosgw.poznan.pl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12845143" y="-428813"/>
            <a:ext cx="9062563" cy="1737927"/>
          </a:xfrm>
          <a:custGeom>
            <a:avLst/>
            <a:gdLst/>
            <a:ahLst/>
            <a:cxnLst/>
            <a:rect l="l" t="t" r="r" b="b"/>
            <a:pathLst>
              <a:path w="9062563" h="1737927">
                <a:moveTo>
                  <a:pt x="0" y="0"/>
                </a:moveTo>
                <a:lnTo>
                  <a:pt x="9062563" y="0"/>
                </a:lnTo>
                <a:lnTo>
                  <a:pt x="9062563" y="1737927"/>
                </a:lnTo>
                <a:lnTo>
                  <a:pt x="0" y="17379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85886" r="-6470" b="-1745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2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9" name="Group 9"/>
          <p:cNvGrpSpPr/>
          <p:nvPr/>
        </p:nvGrpSpPr>
        <p:grpSpPr>
          <a:xfrm>
            <a:off x="9285191" y="555041"/>
            <a:ext cx="9176524" cy="9731959"/>
            <a:chOff x="0" y="0"/>
            <a:chExt cx="1262200" cy="133859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62200" cy="1338598"/>
            </a:xfrm>
            <a:custGeom>
              <a:avLst/>
              <a:gdLst/>
              <a:ahLst/>
              <a:cxnLst/>
              <a:rect l="l" t="t" r="r" b="b"/>
              <a:pathLst>
                <a:path w="1262200" h="1338598">
                  <a:moveTo>
                    <a:pt x="8437" y="0"/>
                  </a:moveTo>
                  <a:lnTo>
                    <a:pt x="1253763" y="0"/>
                  </a:lnTo>
                  <a:cubicBezTo>
                    <a:pt x="1258423" y="0"/>
                    <a:pt x="1262200" y="3777"/>
                    <a:pt x="1262200" y="8437"/>
                  </a:cubicBezTo>
                  <a:lnTo>
                    <a:pt x="1262200" y="1330161"/>
                  </a:lnTo>
                  <a:cubicBezTo>
                    <a:pt x="1262200" y="1334821"/>
                    <a:pt x="1258423" y="1338598"/>
                    <a:pt x="1253763" y="1338598"/>
                  </a:cubicBezTo>
                  <a:lnTo>
                    <a:pt x="8437" y="1338598"/>
                  </a:lnTo>
                  <a:cubicBezTo>
                    <a:pt x="3777" y="1338598"/>
                    <a:pt x="0" y="1334821"/>
                    <a:pt x="0" y="1330161"/>
                  </a:cubicBezTo>
                  <a:lnTo>
                    <a:pt x="0" y="8437"/>
                  </a:lnTo>
                  <a:cubicBezTo>
                    <a:pt x="0" y="3777"/>
                    <a:pt x="3777" y="0"/>
                    <a:pt x="8437" y="0"/>
                  </a:cubicBezTo>
                  <a:close/>
                </a:path>
              </a:pathLst>
            </a:custGeom>
            <a:blipFill>
              <a:blip r:embed="rId9"/>
              <a:stretch>
                <a:fillRect t="-30780" b="-30780"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7772062" y="-112037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1" y="0"/>
                </a:lnTo>
                <a:lnTo>
                  <a:pt x="677531" y="552188"/>
                </a:lnTo>
                <a:lnTo>
                  <a:pt x="0" y="55218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/>
          <p:cNvSpPr/>
          <p:nvPr/>
        </p:nvSpPr>
        <p:spPr>
          <a:xfrm rot="5400000">
            <a:off x="17099297" y="489863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Freeform 13"/>
          <p:cNvSpPr/>
          <p:nvPr/>
        </p:nvSpPr>
        <p:spPr>
          <a:xfrm rot="-5400000">
            <a:off x="-2218806" y="4798504"/>
            <a:ext cx="4356984" cy="690229"/>
          </a:xfrm>
          <a:custGeom>
            <a:avLst/>
            <a:gdLst/>
            <a:ahLst/>
            <a:cxnLst/>
            <a:rect l="l" t="t" r="r" b="b"/>
            <a:pathLst>
              <a:path w="4356984" h="690229">
                <a:moveTo>
                  <a:pt x="0" y="0"/>
                </a:moveTo>
                <a:lnTo>
                  <a:pt x="4356983" y="0"/>
                </a:lnTo>
                <a:lnTo>
                  <a:pt x="4356983" y="690228"/>
                </a:lnTo>
                <a:lnTo>
                  <a:pt x="0" y="6902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t="-312011" r="-8557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14"/>
          <p:cNvSpPr/>
          <p:nvPr/>
        </p:nvSpPr>
        <p:spPr>
          <a:xfrm flipH="1">
            <a:off x="17772062" y="8538265"/>
            <a:ext cx="1491022" cy="952391"/>
          </a:xfrm>
          <a:custGeom>
            <a:avLst/>
            <a:gdLst/>
            <a:ahLst/>
            <a:cxnLst/>
            <a:rect l="l" t="t" r="r" b="b"/>
            <a:pathLst>
              <a:path w="1491022" h="952391">
                <a:moveTo>
                  <a:pt x="1491023" y="0"/>
                </a:moveTo>
                <a:lnTo>
                  <a:pt x="0" y="0"/>
                </a:lnTo>
                <a:lnTo>
                  <a:pt x="0" y="952390"/>
                </a:lnTo>
                <a:lnTo>
                  <a:pt x="1491023" y="952390"/>
                </a:lnTo>
                <a:lnTo>
                  <a:pt x="1491023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5" name="Freeform 15"/>
          <p:cNvSpPr/>
          <p:nvPr/>
        </p:nvSpPr>
        <p:spPr>
          <a:xfrm>
            <a:off x="11015800" y="-204977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/>
          <p:cNvSpPr/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7" name="TextBox 17"/>
          <p:cNvSpPr txBox="1"/>
          <p:nvPr/>
        </p:nvSpPr>
        <p:spPr>
          <a:xfrm>
            <a:off x="562771" y="3274008"/>
            <a:ext cx="8447818" cy="14096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16"/>
              </a:lnSpc>
            </a:pPr>
            <a:r>
              <a:rPr lang="pl-PL" sz="4800" b="1" dirty="0"/>
              <a:t>Nowy Program Czyste Powietrze </a:t>
            </a:r>
            <a:r>
              <a:rPr lang="pl-PL" sz="4000" b="1" dirty="0"/>
              <a:t>– zasady obowiązujące od 31.03.2025 r.</a:t>
            </a:r>
            <a:endParaRPr lang="en-US" sz="4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96181" y="5080447"/>
            <a:ext cx="8306629" cy="4385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3"/>
              </a:lnSpc>
            </a:pPr>
            <a:r>
              <a:rPr lang="en-US" sz="2900" dirty="0" err="1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Spotkanie</a:t>
            </a:r>
            <a:r>
              <a:rPr lang="en-US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 </a:t>
            </a:r>
            <a:r>
              <a:rPr lang="en-US" sz="2900" dirty="0" err="1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dla</a:t>
            </a:r>
            <a:r>
              <a:rPr lang="en-US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 </a:t>
            </a:r>
            <a:r>
              <a:rPr lang="en-US" sz="2900" dirty="0" err="1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przedstawicieli</a:t>
            </a:r>
            <a:r>
              <a:rPr lang="en-US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 </a:t>
            </a:r>
            <a:r>
              <a:rPr lang="pl-PL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G</a:t>
            </a:r>
            <a:r>
              <a:rPr lang="en-US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min – </a:t>
            </a:r>
            <a:r>
              <a:rPr lang="pl-PL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10.04</a:t>
            </a:r>
            <a:r>
              <a:rPr lang="en-US" sz="2900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.2025 r.</a:t>
            </a:r>
          </a:p>
        </p:txBody>
      </p:sp>
      <p:pic>
        <p:nvPicPr>
          <p:cNvPr id="20" name="Obraz 19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A1F3160-AE53-9C49-3E09-AA6CD315C36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62" y="461353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CE18-3423-6CB2-7D5B-5149797C5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55F7476-C00A-B20E-6D41-B1F52B240B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D6C5376-1EDC-33DA-B96F-F09CDE3999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35A0718-E17D-CFF3-3CBB-AD57CDF703D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FD52E8C-03BE-F9B1-EA98-D934B92D306F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4A95665-1036-1219-C9ED-AA11E6689D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1844C94-E906-185E-C9F4-A2864E3087B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BD011C5C-6F5E-61F2-0CD2-E888B1C0FC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83C67722-6FBE-A68D-D527-449E19C835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B36106DD-CD4F-3C75-7174-8C0FBB6F1F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4F29F552-2B05-957E-89F4-AE588A7A831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168AD238-00D7-93A9-26A3-F4BD89E373E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40B6D329-5999-F073-6F73-960E3FD72BD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E6C308D-8EAE-2FBB-D6A8-8A4532B8BD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C3059DEF-F582-9AAC-6B7C-A9947D4EC03E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F3852F22-12F7-639A-7830-D77C5393B6F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481" y="1378520"/>
            <a:ext cx="6424833" cy="649354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D340D132-38BD-13E7-891C-7081C62B45C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0796" y="1124183"/>
            <a:ext cx="5580957" cy="7804619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E26F58BB-F604-A8BC-A522-F22CEFFA31D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57042" y="1124183"/>
            <a:ext cx="5626158" cy="771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90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2AAA9-8CF8-10D6-3629-3FA8E3EA8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0B39C01A-6303-8B00-663F-48D0C4D4A75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C0FC714-B6FE-BF7D-AA0A-7B609A9DB5C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EB24850-740D-E67B-B915-F4B9565947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A66999F-BBA5-D18F-E81C-C91A53DAAFB5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E5B6BD04-D1B3-28A3-4A10-FD238E38A48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B2D72A3-F4CE-2C5C-2FE3-822955E7668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C13C2109-0F11-3A1F-9193-CE68A8755F1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031AB11F-FC01-3592-F375-110BFB38279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64A7BA7B-DDFC-2EE3-DA32-A27645FECA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A90C3592-3442-3838-BF79-43DA2C7B774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05BA6E92-73EC-301C-AB1F-96689D8EB2A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3E11C8F3-63E7-1B30-EB21-46FA132A2C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31258E50-0320-F6FF-AA4B-C4B8CF78047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B189ADD7-E076-7E41-AACC-F9697A55DDBD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8500E42-858A-9E46-7970-22DF7176E6A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61" y="1880465"/>
            <a:ext cx="6447659" cy="5926314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877763F6-CA42-0432-58A3-2BD8D18FC1F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1714" y="1956172"/>
            <a:ext cx="7007977" cy="57749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777CBE95-30B6-FDF3-247C-4D846E80991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40286" y="1268154"/>
            <a:ext cx="5364944" cy="823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489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D704C-4CE5-B1F3-EBA4-9DA3680B8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A261507-FE8A-F202-64BC-3D0D8F9297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8BB3C91-9278-A1CB-35DB-50B706762E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660F583-533B-2860-70D6-6706859B085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A4726B7-B3FD-FD0D-A122-5C9B5392CDA1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FC7C623-F8D4-8FFE-FEFC-108AB35411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8265D8A-F7D9-E02A-3D27-952DC58E9D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BE22F20C-A26C-F18D-3CFC-A56573D3DD1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D2B0A66E-40D1-A599-F55F-558BDEBF780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C0443DC4-2EA6-A92B-B513-8C1FBAE5589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4E6A675F-0705-77E2-FCF0-F89BA2532D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8738BCC8-47EE-51FF-039C-BDFA89FBCD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3822A208-33BC-CA83-E509-61F107D9C0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998C0E1-EE4E-914A-1AE2-689163E1A7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149BD5DE-1306-98EF-2A8A-AB4D458F00E7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9C4D057-1366-435E-8902-312CBC62C2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520" y="1472138"/>
            <a:ext cx="7033906" cy="4289842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903DB1D5-3A44-7241-4804-4FB69B473E7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03875" y="1158146"/>
            <a:ext cx="5364944" cy="7899907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521A0329-0D3A-5BB1-876B-E21B0CE753C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2273" y="1158146"/>
            <a:ext cx="5387457" cy="71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76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95FE2-4A97-C92E-3D49-F897E88AF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84ABFB4B-9A8F-3168-0520-78460D2BCF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FE89155-74A2-6EA1-D0DF-9D185FFE2F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4BD6D42-58E6-C3D9-6988-BB4A90D210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0E31FEF-F427-D63D-DB85-38059A45B51E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1CC2BE25-5F35-3A91-7CE1-26878A16AF1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A75C433-BD00-C051-3FF8-36A9B0B4971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002AD72-8A65-CCBA-3D41-D3405CDD065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5B424402-81A4-30D6-495C-6E35005280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860EA6E6-1E95-F381-422B-2B4A87E3F1F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2E6E6239-B770-9D86-0175-94D2ACFB14D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69A700BC-8072-3401-A0A9-437898AAF86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F99A96D4-C371-8C39-8AF4-D268AAD8A99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01C66F81-6B7B-5208-F52B-D72DDE2CFB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1454C653-AB73-A214-521D-B1BD1051FEDB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75DC163-A707-5B94-CED5-99BEE5CCFEF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37" y="1326051"/>
            <a:ext cx="5862094" cy="628307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2F2A2F4D-C02F-C2D5-88E2-5C9121C2846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8234" y="2264682"/>
            <a:ext cx="6026559" cy="3938147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8829A04F-F3C3-FF4D-672C-045688D267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49899" y="1171885"/>
            <a:ext cx="6115989" cy="766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07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E946D-AA5A-7263-9A62-15794BA18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reeform 2">
            <a:extLst>
              <a:ext uri="{FF2B5EF4-FFF2-40B4-BE49-F238E27FC236}">
                <a16:creationId xmlns:a16="http://schemas.microsoft.com/office/drawing/2014/main" id="{B625F58C-A718-A1C9-2E41-9603CD4C4A30}"/>
              </a:ext>
            </a:extLst>
          </p:cNvPr>
          <p:cNvSpPr/>
          <p:nvPr/>
        </p:nvSpPr>
        <p:spPr>
          <a:xfrm>
            <a:off x="35250" y="-1526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62B46D3-C410-1328-0753-2388F3E9EB73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70AFCE5-CE16-66D0-2E84-B507F0C56D1E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5D8A9D4-2DDA-F58A-FEBD-594449670634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F10A602-DF1B-34A4-1473-E9AF66C1B671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8BF2CD3F-E84C-E0E1-1844-0905CE91A198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B2613B4C-3FE2-A7CB-F93F-D5BEE1B5FECE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9FF6AED9-9C23-684A-69F4-BFAAB0D6EA7E}"/>
              </a:ext>
            </a:extLst>
          </p:cNvPr>
          <p:cNvGrpSpPr/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98F2C374-669C-977B-C188-904DA77A12E6}"/>
                </a:ext>
              </a:extLst>
            </p:cNvPr>
            <p:cNvSpPr/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B79C7E19-BC09-6E5F-4863-B884F5E9797A}"/>
                </a:ext>
              </a:extLst>
            </p:cNvPr>
            <p:cNvSpPr txBox="1"/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18" name="TextBox 18">
            <a:extLst>
              <a:ext uri="{FF2B5EF4-FFF2-40B4-BE49-F238E27FC236}">
                <a16:creationId xmlns:a16="http://schemas.microsoft.com/office/drawing/2014/main" id="{9E9BB30C-BBDA-FA23-1EC5-C788DC065187}"/>
              </a:ext>
            </a:extLst>
          </p:cNvPr>
          <p:cNvSpPr txBox="1"/>
          <p:nvPr/>
        </p:nvSpPr>
        <p:spPr>
          <a:xfrm>
            <a:off x="10421214" y="3938350"/>
            <a:ext cx="7831536" cy="3500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Dokument podsumowujący audyt energetyczny (DPAE)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pic>
        <p:nvPicPr>
          <p:cNvPr id="102" name="Obraz 101">
            <a:extLst>
              <a:ext uri="{FF2B5EF4-FFF2-40B4-BE49-F238E27FC236}">
                <a16:creationId xmlns:a16="http://schemas.microsoft.com/office/drawing/2014/main" id="{9E9328BF-C3D6-1645-BDF6-B1EC8130D07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8415" y="54099"/>
            <a:ext cx="7202591" cy="8208272"/>
          </a:xfrm>
          <a:prstGeom prst="rect">
            <a:avLst/>
          </a:prstGeom>
        </p:spPr>
      </p:pic>
      <p:sp>
        <p:nvSpPr>
          <p:cNvPr id="112" name="Freeform 16">
            <a:extLst>
              <a:ext uri="{FF2B5EF4-FFF2-40B4-BE49-F238E27FC236}">
                <a16:creationId xmlns:a16="http://schemas.microsoft.com/office/drawing/2014/main" id="{8391A967-3B4A-0868-E384-F7B9BEBD6C15}"/>
              </a:ext>
            </a:extLst>
          </p:cNvPr>
          <p:cNvSpPr/>
          <p:nvPr/>
        </p:nvSpPr>
        <p:spPr>
          <a:xfrm>
            <a:off x="35248" y="8330674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5" name="Freeform 16">
            <a:extLst>
              <a:ext uri="{FF2B5EF4-FFF2-40B4-BE49-F238E27FC236}">
                <a16:creationId xmlns:a16="http://schemas.microsoft.com/office/drawing/2014/main" id="{5A3B22E5-9DCF-839E-FE49-751478D473C3}"/>
              </a:ext>
            </a:extLst>
          </p:cNvPr>
          <p:cNvSpPr/>
          <p:nvPr/>
        </p:nvSpPr>
        <p:spPr>
          <a:xfrm>
            <a:off x="15053424" y="-185485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3" name="Obraz 112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2B39EC8-18CD-08FC-9903-4443C60386E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2738" y="8262371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475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328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" name="Freeform 3"/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/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/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/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/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/>
          <p:cNvSpPr txBox="1"/>
          <p:nvPr/>
        </p:nvSpPr>
        <p:spPr>
          <a:xfrm>
            <a:off x="106509" y="2020265"/>
            <a:ext cx="2672437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DPAE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8361702" y="2506954"/>
            <a:ext cx="10251158" cy="1051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CF94866E-6422-DDDD-87A4-A0E9D3F0C32D}"/>
              </a:ext>
            </a:extLst>
          </p:cNvPr>
          <p:cNvSpPr/>
          <p:nvPr/>
        </p:nvSpPr>
        <p:spPr>
          <a:xfrm>
            <a:off x="14540038" y="194945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61AB91B8-18FB-B06B-9B60-6CA130F4CDD9}"/>
              </a:ext>
            </a:extLst>
          </p:cNvPr>
          <p:cNvSpPr/>
          <p:nvPr/>
        </p:nvSpPr>
        <p:spPr>
          <a:xfrm>
            <a:off x="-2483" y="8267249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4" name="Obraz 13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C6435B7-544F-C902-C2D0-51A9BB68A72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596" y="8256937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8" name="Obraz 107">
            <a:extLst>
              <a:ext uri="{FF2B5EF4-FFF2-40B4-BE49-F238E27FC236}">
                <a16:creationId xmlns:a16="http://schemas.microsoft.com/office/drawing/2014/main" id="{12865CDA-7CD6-D041-B1FC-BE8C2ECB1D3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5707" y="1359645"/>
            <a:ext cx="5836686" cy="7214240"/>
          </a:xfrm>
          <a:prstGeom prst="rect">
            <a:avLst/>
          </a:prstGeom>
        </p:spPr>
      </p:pic>
      <p:pic>
        <p:nvPicPr>
          <p:cNvPr id="116" name="Obraz 115">
            <a:extLst>
              <a:ext uri="{FF2B5EF4-FFF2-40B4-BE49-F238E27FC236}">
                <a16:creationId xmlns:a16="http://schemas.microsoft.com/office/drawing/2014/main" id="{514BA141-E23F-491E-C671-91D15E42F60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3091" y="603165"/>
            <a:ext cx="6420124" cy="75653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DC5E8-0ECB-006F-75BA-47D61F467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79473F4-0456-EAAB-92D9-2B1AA18B1798}"/>
              </a:ext>
            </a:extLst>
          </p:cNvPr>
          <p:cNvSpPr/>
          <p:nvPr/>
        </p:nvSpPr>
        <p:spPr>
          <a:xfrm>
            <a:off x="0" y="7328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873EAB7-8DBD-B461-7B3A-6AC29BB9B7EF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BC78CE2-0095-84FE-F2C2-882E1A55460C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CA83E0B-EA32-7BF1-78CD-6EEF97899666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E7B9103-7AC3-EE6A-55AF-A3156A30B58B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C1B9A5C-E837-CF0E-C787-75B1F3F820BD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64B8724-4D1A-C112-8648-9DEC8B7AC032}"/>
              </a:ext>
            </a:extLst>
          </p:cNvPr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79BF5B9F-BA2E-9877-0519-C12E223A79EB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BFD2CD2B-3A1B-39F0-5ED4-E1E0C65D0B9A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3678B2AF-F698-0CC6-0D3F-96D7C6410DED}"/>
              </a:ext>
            </a:extLst>
          </p:cNvPr>
          <p:cNvSpPr txBox="1"/>
          <p:nvPr/>
        </p:nvSpPr>
        <p:spPr>
          <a:xfrm>
            <a:off x="286046" y="2462748"/>
            <a:ext cx="2672437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DPAE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1A9E174A-285C-EE6D-D24C-768438B6BAF4}"/>
              </a:ext>
            </a:extLst>
          </p:cNvPr>
          <p:cNvSpPr txBox="1"/>
          <p:nvPr/>
        </p:nvSpPr>
        <p:spPr>
          <a:xfrm>
            <a:off x="8361702" y="2506954"/>
            <a:ext cx="10251158" cy="10518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</p:txBody>
      </p:sp>
      <p:pic>
        <p:nvPicPr>
          <p:cNvPr id="14" name="Obraz 13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0E81B74-DEFD-67C6-562F-C1972846F8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1114" y="8274199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Freeform 16">
            <a:extLst>
              <a:ext uri="{FF2B5EF4-FFF2-40B4-BE49-F238E27FC236}">
                <a16:creationId xmlns:a16="http://schemas.microsoft.com/office/drawing/2014/main" id="{94CBAF96-ED57-F4CB-6CB4-D66E00FCA9F7}"/>
              </a:ext>
            </a:extLst>
          </p:cNvPr>
          <p:cNvSpPr/>
          <p:nvPr/>
        </p:nvSpPr>
        <p:spPr>
          <a:xfrm>
            <a:off x="14540038" y="194945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00" name="Obraz 99">
            <a:extLst>
              <a:ext uri="{FF2B5EF4-FFF2-40B4-BE49-F238E27FC236}">
                <a16:creationId xmlns:a16="http://schemas.microsoft.com/office/drawing/2014/main" id="{18707806-0B47-53BD-4353-5F73DDE726A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6376" y="410581"/>
            <a:ext cx="6243221" cy="7897943"/>
          </a:xfrm>
          <a:prstGeom prst="rect">
            <a:avLst/>
          </a:prstGeom>
        </p:spPr>
      </p:pic>
      <p:pic>
        <p:nvPicPr>
          <p:cNvPr id="102" name="Obraz 101">
            <a:extLst>
              <a:ext uri="{FF2B5EF4-FFF2-40B4-BE49-F238E27FC236}">
                <a16:creationId xmlns:a16="http://schemas.microsoft.com/office/drawing/2014/main" id="{DAFD5C2B-80A5-ADEE-B5BA-C9902B5EDD4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1263" y="2211770"/>
            <a:ext cx="6568415" cy="3444974"/>
          </a:xfrm>
          <a:prstGeom prst="rect">
            <a:avLst/>
          </a:prstGeom>
        </p:spPr>
      </p:pic>
      <p:sp>
        <p:nvSpPr>
          <p:cNvPr id="13" name="Freeform 16">
            <a:extLst>
              <a:ext uri="{FF2B5EF4-FFF2-40B4-BE49-F238E27FC236}">
                <a16:creationId xmlns:a16="http://schemas.microsoft.com/office/drawing/2014/main" id="{9F543BD0-23B0-3674-8614-7052C280EFB9}"/>
              </a:ext>
            </a:extLst>
          </p:cNvPr>
          <p:cNvSpPr/>
          <p:nvPr/>
        </p:nvSpPr>
        <p:spPr>
          <a:xfrm>
            <a:off x="-48203" y="8267937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4068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105DD-9F46-2860-5F3D-4024F113E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2D9C11A-BCF9-4B9A-D56D-6F2F1277776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B5A5F9E-4AD2-E5DD-26B5-C5229AA2A6E7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5B29729D-7575-678E-32F5-B1543E5E387B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EB88C75-A18E-7B52-5675-4104352EECD3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2F191F3-9B51-C29A-B81A-64991D1607D2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2E40C69-5658-5681-2E36-6B3FFCF77698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C5FF696-11D4-CBBD-0035-22261F446CAB}"/>
              </a:ext>
            </a:extLst>
          </p:cNvPr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675C081F-357D-DAA1-7B6C-E35BB96D9844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83880D8-EB3F-F9E4-472D-6B85F076CF80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7685B0E2-2732-D687-74C9-81B14CF53C06}"/>
              </a:ext>
            </a:extLst>
          </p:cNvPr>
          <p:cNvSpPr txBox="1"/>
          <p:nvPr/>
        </p:nvSpPr>
        <p:spPr>
          <a:xfrm>
            <a:off x="9519409" y="3018811"/>
            <a:ext cx="6068168" cy="264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Świadectwo charakterystyki energetycznej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68C9D2D-953C-7243-681E-3692D462F6D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231" y="0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DEECCE76-0894-CF37-CABB-8E0CAB7EF08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947" y="2629"/>
            <a:ext cx="6862024" cy="8932636"/>
          </a:xfrm>
          <a:prstGeom prst="rect">
            <a:avLst/>
          </a:prstGeom>
        </p:spPr>
      </p:pic>
      <p:pic>
        <p:nvPicPr>
          <p:cNvPr id="23" name="Obraz 22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ED8CFEA-63B2-E3FF-BF4F-71FBA614F3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9" name="Pismo odręczne 28">
                <a:extLst>
                  <a:ext uri="{FF2B5EF4-FFF2-40B4-BE49-F238E27FC236}">
                    <a16:creationId xmlns:a16="http://schemas.microsoft.com/office/drawing/2014/main" id="{724CF6CA-D521-5F47-44C3-2803009ABD1D}"/>
                  </a:ext>
                </a:extLst>
              </p14:cNvPr>
              <p14:cNvContentPartPr/>
              <p14:nvPr/>
            </p14:nvContentPartPr>
            <p14:xfrm>
              <a:off x="4967076" y="3642114"/>
              <a:ext cx="1829520" cy="720"/>
            </p14:xfrm>
          </p:contentPart>
        </mc:Choice>
        <mc:Fallback xmlns="">
          <p:pic>
            <p:nvPicPr>
              <p:cNvPr id="29" name="Pismo odręczne 28">
                <a:extLst>
                  <a:ext uri="{FF2B5EF4-FFF2-40B4-BE49-F238E27FC236}">
                    <a16:creationId xmlns:a16="http://schemas.microsoft.com/office/drawing/2014/main" id="{724CF6CA-D521-5F47-44C3-2803009ABD1D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913076" y="3426114"/>
                <a:ext cx="193716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0" name="Pismo odręczne 29">
                <a:extLst>
                  <a:ext uri="{FF2B5EF4-FFF2-40B4-BE49-F238E27FC236}">
                    <a16:creationId xmlns:a16="http://schemas.microsoft.com/office/drawing/2014/main" id="{3647FAF5-8639-AA66-AA31-965C075AC291}"/>
                  </a:ext>
                </a:extLst>
              </p14:cNvPr>
              <p14:cNvContentPartPr/>
              <p14:nvPr/>
            </p14:nvContentPartPr>
            <p14:xfrm>
              <a:off x="4800600" y="3642114"/>
              <a:ext cx="360" cy="360"/>
            </p14:xfrm>
          </p:contentPart>
        </mc:Choice>
        <mc:Fallback xmlns="">
          <p:pic>
            <p:nvPicPr>
              <p:cNvPr id="30" name="Pismo odręczne 29">
                <a:extLst>
                  <a:ext uri="{FF2B5EF4-FFF2-40B4-BE49-F238E27FC236}">
                    <a16:creationId xmlns:a16="http://schemas.microsoft.com/office/drawing/2014/main" id="{3647FAF5-8639-AA66-AA31-965C075AC291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746600" y="3534114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1" name="Pismo odręczne 30">
                <a:extLst>
                  <a:ext uri="{FF2B5EF4-FFF2-40B4-BE49-F238E27FC236}">
                    <a16:creationId xmlns:a16="http://schemas.microsoft.com/office/drawing/2014/main" id="{13DBBDB0-DD73-8849-05DA-C02C3610A74B}"/>
                  </a:ext>
                </a:extLst>
              </p14:cNvPr>
              <p14:cNvContentPartPr/>
              <p14:nvPr/>
            </p14:nvContentPartPr>
            <p14:xfrm>
              <a:off x="4900332" y="3630018"/>
              <a:ext cx="360" cy="360"/>
            </p14:xfrm>
          </p:contentPart>
        </mc:Choice>
        <mc:Fallback xmlns="">
          <p:pic>
            <p:nvPicPr>
              <p:cNvPr id="31" name="Pismo odręczne 30">
                <a:extLst>
                  <a:ext uri="{FF2B5EF4-FFF2-40B4-BE49-F238E27FC236}">
                    <a16:creationId xmlns:a16="http://schemas.microsoft.com/office/drawing/2014/main" id="{13DBBDB0-DD73-8849-05DA-C02C3610A74B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846332" y="3522018"/>
                <a:ext cx="10800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33" name="Owal 32">
            <a:extLst>
              <a:ext uri="{FF2B5EF4-FFF2-40B4-BE49-F238E27FC236}">
                <a16:creationId xmlns:a16="http://schemas.microsoft.com/office/drawing/2014/main" id="{6DE8569E-D637-0367-0160-2C90E6E17FA3}"/>
              </a:ext>
            </a:extLst>
          </p:cNvPr>
          <p:cNvSpPr/>
          <p:nvPr/>
        </p:nvSpPr>
        <p:spPr>
          <a:xfrm>
            <a:off x="4379739" y="3467212"/>
            <a:ext cx="2748127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ACAD2E51-4933-C48C-E8E7-4CC5A344ECAD}"/>
              </a:ext>
            </a:extLst>
          </p:cNvPr>
          <p:cNvSpPr/>
          <p:nvPr/>
        </p:nvSpPr>
        <p:spPr>
          <a:xfrm>
            <a:off x="0" y="8836087"/>
            <a:ext cx="9155745" cy="1505145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2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5021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BCB55-1EB3-90A6-D6DB-DBA665843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57778D1-ADF4-340D-38A8-DC9DDCA3C9B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71CB4013-9944-FF5F-41E4-5D73EF95B834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802B756-F7AB-DE1C-FB4E-AEFF9702FBBA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C684CFE-24F1-6DF2-9D3D-4F131CE01DAA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67C8B13-EE51-6569-C095-B767A400232E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1E6A736-8BEE-8837-8A4E-3113586A4ABB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63F0931F-A502-782A-90EF-196BC4BC82AD}"/>
              </a:ext>
            </a:extLst>
          </p:cNvPr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090EE60-52BD-4E71-107C-ED2FA53DAA74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7E6BFF86-7E8F-D67F-D9D1-3638BA96EB54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E2CF808B-0E95-9B0B-9B0B-D69A59D46B7D}"/>
              </a:ext>
            </a:extLst>
          </p:cNvPr>
          <p:cNvSpPr txBox="1"/>
          <p:nvPr/>
        </p:nvSpPr>
        <p:spPr>
          <a:xfrm>
            <a:off x="10060131" y="2254674"/>
            <a:ext cx="6068168" cy="264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Świadectwo charakterystyki energetycznej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A0E0504A-D5B0-11F4-E5DB-B421A5EC797B}"/>
              </a:ext>
            </a:extLst>
          </p:cNvPr>
          <p:cNvSpPr/>
          <p:nvPr/>
        </p:nvSpPr>
        <p:spPr>
          <a:xfrm>
            <a:off x="0" y="8836087"/>
            <a:ext cx="9155745" cy="1505145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B135CFD-B699-7BAE-9D8A-809A4ACAB61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231" y="0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Obraz 22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21EA0FE-5552-841A-7539-C827A9D7B4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80CFE912-0178-4DF7-0DD3-DFD1A8ACD05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7325" y="287654"/>
            <a:ext cx="6068168" cy="8506691"/>
          </a:xfrm>
          <a:prstGeom prst="rect">
            <a:avLst/>
          </a:prstGeom>
        </p:spPr>
      </p:pic>
      <p:pic>
        <p:nvPicPr>
          <p:cNvPr id="17" name="Obraz 16" descr="Obraz zawierający tekst, zrzut ekranu, paragon, lini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8C512E7-7F4C-0B31-5FB6-BFCA0B2F201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063" y="5163111"/>
            <a:ext cx="6952304" cy="377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81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3263A-06DF-AB88-2026-8E343A738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59E3C7E-37CF-162E-DBA8-D2275FABF1B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8B18FD4-6707-9A99-7C15-EE74B5B4E641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ED5DA13-4BA9-3586-A9A1-E16A49C6929D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50B1969E-4AA9-CBDB-486A-D4C27EFD398E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3327254-A7B6-45D4-3446-F1D1965C0A54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C8C80B6-B478-3947-2E97-69866EBDB1F6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BE9A16F-9CE8-5933-FCCD-8C65E2C6F30D}"/>
              </a:ext>
            </a:extLst>
          </p:cNvPr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256ADA5-0D82-68A8-61B1-94FFBB107397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1A0510C2-8F07-E65E-84A6-6F5E5EA3D477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9B69902E-549B-D357-4987-E27C2FCF00A4}"/>
              </a:ext>
            </a:extLst>
          </p:cNvPr>
          <p:cNvSpPr txBox="1"/>
          <p:nvPr/>
        </p:nvSpPr>
        <p:spPr>
          <a:xfrm>
            <a:off x="11706446" y="3221195"/>
            <a:ext cx="6068168" cy="264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Świadectwo charakterystyki energetycznej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96F1CAE-4F11-B292-095D-A3C7FFD8E3E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231" y="0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Obraz 22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08E1CB95-75D3-CCA7-AEC1-6A595C57667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33692C7B-CD33-9099-616D-C34A26616E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4610" y="470609"/>
            <a:ext cx="7697541" cy="8663998"/>
          </a:xfrm>
          <a:prstGeom prst="rect">
            <a:avLst/>
          </a:prstGeom>
        </p:spPr>
      </p:pic>
      <p:sp>
        <p:nvSpPr>
          <p:cNvPr id="7" name="Freeform 16">
            <a:extLst>
              <a:ext uri="{FF2B5EF4-FFF2-40B4-BE49-F238E27FC236}">
                <a16:creationId xmlns:a16="http://schemas.microsoft.com/office/drawing/2014/main" id="{2D00CF5F-9A6D-CA29-3A8A-E6952C216036}"/>
              </a:ext>
            </a:extLst>
          </p:cNvPr>
          <p:cNvSpPr/>
          <p:nvPr/>
        </p:nvSpPr>
        <p:spPr>
          <a:xfrm>
            <a:off x="0" y="8836087"/>
            <a:ext cx="9155745" cy="1505145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3605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812" y="-35995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/>
          <p:cNvSpPr/>
          <p:nvPr/>
        </p:nvSpPr>
        <p:spPr>
          <a:xfrm rot="-741444" flipH="1">
            <a:off x="14508295" y="-2843153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/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/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/>
          <p:cNvSpPr txBox="1"/>
          <p:nvPr/>
        </p:nvSpPr>
        <p:spPr>
          <a:xfrm>
            <a:off x="2705389" y="578928"/>
            <a:ext cx="11936374" cy="17722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Program Czyste Powietrze </a:t>
            </a:r>
          </a:p>
          <a:p>
            <a:pPr algn="ctr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wymagane załączniki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293991" y="3208020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/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8171D61E-61D1-760E-347A-85873002CDA6}"/>
              </a:ext>
            </a:extLst>
          </p:cNvPr>
          <p:cNvSpPr/>
          <p:nvPr/>
        </p:nvSpPr>
        <p:spPr>
          <a:xfrm>
            <a:off x="1060323" y="2944816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E25B9B77-6F7A-F720-ADB2-64C311337415}"/>
              </a:ext>
            </a:extLst>
          </p:cNvPr>
          <p:cNvSpPr/>
          <p:nvPr/>
        </p:nvSpPr>
        <p:spPr>
          <a:xfrm>
            <a:off x="1060323" y="3832649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22" name="Obraz 21" descr="Obraz zawierający zrzut ekranu, design&#10;&#10;Opis wygenerowany automatycznie">
            <a:extLst>
              <a:ext uri="{FF2B5EF4-FFF2-40B4-BE49-F238E27FC236}">
                <a16:creationId xmlns:a16="http://schemas.microsoft.com/office/drawing/2014/main" id="{A982D365-8000-B513-EDAA-82A63B182DC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58905" y="2172355"/>
            <a:ext cx="8948459" cy="6469723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7F40D20E-5167-5371-77D8-E09B26184B9E}"/>
              </a:ext>
            </a:extLst>
          </p:cNvPr>
          <p:cNvSpPr txBox="1"/>
          <p:nvPr/>
        </p:nvSpPr>
        <p:spPr>
          <a:xfrm>
            <a:off x="1800930" y="2983780"/>
            <a:ext cx="1405519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spc="24" dirty="0">
                <a:solidFill>
                  <a:srgbClr val="023535"/>
                </a:solidFill>
                <a:latin typeface="TT Norms"/>
              </a:rPr>
              <a:t>Audyt energetyczny;</a:t>
            </a:r>
          </a:p>
          <a:p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800" spc="24" dirty="0">
                <a:solidFill>
                  <a:srgbClr val="023535"/>
                </a:solidFill>
                <a:latin typeface="TT Norms"/>
              </a:rPr>
              <a:t>Dokument podsumowujący audyt energetyczny;</a:t>
            </a:r>
          </a:p>
          <a:p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800" spc="24" dirty="0">
                <a:solidFill>
                  <a:srgbClr val="023535"/>
                </a:solidFill>
                <a:latin typeface="TT Norms"/>
              </a:rPr>
              <a:t>Świadectwo energetyczne;</a:t>
            </a:r>
          </a:p>
          <a:p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endParaRPr lang="pl-PL" sz="2800" dirty="0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5116D065-56BA-DF7A-65CF-A29FBA11E275}"/>
              </a:ext>
            </a:extLst>
          </p:cNvPr>
          <p:cNvSpPr/>
          <p:nvPr/>
        </p:nvSpPr>
        <p:spPr>
          <a:xfrm>
            <a:off x="1060323" y="4719922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0E801628-FBCA-C50B-28CF-7FE2CE7A2AF4}"/>
              </a:ext>
            </a:extLst>
          </p:cNvPr>
          <p:cNvSpPr/>
          <p:nvPr/>
        </p:nvSpPr>
        <p:spPr>
          <a:xfrm>
            <a:off x="0" y="8661071"/>
            <a:ext cx="8673576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5" name="Obraz 4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85962F9-28CF-3A26-D81F-B7873A75B8E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1995" y="8675106"/>
            <a:ext cx="4928263" cy="166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89289-BAE1-264A-75BE-A40D375CE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85809F0-E223-A723-19C5-9D7521E1CD1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C1FD64A-E4BB-0B60-7BC3-DD4FB7041BF8}"/>
              </a:ext>
            </a:extLst>
          </p:cNvPr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4960569-383E-EFFA-AB64-B7EB01C10C01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FE649E5-454E-659E-B283-072BCDA2DBC1}"/>
              </a:ext>
            </a:extLst>
          </p:cNvPr>
          <p:cNvSpPr/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47BD292-E9FF-B995-3E70-81955A787DBA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8708D05-5B0B-5B77-AF6E-700CB0EEC140}"/>
              </a:ext>
            </a:extLst>
          </p:cNvPr>
          <p:cNvSpPr/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EE1DBBC-600D-AC56-B399-2781C67E3B99}"/>
              </a:ext>
            </a:extLst>
          </p:cNvPr>
          <p:cNvSpPr/>
          <p:nvPr/>
        </p:nvSpPr>
        <p:spPr>
          <a:xfrm rot="5400000">
            <a:off x="17135608" y="912002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DCAED8C7-0E9C-B2CF-B93B-C1E9C9AC3021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1A88F60-27E8-8951-E0BC-88ABC80A6252}"/>
              </a:ext>
            </a:extLst>
          </p:cNvPr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295E7044-1726-B899-F257-E2B4E406ABF3}"/>
              </a:ext>
            </a:extLst>
          </p:cNvPr>
          <p:cNvSpPr txBox="1"/>
          <p:nvPr/>
        </p:nvSpPr>
        <p:spPr>
          <a:xfrm>
            <a:off x="12004619" y="1806039"/>
            <a:ext cx="6068168" cy="264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Świadectwo charakterystyki energetycznej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45B81B37-C81C-FE4B-637C-46A3B65CAA40}"/>
              </a:ext>
            </a:extLst>
          </p:cNvPr>
          <p:cNvSpPr/>
          <p:nvPr/>
        </p:nvSpPr>
        <p:spPr>
          <a:xfrm>
            <a:off x="0" y="8836087"/>
            <a:ext cx="9155745" cy="1505145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D2BCEFC-9CA5-F044-1A36-F1F5087017C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231" y="0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Obraz 22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E722DD7-32FE-0868-18BD-7CAAC041A84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B5312EE8-6E10-D2B3-3863-C22CD05E122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4598" y="613656"/>
            <a:ext cx="6068169" cy="819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29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44EDF-DE9E-8323-D380-17E5BD1C6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AFA3203-404A-CFB3-F689-81DA0FB8D719}"/>
              </a:ext>
            </a:extLst>
          </p:cNvPr>
          <p:cNvSpPr/>
          <p:nvPr/>
        </p:nvSpPr>
        <p:spPr>
          <a:xfrm>
            <a:off x="-37264" y="-54008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BEF3506-6E67-8EF7-3276-4B5422A1832C}"/>
              </a:ext>
            </a:extLst>
          </p:cNvPr>
          <p:cNvSpPr/>
          <p:nvPr/>
        </p:nvSpPr>
        <p:spPr>
          <a:xfrm rot="-741444" flipH="1">
            <a:off x="14469316" y="-2814505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D5AB59E-E82D-44AA-00FD-B71A75BDB62C}"/>
              </a:ext>
            </a:extLst>
          </p:cNvPr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5A16357-1537-1B17-7087-FAFD70BFA5A1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9DE88894-9245-B4F4-CE8E-4D339DE5F195}"/>
              </a:ext>
            </a:extLst>
          </p:cNvPr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237A3244-F784-9C86-C9C8-6F03C8DC9FB7}"/>
              </a:ext>
            </a:extLst>
          </p:cNvPr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122F6CEB-B092-30A2-1867-F933E7DD08AC}"/>
              </a:ext>
            </a:extLst>
          </p:cNvPr>
          <p:cNvSpPr txBox="1"/>
          <p:nvPr/>
        </p:nvSpPr>
        <p:spPr>
          <a:xfrm>
            <a:off x="2119508" y="224707"/>
            <a:ext cx="13086360" cy="16440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420"/>
              </a:lnSpc>
            </a:pPr>
            <a:r>
              <a:rPr lang="pl-PL" sz="54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Audyt energetyczny – najczęściej popełniane błędy</a:t>
            </a:r>
            <a:endParaRPr lang="en-US" sz="54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DFC0C3F7-545D-60D4-3856-2D62011F3E1A}"/>
              </a:ext>
            </a:extLst>
          </p:cNvPr>
          <p:cNvSpPr/>
          <p:nvPr/>
        </p:nvSpPr>
        <p:spPr>
          <a:xfrm>
            <a:off x="1293991" y="3208020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F14356B4-FC4E-62E9-7537-31CDE8DF8D54}"/>
              </a:ext>
            </a:extLst>
          </p:cNvPr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DFFC9F7D-7330-A308-FE71-2C23FA033932}"/>
              </a:ext>
            </a:extLst>
          </p:cNvPr>
          <p:cNvSpPr/>
          <p:nvPr/>
        </p:nvSpPr>
        <p:spPr>
          <a:xfrm>
            <a:off x="1270686" y="1897516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FF09B284-3D2B-3D90-0348-CE9DE7AA3524}"/>
              </a:ext>
            </a:extLst>
          </p:cNvPr>
          <p:cNvSpPr/>
          <p:nvPr/>
        </p:nvSpPr>
        <p:spPr>
          <a:xfrm>
            <a:off x="1274185" y="2638067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C2ED017-36DC-923B-2058-AD4E39CDD1CA}"/>
              </a:ext>
            </a:extLst>
          </p:cNvPr>
          <p:cNvSpPr txBox="1"/>
          <p:nvPr/>
        </p:nvSpPr>
        <p:spPr>
          <a:xfrm>
            <a:off x="2092968" y="1941065"/>
            <a:ext cx="1583596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Brak kompletnego wypełnienia poszczególnych tabel i pozycji w audycie;</a:t>
            </a:r>
          </a:p>
          <a:p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Wykonanie audytów niezgodnie ze wzorem Rozporządzenia;</a:t>
            </a:r>
          </a:p>
          <a:p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Brak spójności danych w poszczególnych częściach audytu;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Zawyżanie/zaniżanie wyników, dowolne przyjmowanie wartości poszczególnych sprawności systemu grzewczego i c.w.u.;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Brak dokumentacji technicznej/inwentaryzacji mimo ich wskazania jako załącznika do audytu;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Brak uzasadnienia rezygnacji z pewnych działań mimo tego, że ze współczynników przenikania lub stanu instalacji wynika konieczność usprawnień;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spc="24" dirty="0">
                <a:solidFill>
                  <a:srgbClr val="023535"/>
                </a:solidFill>
                <a:latin typeface="TT Norms"/>
              </a:rPr>
              <a:t>Brak informacji dot. ograniczeń technicznych mogących mieć wpływ na działania – np. brak informacji o adaptacji pomieszczenia nieogrzewanego na ogrzewane/nieużytkowego na użytkowe </a:t>
            </a:r>
            <a:r>
              <a:rPr lang="pl-PL" sz="2400" spc="24" dirty="0" err="1">
                <a:solidFill>
                  <a:srgbClr val="023535"/>
                </a:solidFill>
                <a:latin typeface="TT Norms"/>
              </a:rPr>
              <a:t>itp</a:t>
            </a:r>
            <a:r>
              <a:rPr lang="pl-PL" sz="2400" spc="24" dirty="0">
                <a:solidFill>
                  <a:srgbClr val="023535"/>
                </a:solidFill>
                <a:latin typeface="TT Norms"/>
              </a:rPr>
              <a:t>/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1600" dirty="0"/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56497AED-AD2E-ADFB-93ED-D57A3ACF209E}"/>
              </a:ext>
            </a:extLst>
          </p:cNvPr>
          <p:cNvSpPr/>
          <p:nvPr/>
        </p:nvSpPr>
        <p:spPr>
          <a:xfrm>
            <a:off x="1264174" y="3377469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32F94765-C530-8541-A853-1E490D84A6E4}"/>
              </a:ext>
            </a:extLst>
          </p:cNvPr>
          <p:cNvSpPr/>
          <p:nvPr/>
        </p:nvSpPr>
        <p:spPr>
          <a:xfrm>
            <a:off x="1293991" y="4194089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31B47805-D6BD-4B67-9732-0118393B571A}"/>
              </a:ext>
            </a:extLst>
          </p:cNvPr>
          <p:cNvSpPr/>
          <p:nvPr/>
        </p:nvSpPr>
        <p:spPr>
          <a:xfrm>
            <a:off x="1264173" y="5146824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88BBD69E-8BDF-49E0-AB10-BD0068DECF1F}"/>
              </a:ext>
            </a:extLst>
          </p:cNvPr>
          <p:cNvSpPr/>
          <p:nvPr/>
        </p:nvSpPr>
        <p:spPr>
          <a:xfrm>
            <a:off x="1273430" y="5994095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AE309E64-C01D-CAE6-FF8B-216A8D87E9D9}"/>
              </a:ext>
            </a:extLst>
          </p:cNvPr>
          <p:cNvSpPr/>
          <p:nvPr/>
        </p:nvSpPr>
        <p:spPr>
          <a:xfrm>
            <a:off x="1264173" y="7108834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AB490343-83F3-B88B-97CB-FB3D54199DCA}"/>
              </a:ext>
            </a:extLst>
          </p:cNvPr>
          <p:cNvSpPr/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22" name="Obraz 21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E47AC93-0DF5-250C-0563-ADB8A6BCA93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2788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143500"/>
            <a:chOff x="0" y="0"/>
            <a:chExt cx="4816593" cy="13546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AFCA0B"/>
            </a:solidFill>
          </p:spPr>
          <p:txBody>
            <a:bodyPr/>
            <a:lstStyle/>
            <a:p>
              <a:endParaRPr lang="pl-P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190500"/>
              <a:ext cx="4816593" cy="15451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0" y="0"/>
            <a:ext cx="4696392" cy="5815965"/>
          </a:xfrm>
          <a:custGeom>
            <a:avLst/>
            <a:gdLst/>
            <a:ahLst/>
            <a:cxnLst/>
            <a:rect l="l" t="t" r="r" b="b"/>
            <a:pathLst>
              <a:path w="4696392" h="5815965">
                <a:moveTo>
                  <a:pt x="0" y="0"/>
                </a:moveTo>
                <a:lnTo>
                  <a:pt x="4696392" y="0"/>
                </a:lnTo>
                <a:lnTo>
                  <a:pt x="4696392" y="5815965"/>
                </a:lnTo>
                <a:lnTo>
                  <a:pt x="0" y="58159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4">
              <a:alphaModFix amt="1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AutoShape 8"/>
          <p:cNvSpPr/>
          <p:nvPr/>
        </p:nvSpPr>
        <p:spPr>
          <a:xfrm flipH="1" flipV="1">
            <a:off x="9153525" y="6168520"/>
            <a:ext cx="19652" cy="3089720"/>
          </a:xfrm>
          <a:prstGeom prst="line">
            <a:avLst/>
          </a:prstGeom>
          <a:ln w="19050" cap="flat">
            <a:solidFill>
              <a:srgbClr val="023535">
                <a:alpha val="49804"/>
              </a:srgb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l-PL"/>
          </a:p>
        </p:txBody>
      </p:sp>
      <p:sp>
        <p:nvSpPr>
          <p:cNvPr id="9" name="Freeform 9"/>
          <p:cNvSpPr/>
          <p:nvPr/>
        </p:nvSpPr>
        <p:spPr>
          <a:xfrm>
            <a:off x="17789121" y="9481948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/>
          <p:cNvSpPr/>
          <p:nvPr/>
        </p:nvSpPr>
        <p:spPr>
          <a:xfrm rot="-5400000">
            <a:off x="17018073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5" y="0"/>
                </a:lnTo>
                <a:lnTo>
                  <a:pt x="2304785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>
          <a:xfrm rot="-5400000" flipH="1" flipV="1">
            <a:off x="-1152392" y="3963803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2304784" y="2333959"/>
                </a:moveTo>
                <a:lnTo>
                  <a:pt x="0" y="2333959"/>
                </a:lnTo>
                <a:lnTo>
                  <a:pt x="0" y="0"/>
                </a:lnTo>
                <a:lnTo>
                  <a:pt x="2304784" y="0"/>
                </a:lnTo>
                <a:lnTo>
                  <a:pt x="2304784" y="2333959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/>
          <p:cNvSpPr/>
          <p:nvPr/>
        </p:nvSpPr>
        <p:spPr>
          <a:xfrm>
            <a:off x="-1018521" y="9549111"/>
            <a:ext cx="1491022" cy="952391"/>
          </a:xfrm>
          <a:custGeom>
            <a:avLst/>
            <a:gdLst/>
            <a:ahLst/>
            <a:cxnLst/>
            <a:rect l="l" t="t" r="r" b="b"/>
            <a:pathLst>
              <a:path w="1491022" h="952391">
                <a:moveTo>
                  <a:pt x="0" y="0"/>
                </a:moveTo>
                <a:lnTo>
                  <a:pt x="1491022" y="0"/>
                </a:lnTo>
                <a:lnTo>
                  <a:pt x="1491022" y="952391"/>
                </a:lnTo>
                <a:lnTo>
                  <a:pt x="0" y="95239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Freeform 13"/>
          <p:cNvSpPr/>
          <p:nvPr/>
        </p:nvSpPr>
        <p:spPr>
          <a:xfrm>
            <a:off x="3653851" y="9982200"/>
            <a:ext cx="10952506" cy="1880464"/>
          </a:xfrm>
          <a:custGeom>
            <a:avLst/>
            <a:gdLst/>
            <a:ahLst/>
            <a:cxnLst/>
            <a:rect l="l" t="t" r="r" b="b"/>
            <a:pathLst>
              <a:path w="10952506" h="1880464">
                <a:moveTo>
                  <a:pt x="0" y="0"/>
                </a:moveTo>
                <a:lnTo>
                  <a:pt x="10952506" y="0"/>
                </a:lnTo>
                <a:lnTo>
                  <a:pt x="10952506" y="1880464"/>
                </a:lnTo>
                <a:lnTo>
                  <a:pt x="0" y="188046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-2157" t="-59556" r="-220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23" name="TextBox 23"/>
          <p:cNvSpPr txBox="1"/>
          <p:nvPr/>
        </p:nvSpPr>
        <p:spPr>
          <a:xfrm>
            <a:off x="3384616" y="742373"/>
            <a:ext cx="11577122" cy="896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7"/>
              </a:lnSpc>
            </a:pPr>
            <a:r>
              <a:rPr lang="en-US" sz="6399" b="1">
                <a:solidFill>
                  <a:srgbClr val="FFFFFF"/>
                </a:solidFill>
                <a:latin typeface="TT Norms Bold"/>
                <a:ea typeface="TT Norms Bold"/>
                <a:cs typeface="TT Norms Bold"/>
                <a:sym typeface="TT Norms Bold"/>
              </a:rPr>
              <a:t>ZADANIA OPERATORÓW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4942" y="6628757"/>
            <a:ext cx="7962900" cy="427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90"/>
              </a:lnSpc>
            </a:pPr>
            <a:r>
              <a:rPr lang="pl-PL" sz="2100" spc="21" dirty="0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.</a:t>
            </a:r>
            <a:endParaRPr lang="en-US" sz="2100" spc="21" dirty="0">
              <a:solidFill>
                <a:srgbClr val="023535"/>
              </a:solidFill>
              <a:latin typeface="TT Norms"/>
              <a:ea typeface="TT Norms"/>
              <a:cs typeface="TT Norms"/>
              <a:sym typeface="TT Norms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17824534" y="-2486017"/>
            <a:ext cx="1411048" cy="2914385"/>
          </a:xfrm>
          <a:custGeom>
            <a:avLst/>
            <a:gdLst/>
            <a:ahLst/>
            <a:cxnLst/>
            <a:rect l="l" t="t" r="r" b="b"/>
            <a:pathLst>
              <a:path w="1411048" h="2914385">
                <a:moveTo>
                  <a:pt x="0" y="0"/>
                </a:moveTo>
                <a:lnTo>
                  <a:pt x="1411048" y="0"/>
                </a:lnTo>
                <a:lnTo>
                  <a:pt x="1411048" y="2914385"/>
                </a:lnTo>
                <a:lnTo>
                  <a:pt x="0" y="291438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E0C743BD-3EB4-AA7F-3879-E281166B71BC}"/>
              </a:ext>
            </a:extLst>
          </p:cNvPr>
          <p:cNvSpPr txBox="1"/>
          <p:nvPr/>
        </p:nvSpPr>
        <p:spPr>
          <a:xfrm>
            <a:off x="1734890" y="5395666"/>
            <a:ext cx="578922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podstawowych parametrów i wskaźników budynku znajdujących się w audycie;</a:t>
            </a:r>
          </a:p>
          <a:p>
            <a:endParaRPr lang="pl-PL" sz="2400" b="1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kompletności załączonej dokumentacji</a:t>
            </a:r>
          </a:p>
          <a:p>
            <a:endParaRPr lang="pl-PL" sz="2400" b="1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poprawności wpisanych danych w DPAE i ŚCHE;</a:t>
            </a:r>
          </a:p>
          <a:p>
            <a:endParaRPr lang="pl-PL" sz="2400" b="1" spc="24" dirty="0">
              <a:solidFill>
                <a:srgbClr val="023535"/>
              </a:solidFill>
              <a:latin typeface="TT Norms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1600" dirty="0"/>
          </a:p>
        </p:txBody>
      </p:sp>
      <p:sp>
        <p:nvSpPr>
          <p:cNvPr id="35" name="Freeform 15">
            <a:extLst>
              <a:ext uri="{FF2B5EF4-FFF2-40B4-BE49-F238E27FC236}">
                <a16:creationId xmlns:a16="http://schemas.microsoft.com/office/drawing/2014/main" id="{6C3501B0-F6AA-BF35-9E28-B75BBB3F8323}"/>
              </a:ext>
            </a:extLst>
          </p:cNvPr>
          <p:cNvSpPr/>
          <p:nvPr/>
        </p:nvSpPr>
        <p:spPr>
          <a:xfrm>
            <a:off x="1423086" y="2049916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4" name="Freeform 15">
            <a:extLst>
              <a:ext uri="{FF2B5EF4-FFF2-40B4-BE49-F238E27FC236}">
                <a16:creationId xmlns:a16="http://schemas.microsoft.com/office/drawing/2014/main" id="{4863959A-810C-D199-E097-A119F97DB3BE}"/>
              </a:ext>
            </a:extLst>
          </p:cNvPr>
          <p:cNvSpPr/>
          <p:nvPr/>
        </p:nvSpPr>
        <p:spPr>
          <a:xfrm>
            <a:off x="1016276" y="5641110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3A8564B5-53F0-0831-F1D1-6F506A427DDC}"/>
              </a:ext>
            </a:extLst>
          </p:cNvPr>
          <p:cNvSpPr txBox="1"/>
          <p:nvPr/>
        </p:nvSpPr>
        <p:spPr>
          <a:xfrm>
            <a:off x="10321914" y="5195402"/>
            <a:ext cx="536067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protokołów odbioru wykonanych prac z pracami przewidzianymi w audycie;</a:t>
            </a:r>
          </a:p>
          <a:p>
            <a:pPr indent="-285750">
              <a:buFont typeface="Wingdings" panose="05000000000000000000" pitchFamily="2" charset="2"/>
              <a:buChar char="ü"/>
            </a:pPr>
            <a:endParaRPr lang="pl-PL" sz="2400" b="1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załączników potwierdzających zakupienie i zamontowanie deklarowanych urządzeń, materiałów, instalacji;</a:t>
            </a:r>
          </a:p>
          <a:p>
            <a:endParaRPr lang="pl-PL" sz="2400" b="1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400" b="1" spc="24" dirty="0">
                <a:solidFill>
                  <a:srgbClr val="023535"/>
                </a:solidFill>
                <a:latin typeface="TT Norms"/>
              </a:rPr>
              <a:t>Weryfikacja kompletności załączonej dokumentacji</a:t>
            </a:r>
          </a:p>
        </p:txBody>
      </p:sp>
      <p:sp>
        <p:nvSpPr>
          <p:cNvPr id="39" name="Freeform 15">
            <a:extLst>
              <a:ext uri="{FF2B5EF4-FFF2-40B4-BE49-F238E27FC236}">
                <a16:creationId xmlns:a16="http://schemas.microsoft.com/office/drawing/2014/main" id="{40E1279E-8B68-43A9-256C-85EB9E692AA4}"/>
              </a:ext>
            </a:extLst>
          </p:cNvPr>
          <p:cNvSpPr/>
          <p:nvPr/>
        </p:nvSpPr>
        <p:spPr>
          <a:xfrm>
            <a:off x="1021127" y="7025671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0" name="Freeform 15">
            <a:extLst>
              <a:ext uri="{FF2B5EF4-FFF2-40B4-BE49-F238E27FC236}">
                <a16:creationId xmlns:a16="http://schemas.microsoft.com/office/drawing/2014/main" id="{2E5CEC5A-8208-B274-ADB7-EF641D796A46}"/>
              </a:ext>
            </a:extLst>
          </p:cNvPr>
          <p:cNvSpPr/>
          <p:nvPr/>
        </p:nvSpPr>
        <p:spPr>
          <a:xfrm>
            <a:off x="1022042" y="8115382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A48BAEAC-95D1-5885-3A5B-17D286F814A4}"/>
              </a:ext>
            </a:extLst>
          </p:cNvPr>
          <p:cNvSpPr/>
          <p:nvPr/>
        </p:nvSpPr>
        <p:spPr>
          <a:xfrm>
            <a:off x="9430715" y="5562470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2" name="Freeform 15">
            <a:extLst>
              <a:ext uri="{FF2B5EF4-FFF2-40B4-BE49-F238E27FC236}">
                <a16:creationId xmlns:a16="http://schemas.microsoft.com/office/drawing/2014/main" id="{545C533C-5CE8-F0C7-6CFF-B78DEAD6BE18}"/>
              </a:ext>
            </a:extLst>
          </p:cNvPr>
          <p:cNvSpPr/>
          <p:nvPr/>
        </p:nvSpPr>
        <p:spPr>
          <a:xfrm>
            <a:off x="9430714" y="7025671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3548BCA7-11D5-43AB-7001-7A6FF1339928}"/>
              </a:ext>
            </a:extLst>
          </p:cNvPr>
          <p:cNvSpPr/>
          <p:nvPr/>
        </p:nvSpPr>
        <p:spPr>
          <a:xfrm>
            <a:off x="9430714" y="8622372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99EDB9-385A-8AAB-2B9F-8F093BD23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4DE3445-AF52-7632-1207-1BA17CB0A3DC}"/>
              </a:ext>
            </a:extLst>
          </p:cNvPr>
          <p:cNvSpPr/>
          <p:nvPr/>
        </p:nvSpPr>
        <p:spPr>
          <a:xfrm>
            <a:off x="36323" y="-32427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09DF65B-829C-3B05-65F2-94A8B48C2633}"/>
              </a:ext>
            </a:extLst>
          </p:cNvPr>
          <p:cNvSpPr/>
          <p:nvPr/>
        </p:nvSpPr>
        <p:spPr>
          <a:xfrm rot="-741444" flipH="1">
            <a:off x="14469316" y="-2814505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8541A14-E5E1-C68F-9EED-888414869ABB}"/>
              </a:ext>
            </a:extLst>
          </p:cNvPr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EDA94C14-4C2D-1239-008C-C44BA81B640A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42708EB-48E8-2B7E-E4A8-B7FF9B10967E}"/>
              </a:ext>
            </a:extLst>
          </p:cNvPr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3431383-5474-F8B8-25D8-15279B1996FF}"/>
              </a:ext>
            </a:extLst>
          </p:cNvPr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E87977EB-C747-2D9D-41D2-94C9A283E67C}"/>
              </a:ext>
            </a:extLst>
          </p:cNvPr>
          <p:cNvSpPr txBox="1"/>
          <p:nvPr/>
        </p:nvSpPr>
        <p:spPr>
          <a:xfrm>
            <a:off x="4502327" y="744356"/>
            <a:ext cx="7848600" cy="8233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420"/>
              </a:lnSpc>
            </a:pPr>
            <a:r>
              <a:rPr lang="pl-PL" sz="54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Materiały pomocnicze</a:t>
            </a:r>
            <a:endParaRPr lang="en-US" sz="54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9121A041-8108-54C6-BA87-CF10BC4C21E9}"/>
              </a:ext>
            </a:extLst>
          </p:cNvPr>
          <p:cNvSpPr/>
          <p:nvPr/>
        </p:nvSpPr>
        <p:spPr>
          <a:xfrm>
            <a:off x="1293991" y="3208020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EB14FC27-DF0B-745E-8EA6-23E8ABF144BB}"/>
              </a:ext>
            </a:extLst>
          </p:cNvPr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60F0577F-71C1-F0C6-C85C-DDB0069FF780}"/>
              </a:ext>
            </a:extLst>
          </p:cNvPr>
          <p:cNvSpPr/>
          <p:nvPr/>
        </p:nvSpPr>
        <p:spPr>
          <a:xfrm>
            <a:off x="1170319" y="2076340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5032A0B4-3F37-693C-6817-938E6869AF2F}"/>
              </a:ext>
            </a:extLst>
          </p:cNvPr>
          <p:cNvSpPr/>
          <p:nvPr/>
        </p:nvSpPr>
        <p:spPr>
          <a:xfrm>
            <a:off x="1170319" y="3531315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2D4CF93-DF39-FAC7-A511-8111C88AF5D5}"/>
              </a:ext>
            </a:extLst>
          </p:cNvPr>
          <p:cNvSpPr txBox="1"/>
          <p:nvPr/>
        </p:nvSpPr>
        <p:spPr>
          <a:xfrm>
            <a:off x="1816758" y="2004809"/>
            <a:ext cx="1583596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spc="24" dirty="0">
                <a:solidFill>
                  <a:srgbClr val="023535"/>
                </a:solidFill>
                <a:latin typeface="TT Norms"/>
              </a:rPr>
              <a:t>Rozporządzenie Ministra Infrastruktury i rozwoju z dnia 27 lutego 2015 r. w sprawie metodologii wyznaczania charakterystyki energetycznej budynku lub części budynku oraz świadectw charakterystyki energetycznej (Dz.U. z 2025 r. poz. 376)</a:t>
            </a:r>
          </a:p>
          <a:p>
            <a:endParaRPr lang="pl-PL" sz="2200" spc="24" dirty="0">
              <a:solidFill>
                <a:srgbClr val="023535"/>
              </a:solidFill>
              <a:latin typeface="TT Norms"/>
            </a:endParaRPr>
          </a:p>
          <a:p>
            <a:r>
              <a:rPr lang="pl-PL" sz="2200" spc="24" dirty="0">
                <a:solidFill>
                  <a:srgbClr val="023535"/>
                </a:solidFill>
                <a:latin typeface="TT Norms"/>
              </a:rPr>
              <a:t>Rozporządzenie Ministra Infrastruktury z dnia 12 kwietnia 2002 r. w sprawie warunków technicznych jakim powinny odpowiadać budynki i ich usytuowanie (Dz.U. z 2022 r. poz. 1255)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b="0" i="0" u="none" strike="noStrike" baseline="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1600" dirty="0"/>
          </a:p>
        </p:txBody>
      </p:sp>
      <p:sp>
        <p:nvSpPr>
          <p:cNvPr id="21" name="Freeform 16">
            <a:extLst>
              <a:ext uri="{FF2B5EF4-FFF2-40B4-BE49-F238E27FC236}">
                <a16:creationId xmlns:a16="http://schemas.microsoft.com/office/drawing/2014/main" id="{9446E525-19AC-CD41-2EFF-69E28ADD07D0}"/>
              </a:ext>
            </a:extLst>
          </p:cNvPr>
          <p:cNvSpPr/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22" name="Obraz 21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6215409-437A-CE23-6F16-8BA82289A5C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791" y="8464976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 descr="Obraz zawierający tekst, Materiały biurowe, design, znacznik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A7045BB-4037-3CA0-5A26-0625606FE6A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632" y="4080747"/>
            <a:ext cx="3288458" cy="4693526"/>
          </a:xfrm>
          <a:prstGeom prst="rect">
            <a:avLst/>
          </a:prstGeom>
        </p:spPr>
      </p:pic>
      <p:pic>
        <p:nvPicPr>
          <p:cNvPr id="12" name="Obraz 11" descr="Obraz zawierający tekst, zrzut ekranu, Reklama, książk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2DAD2A9F-6BA8-D383-D447-18E69BCCEAF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853" y="3829043"/>
            <a:ext cx="3381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15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3" name="Group 3"/>
          <p:cNvGrpSpPr/>
          <p:nvPr/>
        </p:nvGrpSpPr>
        <p:grpSpPr>
          <a:xfrm>
            <a:off x="-82072" y="8271800"/>
            <a:ext cx="18452144" cy="5155881"/>
            <a:chOff x="0" y="0"/>
            <a:chExt cx="4859824" cy="13579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59824" cy="1357928"/>
            </a:xfrm>
            <a:custGeom>
              <a:avLst/>
              <a:gdLst/>
              <a:ahLst/>
              <a:cxnLst/>
              <a:rect l="l" t="t" r="r" b="b"/>
              <a:pathLst>
                <a:path w="4859824" h="1357928">
                  <a:moveTo>
                    <a:pt x="0" y="0"/>
                  </a:moveTo>
                  <a:lnTo>
                    <a:pt x="4859824" y="0"/>
                  </a:lnTo>
                  <a:lnTo>
                    <a:pt x="4859824" y="1357928"/>
                  </a:lnTo>
                  <a:lnTo>
                    <a:pt x="0" y="1357928"/>
                  </a:lnTo>
                  <a:close/>
                </a:path>
              </a:pathLst>
            </a:custGeom>
            <a:solidFill>
              <a:srgbClr val="AFCA0B"/>
            </a:solidFill>
          </p:spPr>
          <p:txBody>
            <a:bodyPr/>
            <a:lstStyle/>
            <a:p>
              <a:endParaRPr lang="pl-P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0"/>
              <a:ext cx="4859824" cy="1548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41444" flipH="1">
            <a:off x="15385632" y="-2938132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0"/>
                </a:moveTo>
                <a:lnTo>
                  <a:pt x="0" y="0"/>
                </a:lnTo>
                <a:lnTo>
                  <a:pt x="0" y="5738804"/>
                </a:lnTo>
                <a:lnTo>
                  <a:pt x="7256654" y="5738804"/>
                </a:lnTo>
                <a:lnTo>
                  <a:pt x="7256654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/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/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/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>
          <a:xfrm>
            <a:off x="7304389" y="8436520"/>
            <a:ext cx="3679223" cy="1643560"/>
          </a:xfrm>
          <a:custGeom>
            <a:avLst/>
            <a:gdLst/>
            <a:ahLst/>
            <a:cxnLst/>
            <a:rect l="l" t="t" r="r" b="b"/>
            <a:pathLst>
              <a:path w="3679223" h="1643560">
                <a:moveTo>
                  <a:pt x="0" y="0"/>
                </a:moveTo>
                <a:lnTo>
                  <a:pt x="3679222" y="0"/>
                </a:lnTo>
                <a:lnTo>
                  <a:pt x="3679222" y="1643560"/>
                </a:lnTo>
                <a:lnTo>
                  <a:pt x="0" y="164356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TextBox 12"/>
          <p:cNvSpPr txBox="1"/>
          <p:nvPr/>
        </p:nvSpPr>
        <p:spPr>
          <a:xfrm>
            <a:off x="1815889" y="742373"/>
            <a:ext cx="8460226" cy="896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en-US" sz="6399" b="1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Newsletter dla gmin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815889" y="2350661"/>
            <a:ext cx="14882797" cy="1367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7"/>
              </a:lnSpc>
            </a:pPr>
            <a:r>
              <a:rPr lang="en-US" sz="2694" spc="26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Wojewódzki Fundusz Ochrony Środowiska i Gospodarki Wodnej w Poznaniu zachęca wszystkich przedstawicieli Gmin do zapisania się do specjalnego Newslettera, aby być na bieżąco z ofertą Funduszu. Wystarczy zeskanować poniższy kod QR i wypełnić formularz.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80806" y="3642360"/>
            <a:ext cx="4937760" cy="4937760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9464402" y="5174878"/>
            <a:ext cx="6761481" cy="1825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37"/>
              </a:lnSpc>
            </a:pPr>
            <a:r>
              <a:rPr lang="en-US" sz="2694" spc="26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W przypadku problemów ze skanowaniem lub zapisem prosimy o kontakt mailowy: mbalcerzak@wfosgw.poznan.pl</a:t>
            </a:r>
          </a:p>
          <a:p>
            <a:pPr algn="just">
              <a:lnSpc>
                <a:spcPts val="3637"/>
              </a:lnSpc>
            </a:pPr>
            <a:r>
              <a:rPr lang="en-US" sz="2694" spc="26">
                <a:solidFill>
                  <a:srgbClr val="023535"/>
                </a:solidFill>
                <a:latin typeface="TT Norms"/>
                <a:ea typeface="TT Norms"/>
                <a:cs typeface="TT Norms"/>
                <a:sym typeface="TT Norms"/>
              </a:rPr>
              <a:t>lub telefoniczny: 880 354 894.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grpSp>
        <p:nvGrpSpPr>
          <p:cNvPr id="3" name="Group 3"/>
          <p:cNvGrpSpPr/>
          <p:nvPr/>
        </p:nvGrpSpPr>
        <p:grpSpPr>
          <a:xfrm>
            <a:off x="0" y="3030725"/>
            <a:ext cx="18452144" cy="5155881"/>
            <a:chOff x="0" y="0"/>
            <a:chExt cx="4859824" cy="13579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59824" cy="1357928"/>
            </a:xfrm>
            <a:custGeom>
              <a:avLst/>
              <a:gdLst/>
              <a:ahLst/>
              <a:cxnLst/>
              <a:rect l="l" t="t" r="r" b="b"/>
              <a:pathLst>
                <a:path w="4859824" h="1357928">
                  <a:moveTo>
                    <a:pt x="0" y="0"/>
                  </a:moveTo>
                  <a:lnTo>
                    <a:pt x="4859824" y="0"/>
                  </a:lnTo>
                  <a:lnTo>
                    <a:pt x="4859824" y="1357928"/>
                  </a:lnTo>
                  <a:lnTo>
                    <a:pt x="0" y="1357928"/>
                  </a:lnTo>
                  <a:close/>
                </a:path>
              </a:pathLst>
            </a:custGeom>
            <a:solidFill>
              <a:srgbClr val="AFCA0B"/>
            </a:solidFill>
          </p:spPr>
          <p:txBody>
            <a:bodyPr/>
            <a:lstStyle/>
            <a:p>
              <a:endParaRPr lang="pl-P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0"/>
              <a:ext cx="4859824" cy="1548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rot="-741444" flipH="1">
            <a:off x="15385632" y="-2938132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0"/>
                </a:moveTo>
                <a:lnTo>
                  <a:pt x="0" y="0"/>
                </a:lnTo>
                <a:lnTo>
                  <a:pt x="0" y="5738804"/>
                </a:lnTo>
                <a:lnTo>
                  <a:pt x="7256654" y="5738804"/>
                </a:lnTo>
                <a:lnTo>
                  <a:pt x="7256654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/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/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/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/>
          <p:cNvSpPr/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TextBox 11"/>
          <p:cNvSpPr txBox="1"/>
          <p:nvPr/>
        </p:nvSpPr>
        <p:spPr>
          <a:xfrm>
            <a:off x="3438447" y="4363643"/>
            <a:ext cx="11411106" cy="1584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999"/>
              </a:lnSpc>
            </a:pPr>
            <a:r>
              <a:rPr lang="en-US" sz="6999" b="1">
                <a:solidFill>
                  <a:srgbClr val="FFFFFF"/>
                </a:solidFill>
                <a:latin typeface="TT Norms Bold"/>
                <a:ea typeface="TT Norms Bold"/>
                <a:cs typeface="TT Norms Bold"/>
                <a:sym typeface="TT Norms Bold"/>
              </a:rPr>
              <a:t>DZIĘKUJEMY ZA UWAGĘ!</a:t>
            </a:r>
          </a:p>
        </p:txBody>
      </p:sp>
      <p:sp>
        <p:nvSpPr>
          <p:cNvPr id="12" name="Freeform 12"/>
          <p:cNvSpPr/>
          <p:nvPr/>
        </p:nvSpPr>
        <p:spPr>
          <a:xfrm>
            <a:off x="4577872" y="8599576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1"/>
                </a:lnTo>
                <a:lnTo>
                  <a:pt x="0" y="168016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4" name="Obraz 13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02181EA-25E0-B2DB-731D-3E792E5B42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527" y="509210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D640B-B6BF-5A9A-F827-959CF256C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A320D51-E348-9B60-52F3-4801F18CC2DC}"/>
              </a:ext>
            </a:extLst>
          </p:cNvPr>
          <p:cNvSpPr/>
          <p:nvPr/>
        </p:nvSpPr>
        <p:spPr>
          <a:xfrm>
            <a:off x="152400" y="-11819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3EF69B20-7BC8-38E6-EA1B-3CBC6836BFA5}"/>
              </a:ext>
            </a:extLst>
          </p:cNvPr>
          <p:cNvSpPr/>
          <p:nvPr/>
        </p:nvSpPr>
        <p:spPr>
          <a:xfrm rot="-741444" flipH="1">
            <a:off x="14713147" y="-2814505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9C336AC5-373D-6466-DF1C-63DB064DEAA6}"/>
              </a:ext>
            </a:extLst>
          </p:cNvPr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5D74E70-4709-8814-36E3-1011DDC46578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C5D8230-9EEA-7379-0C44-3667190254C2}"/>
              </a:ext>
            </a:extLst>
          </p:cNvPr>
          <p:cNvSpPr/>
          <p:nvPr/>
        </p:nvSpPr>
        <p:spPr>
          <a:xfrm>
            <a:off x="12390167" y="9982200"/>
            <a:ext cx="5897833" cy="1690155"/>
          </a:xfrm>
          <a:custGeom>
            <a:avLst/>
            <a:gdLst/>
            <a:ahLst/>
            <a:cxnLst/>
            <a:rect l="l" t="t" r="r" b="b"/>
            <a:pathLst>
              <a:path w="5897833" h="1690155">
                <a:moveTo>
                  <a:pt x="0" y="0"/>
                </a:moveTo>
                <a:lnTo>
                  <a:pt x="5897833" y="0"/>
                </a:lnTo>
                <a:lnTo>
                  <a:pt x="5897833" y="1690155"/>
                </a:lnTo>
                <a:lnTo>
                  <a:pt x="0" y="169015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89630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337B7FC-58EB-99F3-B606-3A28CFE1A0A5}"/>
              </a:ext>
            </a:extLst>
          </p:cNvPr>
          <p:cNvSpPr txBox="1"/>
          <p:nvPr/>
        </p:nvSpPr>
        <p:spPr>
          <a:xfrm>
            <a:off x="2916473" y="435620"/>
            <a:ext cx="11936374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  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5FFE85E4-4113-D407-D465-28D44077A053}"/>
              </a:ext>
            </a:extLst>
          </p:cNvPr>
          <p:cNvSpPr/>
          <p:nvPr/>
        </p:nvSpPr>
        <p:spPr>
          <a:xfrm>
            <a:off x="930557" y="3156757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56AA5770-08DE-67DB-7041-34D21B87310D}"/>
              </a:ext>
            </a:extLst>
          </p:cNvPr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70E68EF6-481B-4837-7FDA-FC6F4F0A4B8F}"/>
              </a:ext>
            </a:extLst>
          </p:cNvPr>
          <p:cNvSpPr/>
          <p:nvPr/>
        </p:nvSpPr>
        <p:spPr>
          <a:xfrm rot="5400000">
            <a:off x="-1704004" y="850260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0C29260D-C013-1A23-4952-CC56D0FF4DCA}"/>
              </a:ext>
            </a:extLst>
          </p:cNvPr>
          <p:cNvSpPr/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F972CA91-03B0-B049-A7AA-BB961FD94203}"/>
              </a:ext>
            </a:extLst>
          </p:cNvPr>
          <p:cNvSpPr/>
          <p:nvPr/>
        </p:nvSpPr>
        <p:spPr>
          <a:xfrm>
            <a:off x="0" y="8302039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7F7E8F6D-E6C4-07EC-EE8E-73349B9CB55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3055" y="8167038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7" name="Tabela 16">
            <a:extLst>
              <a:ext uri="{FF2B5EF4-FFF2-40B4-BE49-F238E27FC236}">
                <a16:creationId xmlns:a16="http://schemas.microsoft.com/office/drawing/2014/main" id="{E75995E7-5A54-653F-FDBE-06B6F9477B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02120"/>
              </p:ext>
            </p:extLst>
          </p:nvPr>
        </p:nvGraphicFramePr>
        <p:xfrm>
          <a:off x="2844324" y="1321728"/>
          <a:ext cx="14216107" cy="677783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03876">
                  <a:extLst>
                    <a:ext uri="{9D8B030D-6E8A-4147-A177-3AD203B41FA5}">
                      <a16:colId xmlns:a16="http://schemas.microsoft.com/office/drawing/2014/main" val="1861083248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988146857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292576422"/>
                    </a:ext>
                  </a:extLst>
                </a:gridCol>
                <a:gridCol w="4716031">
                  <a:extLst>
                    <a:ext uri="{9D8B030D-6E8A-4147-A177-3AD203B41FA5}">
                      <a16:colId xmlns:a16="http://schemas.microsoft.com/office/drawing/2014/main" val="600139733"/>
                    </a:ext>
                  </a:extLst>
                </a:gridCol>
              </a:tblGrid>
              <a:tr h="581318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Audyt energetyczny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Dokument podsumowujący audyt energetyczny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Świadectwo charakterystyki energetycznej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9391457"/>
                  </a:ext>
                </a:extLst>
              </a:tr>
              <a:tr h="830454">
                <a:tc>
                  <a:txBody>
                    <a:bodyPr/>
                    <a:lstStyle/>
                    <a:p>
                      <a:r>
                        <a:rPr lang="pl-PL" b="1" dirty="0"/>
                        <a:t>CEL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Przygotowanie termomodernizacji budynku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Niezbędny załącznik do wniosku o dofinansowanie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Opisuje stan aktualny budynku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698935"/>
                  </a:ext>
                </a:extLst>
              </a:tr>
              <a:tr h="581318">
                <a:tc>
                  <a:txBody>
                    <a:bodyPr/>
                    <a:lstStyle/>
                    <a:p>
                      <a:r>
                        <a:rPr lang="pl-PL" b="1" dirty="0"/>
                        <a:t>WYNIK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Określa metody i koszt termomodernizacji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Przedstawia najważniejsze wskaźniki i współczynniki wynikające z audytu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Pozwala ocenić jakość techniczną budynku i koszt jego eksploatacji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4873300"/>
                  </a:ext>
                </a:extLst>
              </a:tr>
              <a:tr h="1669245">
                <a:tc>
                  <a:txBody>
                    <a:bodyPr/>
                    <a:lstStyle/>
                    <a:p>
                      <a:r>
                        <a:rPr lang="pl-PL" b="1" dirty="0"/>
                        <a:t>OKRES WAŻNOŚCI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Jednorazowy, na określone prace termomodernizacyjne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Okres realizacji wniosku o dofinansowanie wraz z okresem trwałości projektu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Kilkukrotnie w zależności od potrzeb. Osoba wykonywująca świadectwa musi być wpisana do centralnego rejestru charakterystyki energetycznej budynków prowadzonego przez Ministra Rozwoju i Transportu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624474"/>
                  </a:ext>
                </a:extLst>
              </a:tr>
              <a:tr h="1669245">
                <a:tc>
                  <a:txBody>
                    <a:bodyPr/>
                    <a:lstStyle/>
                    <a:p>
                      <a:r>
                        <a:rPr lang="pl-PL" b="1" dirty="0"/>
                        <a:t>WYKONYWANY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Jest wykonywany jednorazowo. Nie ma wskazanych wymagań co do osoby wykonującej audyt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Jest wykonywany jednorazowo.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Kilkukrotnie w zależności od potrzeb. Osoba wykonywująca świadectwa musi być wpisana do centralnego rejestru charakterystyki energetycznej budynków prowadzonego przez Ministra Rozwoju i Transportu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447188"/>
                  </a:ext>
                </a:extLst>
              </a:tr>
              <a:tr h="1328727">
                <a:tc>
                  <a:txBody>
                    <a:bodyPr/>
                    <a:lstStyle/>
                    <a:p>
                      <a:r>
                        <a:rPr lang="pl-PL" b="1" dirty="0"/>
                        <a:t>CEL WYKONANIA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Stanowi podstawę wykonywania prac termomodernizacyjnych oraz jest konieczny m.in. do uzyskania dofinansowania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Jest konieczny do uzyskania dofinansowania – potwierdza kwalifikację przedsięwzięcia do dofinansowania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Konieczny przy sprzedaży i wynajmie lokalu/budynku, może stanowić uzasadnienie kosztów najmu/sprzedaży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942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181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D331E-6D97-8D91-C683-12CF66F6F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34994A8-F420-9313-0204-FDE57999138F}"/>
              </a:ext>
            </a:extLst>
          </p:cNvPr>
          <p:cNvSpPr/>
          <p:nvPr/>
        </p:nvSpPr>
        <p:spPr>
          <a:xfrm>
            <a:off x="56173" y="-27546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1CAA350-B5DE-2B31-C97A-5A2F9F8592B4}"/>
              </a:ext>
            </a:extLst>
          </p:cNvPr>
          <p:cNvSpPr/>
          <p:nvPr/>
        </p:nvSpPr>
        <p:spPr>
          <a:xfrm rot="-741444" flipH="1">
            <a:off x="14621717" y="-2814505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C0545B3B-5CE4-C5A3-04B4-9A1D3E5E0A13}"/>
              </a:ext>
            </a:extLst>
          </p:cNvPr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CB2E337-BA6D-5385-15D5-BE61B70F7BFD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878E97F-DE07-E00D-2154-C434963B9FD1}"/>
              </a:ext>
            </a:extLst>
          </p:cNvPr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20450E61-01B8-28D1-BA5C-A50F8CEFEF96}"/>
              </a:ext>
            </a:extLst>
          </p:cNvPr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25C441A3-FA7B-6F55-C7A3-14BE38D7F00D}"/>
              </a:ext>
            </a:extLst>
          </p:cNvPr>
          <p:cNvSpPr/>
          <p:nvPr/>
        </p:nvSpPr>
        <p:spPr>
          <a:xfrm>
            <a:off x="1293991" y="3208020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7675E1F5-83B4-C91E-D378-E9CC4A72C47F}"/>
              </a:ext>
            </a:extLst>
          </p:cNvPr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480A60-EAC9-A8A7-FAB1-F986A69C99C9}"/>
              </a:ext>
            </a:extLst>
          </p:cNvPr>
          <p:cNvSpPr txBox="1">
            <a:spLocks/>
          </p:cNvSpPr>
          <p:nvPr/>
        </p:nvSpPr>
        <p:spPr>
          <a:xfrm>
            <a:off x="1901248" y="3436325"/>
            <a:ext cx="3736375" cy="3056118"/>
          </a:xfrm>
          <a:prstGeom prst="rect">
            <a:avLst/>
          </a:prstGeom>
          <a:solidFill>
            <a:srgbClr val="AFCA0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numCol="1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FF0000"/>
                </a:solidFill>
                <a:latin typeface="TT Norms"/>
              </a:rPr>
              <a:t>EU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FF0000"/>
                </a:solidFill>
                <a:latin typeface="TT Norms"/>
              </a:rPr>
              <a:t>Energia Użytkowa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FF0000"/>
                </a:solidFill>
                <a:latin typeface="TT Norms"/>
              </a:rPr>
              <a:t>efektywność energetyczna budynku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6E38FF1D-63EE-E167-6245-EF62166FD4C6}"/>
              </a:ext>
            </a:extLst>
          </p:cNvPr>
          <p:cNvSpPr txBox="1">
            <a:spLocks/>
          </p:cNvSpPr>
          <p:nvPr/>
        </p:nvSpPr>
        <p:spPr>
          <a:xfrm>
            <a:off x="7336892" y="3433839"/>
            <a:ext cx="3736375" cy="3056118"/>
          </a:xfrm>
          <a:prstGeom prst="rect">
            <a:avLst/>
          </a:prstGeom>
          <a:solidFill>
            <a:srgbClr val="AFCA0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numCol="1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EK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Energia Końcowa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efektywność energetyczna instalacji</a:t>
            </a:r>
          </a:p>
        </p:txBody>
      </p:sp>
      <p:sp>
        <p:nvSpPr>
          <p:cNvPr id="6" name="Symbol zastępczy zawartości 2">
            <a:extLst>
              <a:ext uri="{FF2B5EF4-FFF2-40B4-BE49-F238E27FC236}">
                <a16:creationId xmlns:a16="http://schemas.microsoft.com/office/drawing/2014/main" id="{DAB5B884-BC1A-885C-84A6-1CF86052163A}"/>
              </a:ext>
            </a:extLst>
          </p:cNvPr>
          <p:cNvSpPr txBox="1">
            <a:spLocks/>
          </p:cNvSpPr>
          <p:nvPr/>
        </p:nvSpPr>
        <p:spPr>
          <a:xfrm>
            <a:off x="12926543" y="3433838"/>
            <a:ext cx="3736375" cy="3056118"/>
          </a:xfrm>
          <a:prstGeom prst="rect">
            <a:avLst/>
          </a:prstGeom>
          <a:solidFill>
            <a:srgbClr val="AFCA0B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numCol="1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pl-PL" sz="2800" spc="24" dirty="0">
              <a:solidFill>
                <a:srgbClr val="023535"/>
              </a:solidFill>
              <a:latin typeface="TT Norms"/>
            </a:endParaRP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EP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Energia Pierwotna</a:t>
            </a:r>
          </a:p>
          <a:p>
            <a:pPr marL="0" indent="0" algn="ctr">
              <a:buNone/>
            </a:pPr>
            <a:r>
              <a:rPr lang="pl-PL" sz="2800" b="1" spc="24" dirty="0">
                <a:solidFill>
                  <a:srgbClr val="023535"/>
                </a:solidFill>
                <a:latin typeface="TT Norms"/>
              </a:rPr>
              <a:t>wpływ na środowisko</a:t>
            </a:r>
            <a:r>
              <a:rPr lang="pl-PL" sz="2800" spc="24" dirty="0">
                <a:solidFill>
                  <a:srgbClr val="023535"/>
                </a:solidFill>
                <a:latin typeface="TT Norms"/>
              </a:rPr>
              <a:t> </a:t>
            </a:r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78A24C8E-0A5F-0300-37E2-0608B07160AF}"/>
              </a:ext>
            </a:extLst>
          </p:cNvPr>
          <p:cNvSpPr/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4" name="Obraz 13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6BFEA7D-7685-FDD1-66E8-F6DA105665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141" y="8524467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0AF303CA-9D65-B55D-5BB9-09BEC663ADA6}"/>
              </a:ext>
            </a:extLst>
          </p:cNvPr>
          <p:cNvSpPr txBox="1"/>
          <p:nvPr/>
        </p:nvSpPr>
        <p:spPr>
          <a:xfrm>
            <a:off x="2938806" y="1406559"/>
            <a:ext cx="127151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400" b="1" dirty="0">
                <a:latin typeface="TT Norms" panose="020B0604020202020204" charset="0"/>
              </a:rPr>
              <a:t>WSKAŹNIKI ZUŻYCIA ENERGII</a:t>
            </a:r>
          </a:p>
        </p:txBody>
      </p:sp>
    </p:spTree>
    <p:extLst>
      <p:ext uri="{BB962C8B-B14F-4D97-AF65-F5344CB8AC3E}">
        <p14:creationId xmlns:p14="http://schemas.microsoft.com/office/powerpoint/2010/main" val="43048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E8015-269E-BFB5-77FD-D23BAE80C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C0BF9ED-18BB-2EB6-26E5-FD6ECB45675F}"/>
              </a:ext>
            </a:extLst>
          </p:cNvPr>
          <p:cNvSpPr/>
          <p:nvPr/>
        </p:nvSpPr>
        <p:spPr>
          <a:xfrm>
            <a:off x="152400" y="-19060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929F056-FE36-D6C1-923D-B7D89D97E08C}"/>
              </a:ext>
            </a:extLst>
          </p:cNvPr>
          <p:cNvSpPr/>
          <p:nvPr/>
        </p:nvSpPr>
        <p:spPr>
          <a:xfrm rot="-741444" flipH="1">
            <a:off x="14469316" y="-2814505"/>
            <a:ext cx="8227382" cy="6506488"/>
          </a:xfrm>
          <a:custGeom>
            <a:avLst/>
            <a:gdLst/>
            <a:ahLst/>
            <a:cxnLst/>
            <a:rect l="l" t="t" r="r" b="b"/>
            <a:pathLst>
              <a:path w="8227382" h="6506488">
                <a:moveTo>
                  <a:pt x="8227382" y="0"/>
                </a:moveTo>
                <a:lnTo>
                  <a:pt x="0" y="0"/>
                </a:lnTo>
                <a:lnTo>
                  <a:pt x="0" y="6506488"/>
                </a:lnTo>
                <a:lnTo>
                  <a:pt x="8227382" y="6506488"/>
                </a:lnTo>
                <a:lnTo>
                  <a:pt x="8227382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F1CC880-4E34-E3DB-8C75-D34D8098D68B}"/>
              </a:ext>
            </a:extLst>
          </p:cNvPr>
          <p:cNvSpPr/>
          <p:nvPr/>
        </p:nvSpPr>
        <p:spPr>
          <a:xfrm>
            <a:off x="14139134" y="3030725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68900CE-DAF4-461A-76D1-368ED9CC3A71}"/>
              </a:ext>
            </a:extLst>
          </p:cNvPr>
          <p:cNvSpPr/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D8842638-960B-2BB7-46CA-553E92B2583F}"/>
              </a:ext>
            </a:extLst>
          </p:cNvPr>
          <p:cNvSpPr/>
          <p:nvPr/>
        </p:nvSpPr>
        <p:spPr>
          <a:xfrm rot="-5400000">
            <a:off x="-847592" y="-1166980"/>
            <a:ext cx="2304785" cy="2333959"/>
          </a:xfrm>
          <a:custGeom>
            <a:avLst/>
            <a:gdLst/>
            <a:ahLst/>
            <a:cxnLst/>
            <a:rect l="l" t="t" r="r" b="b"/>
            <a:pathLst>
              <a:path w="2304785" h="2333959">
                <a:moveTo>
                  <a:pt x="0" y="0"/>
                </a:moveTo>
                <a:lnTo>
                  <a:pt x="2304784" y="0"/>
                </a:lnTo>
                <a:lnTo>
                  <a:pt x="2304784" y="2333960"/>
                </a:lnTo>
                <a:lnTo>
                  <a:pt x="0" y="2333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E7F9EC3-AFEC-FBAD-6678-56BCDFF8F0EC}"/>
              </a:ext>
            </a:extLst>
          </p:cNvPr>
          <p:cNvSpPr/>
          <p:nvPr/>
        </p:nvSpPr>
        <p:spPr>
          <a:xfrm>
            <a:off x="6727371" y="-7852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7" y="0"/>
                </a:lnTo>
                <a:lnTo>
                  <a:pt x="1699257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E0F4AD77-ABF0-D6AB-8F1A-FE4F2715F2E2}"/>
              </a:ext>
            </a:extLst>
          </p:cNvPr>
          <p:cNvSpPr txBox="1"/>
          <p:nvPr/>
        </p:nvSpPr>
        <p:spPr>
          <a:xfrm>
            <a:off x="1143001" y="465282"/>
            <a:ext cx="14044778" cy="2644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7"/>
              </a:lnSpc>
            </a:pPr>
            <a:r>
              <a:rPr lang="pl-PL" sz="6399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Wskaźnik rocznego zapotrzebowania na energię użytkową do ogrzewania EU</a:t>
            </a:r>
            <a:endParaRPr lang="en-US" sz="6399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F902EEE1-958C-4D82-24DF-54F5BBFA1C58}"/>
              </a:ext>
            </a:extLst>
          </p:cNvPr>
          <p:cNvSpPr/>
          <p:nvPr/>
        </p:nvSpPr>
        <p:spPr>
          <a:xfrm>
            <a:off x="1293991" y="3208020"/>
            <a:ext cx="4148866" cy="5137915"/>
          </a:xfrm>
          <a:custGeom>
            <a:avLst/>
            <a:gdLst/>
            <a:ahLst/>
            <a:cxnLst/>
            <a:rect l="l" t="t" r="r" b="b"/>
            <a:pathLst>
              <a:path w="4148866" h="5137915">
                <a:moveTo>
                  <a:pt x="0" y="0"/>
                </a:moveTo>
                <a:lnTo>
                  <a:pt x="4148866" y="0"/>
                </a:lnTo>
                <a:lnTo>
                  <a:pt x="4148866" y="5137915"/>
                </a:lnTo>
                <a:lnTo>
                  <a:pt x="0" y="51379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9999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116EC14C-2162-0671-3B2A-635213C42BB2}"/>
              </a:ext>
            </a:extLst>
          </p:cNvPr>
          <p:cNvSpPr/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A81F8D3-7E45-66DA-5130-7077678440E5}"/>
              </a:ext>
            </a:extLst>
          </p:cNvPr>
          <p:cNvSpPr txBox="1"/>
          <p:nvPr/>
        </p:nvSpPr>
        <p:spPr>
          <a:xfrm>
            <a:off x="1090007" y="3138863"/>
            <a:ext cx="1506032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pl-PL" sz="3200" spc="24" dirty="0">
                <a:solidFill>
                  <a:srgbClr val="023535"/>
                </a:solidFill>
                <a:latin typeface="TT Norms"/>
              </a:rPr>
              <a:t>Energia użytkowa to ilość energii jaka jest potrzebna aby:</a:t>
            </a:r>
          </a:p>
          <a:p>
            <a:pPr marL="0" indent="0" algn="just">
              <a:buNone/>
            </a:pPr>
            <a:endParaRPr lang="pl-PL" sz="3200" spc="24" dirty="0">
              <a:solidFill>
                <a:srgbClr val="023535"/>
              </a:solidFill>
              <a:latin typeface="TT Norms"/>
            </a:endParaRPr>
          </a:p>
          <a:p>
            <a:pPr marL="342900" lvl="1" algn="just"/>
            <a:r>
              <a:rPr lang="pl-PL" sz="3200" b="1" spc="24" dirty="0">
                <a:solidFill>
                  <a:srgbClr val="023535"/>
                </a:solidFill>
                <a:latin typeface="TT Norms"/>
              </a:rPr>
              <a:t>	</a:t>
            </a:r>
            <a:r>
              <a:rPr lang="pl-PL" sz="3200" spc="24" dirty="0">
                <a:solidFill>
                  <a:srgbClr val="023535"/>
                </a:solidFill>
                <a:latin typeface="TT Norms"/>
              </a:rPr>
              <a:t>utrzymać w pomieszczeniach budynku zakładany poziom temperatury poprzez ogrzewanie/chłodzenie;  </a:t>
            </a:r>
          </a:p>
          <a:p>
            <a:pPr marL="342900" lvl="1" algn="just"/>
            <a:r>
              <a:rPr lang="pl-PL" sz="3200" spc="24" dirty="0">
                <a:solidFill>
                  <a:srgbClr val="023535"/>
                </a:solidFill>
                <a:latin typeface="TT Norms"/>
              </a:rPr>
              <a:t>	przygotować odpowiednią ilość ciepłej wody użytkowej;</a:t>
            </a:r>
          </a:p>
          <a:p>
            <a:pPr marL="342900" lvl="1" algn="just"/>
            <a:endParaRPr lang="pl-PL" sz="3200" spc="24" dirty="0">
              <a:solidFill>
                <a:srgbClr val="023535"/>
              </a:solidFill>
              <a:latin typeface="TT Norms"/>
            </a:endParaRPr>
          </a:p>
          <a:p>
            <a:pPr marL="342900" lvl="1" algn="just"/>
            <a:r>
              <a:rPr lang="pl-PL" sz="3200" spc="24" dirty="0">
                <a:solidFill>
                  <a:srgbClr val="023535"/>
                </a:solidFill>
                <a:latin typeface="TT Norms"/>
              </a:rPr>
              <a:t>Jest to energia przenoszona z budynku lub części budynku do jego (jej) otoczenia przez przenikanie lub z powietrzem wentylacyjnym, pomniejszona o zyski ciepła</a:t>
            </a:r>
          </a:p>
          <a:p>
            <a:pPr marL="342900" lvl="1" algn="just"/>
            <a:endParaRPr lang="pl-PL" sz="3200" spc="24" dirty="0">
              <a:solidFill>
                <a:srgbClr val="023535"/>
              </a:solidFill>
              <a:latin typeface="TT Norms"/>
            </a:endParaRPr>
          </a:p>
          <a:p>
            <a:pPr marL="342900" lvl="1" algn="ctr"/>
            <a:r>
              <a:rPr lang="pl-PL" sz="2400" b="1" spc="24" dirty="0">
                <a:solidFill>
                  <a:srgbClr val="FF0000"/>
                </a:solidFill>
                <a:latin typeface="TT Norms"/>
              </a:rPr>
              <a:t>WSKAŹNIK ISTOTNY W PRPGRAMIE PRIORYTETOWYM CZYSTE POWIETRZE</a:t>
            </a:r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67879CEC-8978-D647-72EC-6885748CD611}"/>
              </a:ext>
            </a:extLst>
          </p:cNvPr>
          <p:cNvSpPr/>
          <p:nvPr/>
        </p:nvSpPr>
        <p:spPr>
          <a:xfrm>
            <a:off x="1344783" y="4146246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D5DD0FE7-B9E2-824C-7FBC-96BB73048F6A}"/>
              </a:ext>
            </a:extLst>
          </p:cNvPr>
          <p:cNvSpPr/>
          <p:nvPr/>
        </p:nvSpPr>
        <p:spPr>
          <a:xfrm>
            <a:off x="1344783" y="5126775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E8A57002-85F4-B45D-65DC-E8F95B0311AC}"/>
              </a:ext>
            </a:extLst>
          </p:cNvPr>
          <p:cNvSpPr/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5" name="Obraz 4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195A78B2-FF59-6936-E69F-D1A8C723A0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3645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DD528-E626-09F5-96B3-FAD44B80D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reeform 2">
            <a:extLst>
              <a:ext uri="{FF2B5EF4-FFF2-40B4-BE49-F238E27FC236}">
                <a16:creationId xmlns:a16="http://schemas.microsoft.com/office/drawing/2014/main" id="{6D990DF2-CF51-9D0B-8E56-90A9B10977D1}"/>
              </a:ext>
            </a:extLst>
          </p:cNvPr>
          <p:cNvSpPr/>
          <p:nvPr/>
        </p:nvSpPr>
        <p:spPr>
          <a:xfrm>
            <a:off x="304800" y="-3820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0" name="Freeform 2">
            <a:extLst>
              <a:ext uri="{FF2B5EF4-FFF2-40B4-BE49-F238E27FC236}">
                <a16:creationId xmlns:a16="http://schemas.microsoft.com/office/drawing/2014/main" id="{B2149F0E-7576-7E00-52F7-62ADFF442FAC}"/>
              </a:ext>
            </a:extLst>
          </p:cNvPr>
          <p:cNvSpPr/>
          <p:nvPr/>
        </p:nvSpPr>
        <p:spPr>
          <a:xfrm>
            <a:off x="152400" y="-19060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543B99C-367B-4989-B58B-2C60294A37B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727A873-B95C-A1B4-940C-5D3DBF5C619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4C93DE5-DF24-2705-B498-A1E3A453D9A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89FEA55-D995-99D3-9B9C-8F6269B772ED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E8E6D1B3-E126-BA62-8CA6-5F4F5ECB52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7094E282-D94C-670F-D480-18162073FFC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99905CE6-6BEB-0CDD-B683-4A5EAFD51FD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A5E53AA8-F0CE-A92A-439C-481805791E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82D101F0-0523-5895-FC3B-6943443909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AB0BF647-D822-C8BC-41CB-3E27424E271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8C1AE220-1F92-8AAE-06CC-693E9C5743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A6DAE7F4-0277-3CBE-DC86-91A8FEB2388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90F1594-9989-030B-C4ED-1CE0FC62CF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6" name="Freeform 15">
            <a:extLst>
              <a:ext uri="{FF2B5EF4-FFF2-40B4-BE49-F238E27FC236}">
                <a16:creationId xmlns:a16="http://schemas.microsoft.com/office/drawing/2014/main" id="{E7CC0102-8459-028B-F0FC-1701E77BE5F0}"/>
              </a:ext>
            </a:extLst>
          </p:cNvPr>
          <p:cNvSpPr/>
          <p:nvPr/>
        </p:nvSpPr>
        <p:spPr>
          <a:xfrm>
            <a:off x="2845810" y="2768243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8" name="pole tekstowe 97">
            <a:extLst>
              <a:ext uri="{FF2B5EF4-FFF2-40B4-BE49-F238E27FC236}">
                <a16:creationId xmlns:a16="http://schemas.microsoft.com/office/drawing/2014/main" id="{42623941-DE5E-286F-924E-68210BE69287}"/>
              </a:ext>
            </a:extLst>
          </p:cNvPr>
          <p:cNvSpPr txBox="1"/>
          <p:nvPr/>
        </p:nvSpPr>
        <p:spPr>
          <a:xfrm>
            <a:off x="3352800" y="2685674"/>
            <a:ext cx="133637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2000" b="1" spc="24" dirty="0">
                <a:solidFill>
                  <a:schemeClr val="tx1"/>
                </a:solidFill>
                <a:latin typeface="TT Norms"/>
              </a:rPr>
              <a:t>Ogólne dane techniczne, w tym w szczególności opis konstrukcji i technologii, systemu, niezbędne wskaźniki powierzchniowe i kubaturowe, średnią wysokość kondygnacji, współczynnik kształtu</a:t>
            </a:r>
          </a:p>
        </p:txBody>
      </p:sp>
      <p:sp>
        <p:nvSpPr>
          <p:cNvPr id="100" name="pole tekstowe 99">
            <a:extLst>
              <a:ext uri="{FF2B5EF4-FFF2-40B4-BE49-F238E27FC236}">
                <a16:creationId xmlns:a16="http://schemas.microsoft.com/office/drawing/2014/main" id="{95751FB6-F630-1757-E290-5D3228ADA46D}"/>
              </a:ext>
            </a:extLst>
          </p:cNvPr>
          <p:cNvSpPr txBox="1"/>
          <p:nvPr/>
        </p:nvSpPr>
        <p:spPr>
          <a:xfrm>
            <a:off x="3352800" y="3730538"/>
            <a:ext cx="133637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2000" b="1" spc="24" dirty="0">
                <a:solidFill>
                  <a:srgbClr val="023535"/>
                </a:solidFill>
                <a:latin typeface="TT Norms"/>
              </a:rPr>
              <a:t>Co najmniej uproszczoną dokumentację techniczną, w tym rzuty poziome z zaznaczeniem układu przerw dylatacyjnych oraz stron świata</a:t>
            </a:r>
          </a:p>
        </p:txBody>
      </p:sp>
      <p:sp>
        <p:nvSpPr>
          <p:cNvPr id="103" name="pole tekstowe 102">
            <a:extLst>
              <a:ext uri="{FF2B5EF4-FFF2-40B4-BE49-F238E27FC236}">
                <a16:creationId xmlns:a16="http://schemas.microsoft.com/office/drawing/2014/main" id="{3358746E-B47D-CB02-D71B-A7C0065F4154}"/>
              </a:ext>
            </a:extLst>
          </p:cNvPr>
          <p:cNvSpPr txBox="1"/>
          <p:nvPr/>
        </p:nvSpPr>
        <p:spPr>
          <a:xfrm>
            <a:off x="3390275" y="4584548"/>
            <a:ext cx="133637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2000" b="1" spc="24" dirty="0">
                <a:solidFill>
                  <a:srgbClr val="023535"/>
                </a:solidFill>
                <a:latin typeface="TT Norms"/>
              </a:rPr>
              <a:t>Opis techniczny podstawowych elementów budynku, w tym w szczególności ścian zewnętrznych, dachu, stropów, ścian piwnic, okien oraz przegród szklanych i przezroczystych, drzwi</a:t>
            </a:r>
            <a:endParaRPr lang="pl-PL" sz="2000" spc="24" dirty="0">
              <a:solidFill>
                <a:srgbClr val="023535"/>
              </a:solidFill>
              <a:latin typeface="TT Norms"/>
            </a:endParaRPr>
          </a:p>
        </p:txBody>
      </p:sp>
      <p:sp>
        <p:nvSpPr>
          <p:cNvPr id="105" name="pole tekstowe 104">
            <a:extLst>
              <a:ext uri="{FF2B5EF4-FFF2-40B4-BE49-F238E27FC236}">
                <a16:creationId xmlns:a16="http://schemas.microsoft.com/office/drawing/2014/main" id="{E8D6664A-D3FF-53D4-A64E-F4DEF72725BE}"/>
              </a:ext>
            </a:extLst>
          </p:cNvPr>
          <p:cNvSpPr txBox="1"/>
          <p:nvPr/>
        </p:nvSpPr>
        <p:spPr>
          <a:xfrm>
            <a:off x="3390275" y="5650606"/>
            <a:ext cx="133637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2000" b="1" spc="24" dirty="0">
                <a:solidFill>
                  <a:srgbClr val="023535"/>
                </a:solidFill>
                <a:latin typeface="TT Norms"/>
              </a:rPr>
              <a:t>Charakterystykę energetyczną budynku, dane dotyczące takich parametrów jak ilość mocy cieplnej zamówionej zapotrzebowanie na ciepło, zużycie energii, wysokości taryf i opłat</a:t>
            </a:r>
            <a:endParaRPr lang="pl-PL" sz="2000" spc="24" dirty="0">
              <a:solidFill>
                <a:srgbClr val="023535"/>
              </a:solidFill>
              <a:latin typeface="TT Norms"/>
            </a:endParaRPr>
          </a:p>
        </p:txBody>
      </p:sp>
      <p:sp>
        <p:nvSpPr>
          <p:cNvPr id="106" name="Freeform 15">
            <a:extLst>
              <a:ext uri="{FF2B5EF4-FFF2-40B4-BE49-F238E27FC236}">
                <a16:creationId xmlns:a16="http://schemas.microsoft.com/office/drawing/2014/main" id="{FD606B68-76DA-447F-E4B5-7E84AD11A10E}"/>
              </a:ext>
            </a:extLst>
          </p:cNvPr>
          <p:cNvSpPr/>
          <p:nvPr/>
        </p:nvSpPr>
        <p:spPr>
          <a:xfrm>
            <a:off x="2845810" y="3800208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7" name="Freeform 15">
            <a:extLst>
              <a:ext uri="{FF2B5EF4-FFF2-40B4-BE49-F238E27FC236}">
                <a16:creationId xmlns:a16="http://schemas.microsoft.com/office/drawing/2014/main" id="{3DB47B8B-19FE-D216-B51C-08FF630D6B24}"/>
              </a:ext>
            </a:extLst>
          </p:cNvPr>
          <p:cNvSpPr/>
          <p:nvPr/>
        </p:nvSpPr>
        <p:spPr>
          <a:xfrm>
            <a:off x="2842025" y="4648349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9" name="Freeform 15">
            <a:extLst>
              <a:ext uri="{FF2B5EF4-FFF2-40B4-BE49-F238E27FC236}">
                <a16:creationId xmlns:a16="http://schemas.microsoft.com/office/drawing/2014/main" id="{574EE719-BEDB-7EC7-34F2-10479D7D8B9E}"/>
              </a:ext>
            </a:extLst>
          </p:cNvPr>
          <p:cNvSpPr/>
          <p:nvPr/>
        </p:nvSpPr>
        <p:spPr>
          <a:xfrm>
            <a:off x="2842025" y="5680955"/>
            <a:ext cx="506990" cy="506990"/>
          </a:xfrm>
          <a:custGeom>
            <a:avLst/>
            <a:gdLst/>
            <a:ahLst/>
            <a:cxnLst/>
            <a:rect l="l" t="t" r="r" b="b"/>
            <a:pathLst>
              <a:path w="506990" h="506990">
                <a:moveTo>
                  <a:pt x="0" y="0"/>
                </a:moveTo>
                <a:lnTo>
                  <a:pt x="506990" y="0"/>
                </a:lnTo>
                <a:lnTo>
                  <a:pt x="506990" y="506990"/>
                </a:lnTo>
                <a:lnTo>
                  <a:pt x="0" y="50699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12" name="Freeform 11">
            <a:extLst>
              <a:ext uri="{FF2B5EF4-FFF2-40B4-BE49-F238E27FC236}">
                <a16:creationId xmlns:a16="http://schemas.microsoft.com/office/drawing/2014/main" id="{68D2BFC8-C261-12AE-6A16-19679BD2DFFA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0002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FF633-29F8-EA6E-5033-2572BDA49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6764B3F-83F5-9BCA-D6E2-F4066D8B6B7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83A5AB2-4469-A05C-DA33-61253F0127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E7DB167-B2ED-D139-67B4-811EEB017C1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FC667F8-6E40-877F-0627-89A5F5C46E20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70CE5C45-2142-6354-88C9-1AEB1CE5E62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1F47F43-D126-497B-7CD3-751A04156D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D2FC5D71-FAA8-52E9-C080-F8BCEE41F9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2474FEF3-85ED-E9BA-3B4A-DC2FEC0E30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2BF9BF08-9F92-F4F5-5F75-D17C89F7430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760FCC97-1CAF-B02C-E6C4-006193D3720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32FBF24A-5836-526D-8312-D4F98F17CC3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E6547882-23A5-48AE-F6DA-76207490572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8DACA10-6517-A49C-AEE2-DA60BE3ED8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91FE8E2C-EA11-C792-5854-A937D57FD370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 descr="Obraz zawierający tekst, zrzut ekranu, Równolegle, numer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DBFF73E-19E9-B18A-B437-FF1AD969BEC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83" y="998319"/>
            <a:ext cx="5596323" cy="7603698"/>
          </a:xfrm>
          <a:prstGeom prst="rect">
            <a:avLst/>
          </a:prstGeom>
        </p:spPr>
      </p:pic>
      <p:pic>
        <p:nvPicPr>
          <p:cNvPr id="14" name="Obraz 13" descr="Obraz zawierający tekst, paragon, menu, dokument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FC9591F-002D-9CBB-DE94-03C7AA4B060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397" y="899766"/>
            <a:ext cx="5782803" cy="7926153"/>
          </a:xfrm>
          <a:prstGeom prst="rect">
            <a:avLst/>
          </a:prstGeom>
        </p:spPr>
      </p:pic>
      <p:pic>
        <p:nvPicPr>
          <p:cNvPr id="16" name="Obraz 15" descr="Obraz zawierający tekst, paragon, menu, czarne i białe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59586A1-6AA5-E6C1-C8C0-8FF25C7A758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1253" y="1188259"/>
            <a:ext cx="5080265" cy="764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90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CE904-4028-60D1-2FE0-4C125CEE5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9342C539-1E0F-0BB9-5F10-63D92EBB8DF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23893E7-C2EB-44DC-A8E5-982BE076242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9E32AAF-F049-B87B-86A4-4E1C413D1F0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F47E7C5-815A-F9EF-14C9-0F3696C20137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931AE84-D889-28C0-964E-90F3409FD0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BD92941-1C87-F88E-0A63-A800E8C784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F86C8335-5AA1-24B2-19C6-A1B8C195A9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9CD17E05-F088-FDCA-C5CB-731E6A1BA3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08AA1243-9FE3-6637-4CB7-52DEFFFEE2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1017BC83-4AF9-37ED-7740-1E1848247C8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CBFBEC08-B746-A163-728C-44D9318A4B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D69BC7B-1879-66C8-3470-319EADD764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9E777870-6382-B41C-38CD-7447DCDEEF10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E364B1A9-37C8-47B1-6D89-623A282EA2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9184" y="1125196"/>
            <a:ext cx="5268762" cy="771089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8D2C2C1-66CC-4E90-DBB4-01354BA9BE6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16" y="1013540"/>
            <a:ext cx="6619794" cy="7777673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C54A228C-9836-3458-14B0-A76C9F7A332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656" y="1109592"/>
            <a:ext cx="7118428" cy="6853307"/>
          </a:xfrm>
          <a:prstGeom prst="rect">
            <a:avLst/>
          </a:prstGeom>
        </p:spPr>
      </p:pic>
      <p:sp>
        <p:nvSpPr>
          <p:cNvPr id="7" name="Freeform 16">
            <a:extLst>
              <a:ext uri="{FF2B5EF4-FFF2-40B4-BE49-F238E27FC236}">
                <a16:creationId xmlns:a16="http://schemas.microsoft.com/office/drawing/2014/main" id="{2FF1D3CD-A871-7999-A820-67D33E88B6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319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C4174-5DC7-C29B-4F52-33244F3AB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F50585E2-82D2-4EE9-C27A-59C3D4FB181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-741444" flipH="1" flipV="1">
            <a:off x="14659673" y="8304608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7256654" y="5738803"/>
                </a:moveTo>
                <a:lnTo>
                  <a:pt x="0" y="5738803"/>
                </a:lnTo>
                <a:lnTo>
                  <a:pt x="0" y="0"/>
                </a:lnTo>
                <a:lnTo>
                  <a:pt x="7256654" y="0"/>
                </a:lnTo>
                <a:lnTo>
                  <a:pt x="7256654" y="5738803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8042B1C-402A-D34D-059F-CDCDD4E60FF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4274641" y="8836087"/>
            <a:ext cx="7256654" cy="5738804"/>
          </a:xfrm>
          <a:custGeom>
            <a:avLst/>
            <a:gdLst/>
            <a:ahLst/>
            <a:cxnLst/>
            <a:rect l="l" t="t" r="r" b="b"/>
            <a:pathLst>
              <a:path w="7256654" h="5738804">
                <a:moveTo>
                  <a:pt x="0" y="0"/>
                </a:moveTo>
                <a:lnTo>
                  <a:pt x="7256654" y="0"/>
                </a:lnTo>
                <a:lnTo>
                  <a:pt x="7256654" y="5738804"/>
                </a:lnTo>
                <a:lnTo>
                  <a:pt x="0" y="5738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44E8405-EC36-B8AF-71DA-F492F239B7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1724210" y="850261"/>
            <a:ext cx="5581408" cy="3005069"/>
          </a:xfrm>
          <a:custGeom>
            <a:avLst/>
            <a:gdLst/>
            <a:ahLst/>
            <a:cxnLst/>
            <a:rect l="l" t="t" r="r" b="b"/>
            <a:pathLst>
              <a:path w="5581408" h="3005069">
                <a:moveTo>
                  <a:pt x="0" y="0"/>
                </a:moveTo>
                <a:lnTo>
                  <a:pt x="5581408" y="0"/>
                </a:lnTo>
                <a:lnTo>
                  <a:pt x="5581408" y="3005069"/>
                </a:lnTo>
                <a:lnTo>
                  <a:pt x="0" y="30050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36928" r="-27109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89ED358-5A77-9F85-90A8-DDB58EC0F92A}"/>
              </a:ext>
            </a:extLst>
          </p:cNvPr>
          <p:cNvSpPr>
            <a:spLocks/>
          </p:cNvSpPr>
          <p:nvPr/>
        </p:nvSpPr>
        <p:spPr>
          <a:xfrm rot="5400000">
            <a:off x="-1045496" y="-738099"/>
            <a:ext cx="2700592" cy="1077675"/>
          </a:xfrm>
          <a:custGeom>
            <a:avLst/>
            <a:gdLst/>
            <a:ahLst/>
            <a:cxnLst/>
            <a:rect l="l" t="t" r="r" b="b"/>
            <a:pathLst>
              <a:path w="2700592" h="1077675">
                <a:moveTo>
                  <a:pt x="0" y="0"/>
                </a:moveTo>
                <a:lnTo>
                  <a:pt x="2700592" y="0"/>
                </a:lnTo>
                <a:lnTo>
                  <a:pt x="2700592" y="1077674"/>
                </a:lnTo>
                <a:lnTo>
                  <a:pt x="0" y="10776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33573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EB10433-2E24-C262-8A36-697AD63A288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774614" y="-137234"/>
            <a:ext cx="677531" cy="552187"/>
          </a:xfrm>
          <a:custGeom>
            <a:avLst/>
            <a:gdLst/>
            <a:ahLst/>
            <a:cxnLst/>
            <a:rect l="l" t="t" r="r" b="b"/>
            <a:pathLst>
              <a:path w="677531" h="552187">
                <a:moveTo>
                  <a:pt x="0" y="0"/>
                </a:moveTo>
                <a:lnTo>
                  <a:pt x="677530" y="0"/>
                </a:lnTo>
                <a:lnTo>
                  <a:pt x="677530" y="552187"/>
                </a:lnTo>
                <a:lnTo>
                  <a:pt x="0" y="5521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7A672C9-4967-6929-E80C-4E839F20260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97886" y="5929415"/>
            <a:ext cx="400118" cy="326096"/>
          </a:xfrm>
          <a:custGeom>
            <a:avLst/>
            <a:gdLst/>
            <a:ahLst/>
            <a:cxnLst/>
            <a:rect l="l" t="t" r="r" b="b"/>
            <a:pathLst>
              <a:path w="400118" h="326096">
                <a:moveTo>
                  <a:pt x="0" y="0"/>
                </a:moveTo>
                <a:lnTo>
                  <a:pt x="400118" y="0"/>
                </a:lnTo>
                <a:lnTo>
                  <a:pt x="400118" y="326096"/>
                </a:lnTo>
                <a:lnTo>
                  <a:pt x="0" y="32609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EC3ECAE7-6A6E-687E-7241-A52BD852CF9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24400" y="105756"/>
            <a:ext cx="9155745" cy="900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847"/>
              </a:lnSpc>
            </a:pPr>
            <a:r>
              <a:rPr lang="pl-PL" sz="6000" b="1" dirty="0">
                <a:solidFill>
                  <a:srgbClr val="023535"/>
                </a:solidFill>
                <a:latin typeface="TT Norms Bold"/>
                <a:ea typeface="TT Norms Bold"/>
                <a:cs typeface="TT Norms Bold"/>
                <a:sym typeface="TT Norms Bold"/>
              </a:rPr>
              <a:t>Co zawiera audyt</a:t>
            </a:r>
            <a:endParaRPr lang="en-US" sz="6000" b="1" dirty="0">
              <a:solidFill>
                <a:srgbClr val="023535"/>
              </a:solidFill>
              <a:latin typeface="TT Norms Bold"/>
              <a:ea typeface="TT Norms Bold"/>
              <a:cs typeface="TT Norms Bold"/>
              <a:sym typeface="TT Norms Bold"/>
            </a:endParaRPr>
          </a:p>
        </p:txBody>
      </p:sp>
      <p:grpSp>
        <p:nvGrpSpPr>
          <p:cNvPr id="27" name="Group 2">
            <a:extLst>
              <a:ext uri="{FF2B5EF4-FFF2-40B4-BE49-F238E27FC236}">
                <a16:creationId xmlns:a16="http://schemas.microsoft.com/office/drawing/2014/main" id="{75E723DE-B545-A77D-5856-888F4BB2711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132073" y="3847559"/>
            <a:ext cx="8191179" cy="3835447"/>
            <a:chOff x="0" y="0"/>
            <a:chExt cx="4816593" cy="1354667"/>
          </a:xfr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rgbClr val="AFCA0B"/>
              </a:gs>
            </a:gsLst>
            <a:path path="circle">
              <a:fillToRect l="50000" t="-80000" r="50000" b="180000"/>
            </a:path>
          </a:gradFill>
        </p:grpSpPr>
        <p:sp>
          <p:nvSpPr>
            <p:cNvPr id="28" name="Freeform 3">
              <a:extLst>
                <a:ext uri="{FF2B5EF4-FFF2-40B4-BE49-F238E27FC236}">
                  <a16:creationId xmlns:a16="http://schemas.microsoft.com/office/drawing/2014/main" id="{DC9AF94C-12BD-3D75-82B9-612CBEDE18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2" cy="1354667"/>
            </a:xfrm>
            <a:custGeom>
              <a:avLst/>
              <a:gdLst/>
              <a:ahLst/>
              <a:cxnLst/>
              <a:rect l="l" t="t" r="r" b="b"/>
              <a:pathLst>
                <a:path w="4816592" h="1354667">
                  <a:moveTo>
                    <a:pt x="0" y="0"/>
                  </a:moveTo>
                  <a:lnTo>
                    <a:pt x="4816592" y="0"/>
                  </a:lnTo>
                  <a:lnTo>
                    <a:pt x="4816592" y="1354667"/>
                  </a:lnTo>
                  <a:lnTo>
                    <a:pt x="0" y="13546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TextBox 4">
              <a:extLst>
                <a:ext uri="{FF2B5EF4-FFF2-40B4-BE49-F238E27FC236}">
                  <a16:creationId xmlns:a16="http://schemas.microsoft.com/office/drawing/2014/main" id="{1F355FCA-DED8-BFBE-EAE0-36CFA963AAD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4816593" cy="1354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endParaRPr dirty="0"/>
            </a:p>
          </p:txBody>
        </p:sp>
      </p:grpSp>
      <p:sp>
        <p:nvSpPr>
          <p:cNvPr id="2" name="Freeform 16">
            <a:extLst>
              <a:ext uri="{FF2B5EF4-FFF2-40B4-BE49-F238E27FC236}">
                <a16:creationId xmlns:a16="http://schemas.microsoft.com/office/drawing/2014/main" id="{BF55A51A-3325-946A-AD7D-0F6749E367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053424" y="5259"/>
            <a:ext cx="3234576" cy="1444316"/>
          </a:xfrm>
          <a:custGeom>
            <a:avLst/>
            <a:gdLst/>
            <a:ahLst/>
            <a:cxnLst/>
            <a:rect l="l" t="t" r="r" b="b"/>
            <a:pathLst>
              <a:path w="3234576" h="1444316">
                <a:moveTo>
                  <a:pt x="0" y="0"/>
                </a:moveTo>
                <a:lnTo>
                  <a:pt x="3234576" y="0"/>
                </a:lnTo>
                <a:lnTo>
                  <a:pt x="3234576" y="1444316"/>
                </a:lnTo>
                <a:lnTo>
                  <a:pt x="0" y="1444316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Obraz 7" descr="Obraz zawierający tekst, zrzut ekranu, Czcionka, log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F13FAE74-263F-FB4A-43ED-7C7DC45F8E5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0126" y="8475494"/>
            <a:ext cx="5364945" cy="181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" name="Freeform 11">
            <a:extLst>
              <a:ext uri="{FF2B5EF4-FFF2-40B4-BE49-F238E27FC236}">
                <a16:creationId xmlns:a16="http://schemas.microsoft.com/office/drawing/2014/main" id="{E27CB908-D3FC-C115-192F-889C830B3749}"/>
              </a:ext>
            </a:extLst>
          </p:cNvPr>
          <p:cNvSpPr/>
          <p:nvPr/>
        </p:nvSpPr>
        <p:spPr>
          <a:xfrm>
            <a:off x="8011886" y="-709039"/>
            <a:ext cx="1699256" cy="1019554"/>
          </a:xfrm>
          <a:custGeom>
            <a:avLst/>
            <a:gdLst/>
            <a:ahLst/>
            <a:cxnLst/>
            <a:rect l="l" t="t" r="r" b="b"/>
            <a:pathLst>
              <a:path w="1699256" h="1019554">
                <a:moveTo>
                  <a:pt x="0" y="0"/>
                </a:moveTo>
                <a:lnTo>
                  <a:pt x="1699256" y="0"/>
                </a:lnTo>
                <a:lnTo>
                  <a:pt x="1699256" y="1019554"/>
                </a:lnTo>
                <a:lnTo>
                  <a:pt x="0" y="10195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09AEBE6-8A50-EE87-8C0C-10FC97EFCEA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54380"/>
            <a:ext cx="6037712" cy="6405601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B37A1F0D-58C6-299D-F87B-9DD9781B39D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6714" y="799262"/>
            <a:ext cx="5506714" cy="8068487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35158D31-BCC3-37DC-5655-D6CDD7F5442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761732" y="1905776"/>
            <a:ext cx="6513339" cy="5086006"/>
          </a:xfrm>
          <a:prstGeom prst="rect">
            <a:avLst/>
          </a:prstGeom>
        </p:spPr>
      </p:pic>
      <p:sp>
        <p:nvSpPr>
          <p:cNvPr id="7" name="Freeform 16">
            <a:extLst>
              <a:ext uri="{FF2B5EF4-FFF2-40B4-BE49-F238E27FC236}">
                <a16:creationId xmlns:a16="http://schemas.microsoft.com/office/drawing/2014/main" id="{3E3C1212-F29F-506D-51BB-93908BCD3D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8661071"/>
            <a:ext cx="9296400" cy="1680161"/>
          </a:xfrm>
          <a:custGeom>
            <a:avLst/>
            <a:gdLst/>
            <a:ahLst/>
            <a:cxnLst/>
            <a:rect l="l" t="t" r="r" b="b"/>
            <a:pathLst>
              <a:path w="9296400" h="1680161">
                <a:moveTo>
                  <a:pt x="0" y="0"/>
                </a:moveTo>
                <a:lnTo>
                  <a:pt x="9296400" y="0"/>
                </a:lnTo>
                <a:lnTo>
                  <a:pt x="9296400" y="1680160"/>
                </a:lnTo>
                <a:lnTo>
                  <a:pt x="0" y="1680160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t="-44" b="-44"/>
            </a:stretch>
          </a:blipFill>
        </p:spPr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9915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</TotalTime>
  <Words>766</Words>
  <Application>Microsoft Office PowerPoint</Application>
  <PresentationFormat>Niestandardowy</PresentationFormat>
  <Paragraphs>119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2" baseType="lpstr">
      <vt:lpstr>TT Norms Bold</vt:lpstr>
      <vt:lpstr>Aptos</vt:lpstr>
      <vt:lpstr>TT Norms</vt:lpstr>
      <vt:lpstr>Wingdings</vt:lpstr>
      <vt:lpstr>Arial</vt:lpstr>
      <vt:lpstr>Calibri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- gminy</dc:title>
  <cp:lastModifiedBy>Ziętek, Maciej</cp:lastModifiedBy>
  <cp:revision>37</cp:revision>
  <dcterms:created xsi:type="dcterms:W3CDTF">2006-08-16T00:00:00Z</dcterms:created>
  <dcterms:modified xsi:type="dcterms:W3CDTF">2025-04-10T06:04:46Z</dcterms:modified>
  <dc:identifier>DAGhDJVv6Sc</dc:identifier>
</cp:coreProperties>
</file>