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5"/>
  </p:handoutMasterIdLst>
  <p:sldIdLst>
    <p:sldId id="256" r:id="rId2"/>
    <p:sldId id="273" r:id="rId3"/>
    <p:sldId id="277" r:id="rId4"/>
    <p:sldId id="271" r:id="rId5"/>
    <p:sldId id="261" r:id="rId6"/>
    <p:sldId id="274" r:id="rId7"/>
    <p:sldId id="275" r:id="rId8"/>
    <p:sldId id="278" r:id="rId9"/>
    <p:sldId id="279" r:id="rId10"/>
    <p:sldId id="280" r:id="rId11"/>
    <p:sldId id="281" r:id="rId12"/>
    <p:sldId id="282" r:id="rId13"/>
    <p:sldId id="267" r:id="rId14"/>
  </p:sldIdLst>
  <p:sldSz cx="18288000" cy="10287000"/>
  <p:notesSz cx="6858000" cy="9144000"/>
  <p:embeddedFontLst>
    <p:embeddedFont>
      <p:font typeface="Aptos Narrow" panose="020B0004020202020204" pitchFamily="34" charset="0"/>
      <p:regular r:id="rId16"/>
      <p:bold r:id="rId17"/>
      <p:italic r:id="rId18"/>
      <p:boldItalic r:id="rId19"/>
    </p:embeddedFont>
    <p:embeddedFont>
      <p:font typeface="TT Norms" panose="020B0604020202020204" charset="0"/>
      <p:regular r:id="rId20"/>
    </p:embeddedFont>
    <p:embeddedFont>
      <p:font typeface="TT Norm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FA1587-5A24-B4D6-8B7B-DEDCC1F86330}" name="Jakszta, Barbara" initials="BJ" userId="S::bjakszta@wfosgw.poznan.pl::013061ed-a9bf-4ca0-a590-d47164e46e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A0B"/>
    <a:srgbClr val="FD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B8EF710-158F-A51C-346F-D0B6495A6C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7732D72-0068-7D1A-6882-FB522F2D38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C6F23-0145-43E5-823C-7F04231558E8}" type="datetimeFigureOut">
              <a:rPr lang="pl-PL" smtClean="0"/>
              <a:t>6.05.2025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A99F95-AEED-7695-0151-54D8E3767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8F2B35D-2B28-2134-3FB2-A92C0D5141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572FF-93B4-4994-A887-EC0F774398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278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9.jpeg"/><Relationship Id="rId5" Type="http://schemas.openxmlformats.org/officeDocument/2006/relationships/image" Target="../media/image37.svg"/><Relationship Id="rId10" Type="http://schemas.openxmlformats.org/officeDocument/2006/relationships/image" Target="../media/image31.png"/><Relationship Id="rId4" Type="http://schemas.openxmlformats.org/officeDocument/2006/relationships/image" Target="../media/image36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9.jpeg"/><Relationship Id="rId5" Type="http://schemas.openxmlformats.org/officeDocument/2006/relationships/image" Target="../media/image37.svg"/><Relationship Id="rId10" Type="http://schemas.openxmlformats.org/officeDocument/2006/relationships/image" Target="../media/image31.png"/><Relationship Id="rId4" Type="http://schemas.openxmlformats.org/officeDocument/2006/relationships/image" Target="../media/image36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gwd.nfosigw.gov.pl/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9.jpeg"/><Relationship Id="rId5" Type="http://schemas.openxmlformats.org/officeDocument/2006/relationships/image" Target="../media/image37.svg"/><Relationship Id="rId10" Type="http://schemas.openxmlformats.org/officeDocument/2006/relationships/image" Target="../media/image31.png"/><Relationship Id="rId4" Type="http://schemas.openxmlformats.org/officeDocument/2006/relationships/image" Target="../media/image36.png"/><Relationship Id="rId9" Type="http://schemas.openxmlformats.org/officeDocument/2006/relationships/image" Target="../media/image18.svg"/><Relationship Id="rId14" Type="http://schemas.openxmlformats.org/officeDocument/2006/relationships/hyperlink" Target="https://www.gov.pl/web/gov/skorzystaj-z-programu-czyste-powietrz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19.jpeg"/><Relationship Id="rId5" Type="http://schemas.openxmlformats.org/officeDocument/2006/relationships/image" Target="../media/image38.png"/><Relationship Id="rId10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30.svg"/><Relationship Id="rId3" Type="http://schemas.openxmlformats.org/officeDocument/2006/relationships/image" Target="../media/image6.png"/><Relationship Id="rId21" Type="http://schemas.openxmlformats.org/officeDocument/2006/relationships/image" Target="../media/image31.png"/><Relationship Id="rId7" Type="http://schemas.openxmlformats.org/officeDocument/2006/relationships/image" Target="../media/image11.png"/><Relationship Id="rId12" Type="http://schemas.openxmlformats.org/officeDocument/2006/relationships/image" Target="../media/image26.svg"/><Relationship Id="rId17" Type="http://schemas.openxmlformats.org/officeDocument/2006/relationships/image" Target="../media/image29.png"/><Relationship Id="rId2" Type="http://schemas.openxmlformats.org/officeDocument/2006/relationships/image" Target="../media/image1.jpeg"/><Relationship Id="rId16" Type="http://schemas.openxmlformats.org/officeDocument/2006/relationships/image" Target="../media/image28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4.svg"/><Relationship Id="rId19" Type="http://schemas.openxmlformats.org/officeDocument/2006/relationships/image" Target="../media/image19.jpeg"/><Relationship Id="rId4" Type="http://schemas.openxmlformats.org/officeDocument/2006/relationships/image" Target="../media/image7.svg"/><Relationship Id="rId9" Type="http://schemas.openxmlformats.org/officeDocument/2006/relationships/image" Target="../media/image23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30.svg"/><Relationship Id="rId3" Type="http://schemas.openxmlformats.org/officeDocument/2006/relationships/image" Target="../media/image6.png"/><Relationship Id="rId21" Type="http://schemas.openxmlformats.org/officeDocument/2006/relationships/image" Target="../media/image31.png"/><Relationship Id="rId7" Type="http://schemas.openxmlformats.org/officeDocument/2006/relationships/image" Target="../media/image11.png"/><Relationship Id="rId12" Type="http://schemas.openxmlformats.org/officeDocument/2006/relationships/image" Target="../media/image26.svg"/><Relationship Id="rId17" Type="http://schemas.openxmlformats.org/officeDocument/2006/relationships/image" Target="../media/image29.png"/><Relationship Id="rId2" Type="http://schemas.openxmlformats.org/officeDocument/2006/relationships/image" Target="../media/image1.jpeg"/><Relationship Id="rId16" Type="http://schemas.openxmlformats.org/officeDocument/2006/relationships/image" Target="../media/image28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4.svg"/><Relationship Id="rId19" Type="http://schemas.openxmlformats.org/officeDocument/2006/relationships/image" Target="../media/image19.jpeg"/><Relationship Id="rId4" Type="http://schemas.openxmlformats.org/officeDocument/2006/relationships/image" Target="../media/image7.svg"/><Relationship Id="rId9" Type="http://schemas.openxmlformats.org/officeDocument/2006/relationships/image" Target="../media/image23.png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package" Target="../embeddings/Microsoft_Word_Document.docx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hyperlink" Target="https://rejestrcheb.mrit.gov.pl/rejestr-uprawnionych" TargetMode="External"/><Relationship Id="rId10" Type="http://schemas.openxmlformats.org/officeDocument/2006/relationships/image" Target="../media/image24.svg"/><Relationship Id="rId4" Type="http://schemas.openxmlformats.org/officeDocument/2006/relationships/image" Target="../media/image7.svg"/><Relationship Id="rId9" Type="http://schemas.openxmlformats.org/officeDocument/2006/relationships/image" Target="../media/image23.png"/><Relationship Id="rId14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6.svg"/><Relationship Id="rId18" Type="http://schemas.openxmlformats.org/officeDocument/2006/relationships/image" Target="../media/image34.png"/><Relationship Id="rId3" Type="http://schemas.openxmlformats.org/officeDocument/2006/relationships/image" Target="../media/image6.png"/><Relationship Id="rId21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openxmlformats.org/officeDocument/2006/relationships/image" Target="../media/image25.pn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4.svg"/><Relationship Id="rId5" Type="http://schemas.openxmlformats.org/officeDocument/2006/relationships/image" Target="../media/image21.png"/><Relationship Id="rId15" Type="http://schemas.openxmlformats.org/officeDocument/2006/relationships/image" Target="../media/image18.svg"/><Relationship Id="rId10" Type="http://schemas.openxmlformats.org/officeDocument/2006/relationships/image" Target="../media/image23.png"/><Relationship Id="rId19" Type="http://schemas.openxmlformats.org/officeDocument/2006/relationships/image" Target="../media/image35.svg"/><Relationship Id="rId4" Type="http://schemas.openxmlformats.org/officeDocument/2006/relationships/image" Target="../media/image7.svg"/><Relationship Id="rId9" Type="http://schemas.openxmlformats.org/officeDocument/2006/relationships/image" Target="../media/image33.jpeg"/><Relationship Id="rId14" Type="http://schemas.openxmlformats.org/officeDocument/2006/relationships/image" Target="../media/image17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26.svg"/><Relationship Id="rId17" Type="http://schemas.openxmlformats.org/officeDocument/2006/relationships/image" Target="../media/image19.jpeg"/><Relationship Id="rId2" Type="http://schemas.openxmlformats.org/officeDocument/2006/relationships/image" Target="../media/image1.jpe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4.svg"/><Relationship Id="rId4" Type="http://schemas.openxmlformats.org/officeDocument/2006/relationships/image" Target="../media/image7.svg"/><Relationship Id="rId9" Type="http://schemas.openxmlformats.org/officeDocument/2006/relationships/image" Target="../media/image23.png"/><Relationship Id="rId1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9.jpeg"/><Relationship Id="rId5" Type="http://schemas.openxmlformats.org/officeDocument/2006/relationships/image" Target="../media/image37.svg"/><Relationship Id="rId10" Type="http://schemas.openxmlformats.org/officeDocument/2006/relationships/image" Target="../media/image31.png"/><Relationship Id="rId4" Type="http://schemas.openxmlformats.org/officeDocument/2006/relationships/image" Target="../media/image36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9.jpeg"/><Relationship Id="rId5" Type="http://schemas.openxmlformats.org/officeDocument/2006/relationships/image" Target="../media/image37.svg"/><Relationship Id="rId10" Type="http://schemas.openxmlformats.org/officeDocument/2006/relationships/image" Target="../media/image31.png"/><Relationship Id="rId4" Type="http://schemas.openxmlformats.org/officeDocument/2006/relationships/image" Target="../media/image36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9.jpeg"/><Relationship Id="rId5" Type="http://schemas.openxmlformats.org/officeDocument/2006/relationships/image" Target="../media/image37.svg"/><Relationship Id="rId10" Type="http://schemas.openxmlformats.org/officeDocument/2006/relationships/image" Target="../media/image31.png"/><Relationship Id="rId4" Type="http://schemas.openxmlformats.org/officeDocument/2006/relationships/image" Target="../media/image36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21428" y="-188923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-741444">
            <a:off x="-4013756" y="-2981440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0" y="6354370"/>
            <a:ext cx="4665047" cy="967740"/>
            <a:chOff x="0" y="0"/>
            <a:chExt cx="1228654" cy="2548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28654" cy="254878"/>
            </a:xfrm>
            <a:custGeom>
              <a:avLst/>
              <a:gdLst/>
              <a:ahLst/>
              <a:cxnLst/>
              <a:rect l="l" t="t" r="r" b="b"/>
              <a:pathLst>
                <a:path w="1228654" h="254878">
                  <a:moveTo>
                    <a:pt x="16596" y="0"/>
                  </a:moveTo>
                  <a:lnTo>
                    <a:pt x="1212059" y="0"/>
                  </a:lnTo>
                  <a:cubicBezTo>
                    <a:pt x="1216460" y="0"/>
                    <a:pt x="1220681" y="1748"/>
                    <a:pt x="1223794" y="4861"/>
                  </a:cubicBezTo>
                  <a:cubicBezTo>
                    <a:pt x="1226906" y="7973"/>
                    <a:pt x="1228654" y="12194"/>
                    <a:pt x="1228654" y="16596"/>
                  </a:cubicBezTo>
                  <a:lnTo>
                    <a:pt x="1228654" y="238282"/>
                  </a:lnTo>
                  <a:cubicBezTo>
                    <a:pt x="1228654" y="242684"/>
                    <a:pt x="1226906" y="246905"/>
                    <a:pt x="1223794" y="250017"/>
                  </a:cubicBezTo>
                  <a:cubicBezTo>
                    <a:pt x="1220681" y="253130"/>
                    <a:pt x="1216460" y="254878"/>
                    <a:pt x="1212059" y="254878"/>
                  </a:cubicBezTo>
                  <a:lnTo>
                    <a:pt x="16596" y="254878"/>
                  </a:lnTo>
                  <a:cubicBezTo>
                    <a:pt x="12194" y="254878"/>
                    <a:pt x="7973" y="253130"/>
                    <a:pt x="4861" y="250017"/>
                  </a:cubicBezTo>
                  <a:cubicBezTo>
                    <a:pt x="1748" y="246905"/>
                    <a:pt x="0" y="242684"/>
                    <a:pt x="0" y="238282"/>
                  </a:cubicBezTo>
                  <a:lnTo>
                    <a:pt x="0" y="16596"/>
                  </a:lnTo>
                  <a:cubicBezTo>
                    <a:pt x="0" y="12194"/>
                    <a:pt x="1748" y="7973"/>
                    <a:pt x="4861" y="4861"/>
                  </a:cubicBezTo>
                  <a:cubicBezTo>
                    <a:pt x="7973" y="1748"/>
                    <a:pt x="12194" y="0"/>
                    <a:pt x="16596" y="0"/>
                  </a:cubicBezTo>
                  <a:close/>
                </a:path>
              </a:pathLst>
            </a:custGeom>
            <a:solidFill>
              <a:srgbClr val="AFCA0B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1228654" cy="3215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80"/>
                </a:lnSpc>
              </a:pPr>
              <a:r>
                <a:rPr lang="en-US" sz="2520" spc="75">
                  <a:solidFill>
                    <a:srgbClr val="FFFFFF"/>
                  </a:solidFill>
                  <a:latin typeface="TT Norms"/>
                  <a:ea typeface="TT Norms"/>
                  <a:cs typeface="TT Norms"/>
                  <a:sym typeface="TT Norms"/>
                </a:rPr>
                <a:t>www.wfosgw.poznan.pl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2845143" y="-428813"/>
            <a:ext cx="9062563" cy="1737927"/>
          </a:xfrm>
          <a:custGeom>
            <a:avLst/>
            <a:gdLst/>
            <a:ahLst/>
            <a:cxnLst/>
            <a:rect l="l" t="t" r="r" b="b"/>
            <a:pathLst>
              <a:path w="9062563" h="1737927">
                <a:moveTo>
                  <a:pt x="0" y="0"/>
                </a:moveTo>
                <a:lnTo>
                  <a:pt x="9062563" y="0"/>
                </a:lnTo>
                <a:lnTo>
                  <a:pt x="9062563" y="1737927"/>
                </a:lnTo>
                <a:lnTo>
                  <a:pt x="0" y="17379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85886" r="-6470" b="-1745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-4274641" y="8836087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9285191" y="555041"/>
            <a:ext cx="9176524" cy="9731959"/>
            <a:chOff x="0" y="0"/>
            <a:chExt cx="1262200" cy="13385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2200" cy="1338598"/>
            </a:xfrm>
            <a:custGeom>
              <a:avLst/>
              <a:gdLst/>
              <a:ahLst/>
              <a:cxnLst/>
              <a:rect l="l" t="t" r="r" b="b"/>
              <a:pathLst>
                <a:path w="1262200" h="1338598">
                  <a:moveTo>
                    <a:pt x="8437" y="0"/>
                  </a:moveTo>
                  <a:lnTo>
                    <a:pt x="1253763" y="0"/>
                  </a:lnTo>
                  <a:cubicBezTo>
                    <a:pt x="1258423" y="0"/>
                    <a:pt x="1262200" y="3777"/>
                    <a:pt x="1262200" y="8437"/>
                  </a:cubicBezTo>
                  <a:lnTo>
                    <a:pt x="1262200" y="1330161"/>
                  </a:lnTo>
                  <a:cubicBezTo>
                    <a:pt x="1262200" y="1334821"/>
                    <a:pt x="1258423" y="1338598"/>
                    <a:pt x="1253763" y="1338598"/>
                  </a:cubicBezTo>
                  <a:lnTo>
                    <a:pt x="8437" y="1338598"/>
                  </a:lnTo>
                  <a:cubicBezTo>
                    <a:pt x="3777" y="1338598"/>
                    <a:pt x="0" y="1334821"/>
                    <a:pt x="0" y="1330161"/>
                  </a:cubicBezTo>
                  <a:lnTo>
                    <a:pt x="0" y="8437"/>
                  </a:lnTo>
                  <a:cubicBezTo>
                    <a:pt x="0" y="3777"/>
                    <a:pt x="3777" y="0"/>
                    <a:pt x="8437" y="0"/>
                  </a:cubicBezTo>
                  <a:close/>
                </a:path>
              </a:pathLst>
            </a:custGeom>
            <a:blipFill>
              <a:blip r:embed="rId9"/>
              <a:stretch>
                <a:fillRect t="-30780" b="-30780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772062" y="-112037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1" y="0"/>
                </a:lnTo>
                <a:lnTo>
                  <a:pt x="677531" y="552188"/>
                </a:lnTo>
                <a:lnTo>
                  <a:pt x="0" y="5521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 rot="5400000">
            <a:off x="17099297" y="489863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4"/>
                </a:lnTo>
                <a:lnTo>
                  <a:pt x="0" y="1077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3357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 rot="-5400000">
            <a:off x="-2218806" y="4798504"/>
            <a:ext cx="4356984" cy="690229"/>
          </a:xfrm>
          <a:custGeom>
            <a:avLst/>
            <a:gdLst/>
            <a:ahLst/>
            <a:cxnLst/>
            <a:rect l="l" t="t" r="r" b="b"/>
            <a:pathLst>
              <a:path w="4356984" h="690229">
                <a:moveTo>
                  <a:pt x="0" y="0"/>
                </a:moveTo>
                <a:lnTo>
                  <a:pt x="4356983" y="0"/>
                </a:lnTo>
                <a:lnTo>
                  <a:pt x="4356983" y="690228"/>
                </a:lnTo>
                <a:lnTo>
                  <a:pt x="0" y="6902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312011" r="-855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 flipH="1">
            <a:off x="17772062" y="8538265"/>
            <a:ext cx="1491022" cy="952391"/>
          </a:xfrm>
          <a:custGeom>
            <a:avLst/>
            <a:gdLst/>
            <a:ahLst/>
            <a:cxnLst/>
            <a:rect l="l" t="t" r="r" b="b"/>
            <a:pathLst>
              <a:path w="1491022" h="952391">
                <a:moveTo>
                  <a:pt x="1491023" y="0"/>
                </a:moveTo>
                <a:lnTo>
                  <a:pt x="0" y="0"/>
                </a:lnTo>
                <a:lnTo>
                  <a:pt x="0" y="952390"/>
                </a:lnTo>
                <a:lnTo>
                  <a:pt x="1491023" y="952390"/>
                </a:lnTo>
                <a:lnTo>
                  <a:pt x="1491023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11015800" y="-204977"/>
            <a:ext cx="1699256" cy="1019554"/>
          </a:xfrm>
          <a:custGeom>
            <a:avLst/>
            <a:gdLst/>
            <a:ahLst/>
            <a:cxnLst/>
            <a:rect l="l" t="t" r="r" b="b"/>
            <a:pathLst>
              <a:path w="1699256" h="1019554">
                <a:moveTo>
                  <a:pt x="0" y="0"/>
                </a:moveTo>
                <a:lnTo>
                  <a:pt x="1699257" y="0"/>
                </a:lnTo>
                <a:lnTo>
                  <a:pt x="1699257" y="1019554"/>
                </a:lnTo>
                <a:lnTo>
                  <a:pt x="0" y="101955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0" y="8661071"/>
            <a:ext cx="9296400" cy="1680161"/>
          </a:xfrm>
          <a:custGeom>
            <a:avLst/>
            <a:gdLst/>
            <a:ahLst/>
            <a:cxnLst/>
            <a:rect l="l" t="t" r="r" b="b"/>
            <a:pathLst>
              <a:path w="9296400" h="1680161">
                <a:moveTo>
                  <a:pt x="0" y="0"/>
                </a:moveTo>
                <a:lnTo>
                  <a:pt x="9296400" y="0"/>
                </a:lnTo>
                <a:lnTo>
                  <a:pt x="9296400" y="1680160"/>
                </a:lnTo>
                <a:lnTo>
                  <a:pt x="0" y="168016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44" b="-4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562771" y="3274008"/>
            <a:ext cx="8447818" cy="2127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16"/>
              </a:lnSpc>
            </a:pPr>
            <a:r>
              <a:rPr lang="pl-PL" sz="4800" b="1" dirty="0"/>
              <a:t>Wniosek o płatność w programie  Czyste Powietrze </a:t>
            </a:r>
            <a:r>
              <a:rPr lang="pl-PL" sz="4000" b="1" dirty="0"/>
              <a:t>– zasady obowiązujące od 31.03.2025 r.</a:t>
            </a:r>
            <a:endParaRPr lang="en-US" sz="4000" b="1" dirty="0">
              <a:solidFill>
                <a:srgbClr val="023535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96181" y="5695518"/>
            <a:ext cx="8306629" cy="438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3"/>
              </a:lnSpc>
            </a:pPr>
            <a:r>
              <a:rPr lang="en-US" sz="2900" dirty="0" err="1">
                <a:solidFill>
                  <a:srgbClr val="023535"/>
                </a:solidFill>
                <a:latin typeface="TT Norms"/>
                <a:ea typeface="TT Norms"/>
                <a:cs typeface="TT Norms"/>
                <a:sym typeface="TT Norms"/>
              </a:rPr>
              <a:t>Spotkanie</a:t>
            </a:r>
            <a:r>
              <a:rPr lang="en-US" sz="2900" dirty="0">
                <a:solidFill>
                  <a:srgbClr val="023535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2900" dirty="0" err="1">
                <a:solidFill>
                  <a:srgbClr val="023535"/>
                </a:solidFill>
                <a:latin typeface="TT Norms"/>
                <a:ea typeface="TT Norms"/>
                <a:cs typeface="TT Norms"/>
                <a:sym typeface="TT Norms"/>
              </a:rPr>
              <a:t>dla</a:t>
            </a:r>
            <a:r>
              <a:rPr lang="en-US" sz="2900" dirty="0">
                <a:solidFill>
                  <a:srgbClr val="023535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2900" dirty="0" err="1">
                <a:solidFill>
                  <a:srgbClr val="023535"/>
                </a:solidFill>
                <a:latin typeface="TT Norms"/>
                <a:ea typeface="TT Norms"/>
                <a:cs typeface="TT Norms"/>
                <a:sym typeface="TT Norms"/>
              </a:rPr>
              <a:t>przedstawicieli</a:t>
            </a:r>
            <a:r>
              <a:rPr lang="en-US" sz="2900" dirty="0">
                <a:solidFill>
                  <a:srgbClr val="023535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pl-PL" sz="2900" dirty="0">
                <a:solidFill>
                  <a:srgbClr val="023535"/>
                </a:solidFill>
                <a:latin typeface="TT Norms"/>
                <a:ea typeface="TT Norms"/>
                <a:cs typeface="TT Norms"/>
                <a:sym typeface="TT Norms"/>
              </a:rPr>
              <a:t>G</a:t>
            </a:r>
            <a:r>
              <a:rPr lang="en-US" sz="2900" dirty="0">
                <a:solidFill>
                  <a:srgbClr val="023535"/>
                </a:solidFill>
                <a:latin typeface="TT Norms"/>
                <a:ea typeface="TT Norms"/>
                <a:cs typeface="TT Norms"/>
                <a:sym typeface="TT Norms"/>
              </a:rPr>
              <a:t>min – </a:t>
            </a:r>
            <a:r>
              <a:rPr lang="pl-PL" sz="2900" dirty="0">
                <a:solidFill>
                  <a:srgbClr val="023535"/>
                </a:solidFill>
                <a:latin typeface="TT Norms"/>
                <a:ea typeface="TT Norms"/>
                <a:cs typeface="TT Norms"/>
                <a:sym typeface="TT Norms"/>
              </a:rPr>
              <a:t>10.04</a:t>
            </a:r>
            <a:r>
              <a:rPr lang="en-US" sz="2900" dirty="0">
                <a:solidFill>
                  <a:srgbClr val="023535"/>
                </a:solidFill>
                <a:latin typeface="TT Norms"/>
                <a:ea typeface="TT Norms"/>
                <a:cs typeface="TT Norms"/>
                <a:sym typeface="TT Norms"/>
              </a:rPr>
              <a:t>.2025 r.</a:t>
            </a:r>
          </a:p>
        </p:txBody>
      </p:sp>
      <p:pic>
        <p:nvPicPr>
          <p:cNvPr id="20" name="Obraz 19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A1F3160-AE53-9C49-3E09-AA6CD315C36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62" y="461353"/>
            <a:ext cx="5364945" cy="181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64ED5-E4A9-CD64-E219-E8F3E8E7F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EC06ED0-97BF-D476-6FAD-A1D20C4FB3C5}"/>
              </a:ext>
            </a:extLst>
          </p:cNvPr>
          <p:cNvSpPr/>
          <p:nvPr/>
        </p:nvSpPr>
        <p:spPr>
          <a:xfrm rot="-741444" flipH="1">
            <a:off x="14469316" y="-2814505"/>
            <a:ext cx="8227382" cy="6506488"/>
          </a:xfrm>
          <a:custGeom>
            <a:avLst/>
            <a:gdLst/>
            <a:ahLst/>
            <a:cxnLst/>
            <a:rect l="l" t="t" r="r" b="b"/>
            <a:pathLst>
              <a:path w="8227382" h="6506488">
                <a:moveTo>
                  <a:pt x="8227382" y="0"/>
                </a:moveTo>
                <a:lnTo>
                  <a:pt x="0" y="0"/>
                </a:lnTo>
                <a:lnTo>
                  <a:pt x="0" y="6506488"/>
                </a:lnTo>
                <a:lnTo>
                  <a:pt x="8227382" y="6506488"/>
                </a:lnTo>
                <a:lnTo>
                  <a:pt x="8227382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B71D25B-D538-1B8B-7AF8-51BB5957010E}"/>
              </a:ext>
            </a:extLst>
          </p:cNvPr>
          <p:cNvSpPr/>
          <p:nvPr/>
        </p:nvSpPr>
        <p:spPr>
          <a:xfrm>
            <a:off x="14139134" y="3030725"/>
            <a:ext cx="4148866" cy="5137915"/>
          </a:xfrm>
          <a:custGeom>
            <a:avLst/>
            <a:gdLst/>
            <a:ahLst/>
            <a:cxnLst/>
            <a:rect l="l" t="t" r="r" b="b"/>
            <a:pathLst>
              <a:path w="4148866" h="5137915">
                <a:moveTo>
                  <a:pt x="0" y="0"/>
                </a:moveTo>
                <a:lnTo>
                  <a:pt x="4148866" y="0"/>
                </a:lnTo>
                <a:lnTo>
                  <a:pt x="4148866" y="5137915"/>
                </a:lnTo>
                <a:lnTo>
                  <a:pt x="0" y="513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814EFA5-DDBD-290B-23ED-7CBF5ADB665B}"/>
              </a:ext>
            </a:extLst>
          </p:cNvPr>
          <p:cNvSpPr/>
          <p:nvPr/>
        </p:nvSpPr>
        <p:spPr>
          <a:xfrm>
            <a:off x="-4274641" y="8836087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157CE81-2351-E621-86E8-8EC79B08D41F}"/>
              </a:ext>
            </a:extLst>
          </p:cNvPr>
          <p:cNvSpPr/>
          <p:nvPr/>
        </p:nvSpPr>
        <p:spPr>
          <a:xfrm rot="-5400000">
            <a:off x="-847592" y="-1166980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0" y="0"/>
                </a:moveTo>
                <a:lnTo>
                  <a:pt x="2304784" y="0"/>
                </a:lnTo>
                <a:lnTo>
                  <a:pt x="2304784" y="2333960"/>
                </a:lnTo>
                <a:lnTo>
                  <a:pt x="0" y="2333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7E2C4C6-8D22-3AFD-8B50-8D0790FF1BA5}"/>
              </a:ext>
            </a:extLst>
          </p:cNvPr>
          <p:cNvSpPr/>
          <p:nvPr/>
        </p:nvSpPr>
        <p:spPr>
          <a:xfrm>
            <a:off x="6727371" y="-785239"/>
            <a:ext cx="1699256" cy="1019554"/>
          </a:xfrm>
          <a:custGeom>
            <a:avLst/>
            <a:gdLst/>
            <a:ahLst/>
            <a:cxnLst/>
            <a:rect l="l" t="t" r="r" b="b"/>
            <a:pathLst>
              <a:path w="1699256" h="1019554">
                <a:moveTo>
                  <a:pt x="0" y="0"/>
                </a:moveTo>
                <a:lnTo>
                  <a:pt x="1699257" y="0"/>
                </a:lnTo>
                <a:lnTo>
                  <a:pt x="1699257" y="1019554"/>
                </a:lnTo>
                <a:lnTo>
                  <a:pt x="0" y="101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806E1EA-9D8D-085E-451D-FBEBFE47D741}"/>
              </a:ext>
            </a:extLst>
          </p:cNvPr>
          <p:cNvSpPr txBox="1"/>
          <p:nvPr/>
        </p:nvSpPr>
        <p:spPr>
          <a:xfrm>
            <a:off x="1143000" y="450334"/>
            <a:ext cx="1325181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47"/>
              </a:lnSpc>
            </a:pPr>
            <a:r>
              <a:rPr lang="pl-PL" sz="5400" b="1" dirty="0">
                <a:solidFill>
                  <a:srgbClr val="023535"/>
                </a:solidFill>
                <a:latin typeface="TT Norms Bold"/>
                <a:ea typeface="TT Norms Bold"/>
                <a:cs typeface="TT Norms Bold"/>
                <a:sym typeface="TT Norms Bold"/>
              </a:rPr>
              <a:t>Trwałość przedsięwzięcia</a:t>
            </a:r>
            <a:endParaRPr lang="en-US" sz="5400" b="1" dirty="0">
              <a:solidFill>
                <a:srgbClr val="023535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62DBEFB3-F644-B8F2-B3B5-35DEE6695A67}"/>
              </a:ext>
            </a:extLst>
          </p:cNvPr>
          <p:cNvSpPr/>
          <p:nvPr/>
        </p:nvSpPr>
        <p:spPr>
          <a:xfrm>
            <a:off x="1293991" y="3208020"/>
            <a:ext cx="4148866" cy="5137915"/>
          </a:xfrm>
          <a:custGeom>
            <a:avLst/>
            <a:gdLst/>
            <a:ahLst/>
            <a:cxnLst/>
            <a:rect l="l" t="t" r="r" b="b"/>
            <a:pathLst>
              <a:path w="4148866" h="5137915">
                <a:moveTo>
                  <a:pt x="0" y="0"/>
                </a:moveTo>
                <a:lnTo>
                  <a:pt x="4148866" y="0"/>
                </a:lnTo>
                <a:lnTo>
                  <a:pt x="4148866" y="5137915"/>
                </a:lnTo>
                <a:lnTo>
                  <a:pt x="0" y="513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E3D929F5-39CA-7141-F551-8106F932CD21}"/>
              </a:ext>
            </a:extLst>
          </p:cNvPr>
          <p:cNvSpPr/>
          <p:nvPr/>
        </p:nvSpPr>
        <p:spPr>
          <a:xfrm>
            <a:off x="15053424" y="5259"/>
            <a:ext cx="3234576" cy="1444316"/>
          </a:xfrm>
          <a:custGeom>
            <a:avLst/>
            <a:gdLst/>
            <a:ahLst/>
            <a:cxnLst/>
            <a:rect l="l" t="t" r="r" b="b"/>
            <a:pathLst>
              <a:path w="3234576" h="1444316">
                <a:moveTo>
                  <a:pt x="0" y="0"/>
                </a:moveTo>
                <a:lnTo>
                  <a:pt x="3234576" y="0"/>
                </a:lnTo>
                <a:lnTo>
                  <a:pt x="3234576" y="1444316"/>
                </a:lnTo>
                <a:lnTo>
                  <a:pt x="0" y="14443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8DF7E436-3AD5-1F75-174B-02235191ADE8}"/>
              </a:ext>
            </a:extLst>
          </p:cNvPr>
          <p:cNvSpPr/>
          <p:nvPr/>
        </p:nvSpPr>
        <p:spPr>
          <a:xfrm>
            <a:off x="0" y="8661071"/>
            <a:ext cx="9296400" cy="1680161"/>
          </a:xfrm>
          <a:custGeom>
            <a:avLst/>
            <a:gdLst/>
            <a:ahLst/>
            <a:cxnLst/>
            <a:rect l="l" t="t" r="r" b="b"/>
            <a:pathLst>
              <a:path w="9296400" h="1680161">
                <a:moveTo>
                  <a:pt x="0" y="0"/>
                </a:moveTo>
                <a:lnTo>
                  <a:pt x="9296400" y="0"/>
                </a:lnTo>
                <a:lnTo>
                  <a:pt x="9296400" y="1680160"/>
                </a:lnTo>
                <a:lnTo>
                  <a:pt x="0" y="16801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44" b="-44"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22" name="Obraz 21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C672827-5244-DD73-D30D-FA4DC43EA2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791" y="8464976"/>
            <a:ext cx="5364945" cy="181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01975C9F-FB2B-B495-B78D-725C48D91A99}"/>
              </a:ext>
            </a:extLst>
          </p:cNvPr>
          <p:cNvSpPr txBox="1"/>
          <p:nvPr/>
        </p:nvSpPr>
        <p:spPr>
          <a:xfrm>
            <a:off x="1293990" y="1520727"/>
            <a:ext cx="16460609" cy="7328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000" spc="24" dirty="0">
                <a:solidFill>
                  <a:srgbClr val="023535"/>
                </a:solidFill>
                <a:latin typeface="TT Norms"/>
              </a:rPr>
              <a:t>Okres trwałości wynosi 5 lat od daty zakończenia przedsięwzięcia.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0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000" spc="24" dirty="0">
                <a:solidFill>
                  <a:srgbClr val="023535"/>
                </a:solidFill>
                <a:latin typeface="TT Norms"/>
              </a:rPr>
              <a:t>W okresie trwałości Beneficjent nie może zmienić przeznaczenia budynku/lokalu z mieszkalnego na inny, nie może zdemontować urządzeń, instalacji oraz wyrobów budowlanych zakupionych i zainstalowanych w trakcie realizacji przedsięwzięcia z wyjątkiem wymiany wadliwych instalacji lub urządzeń na inne o parametrach nie gorszych od urządzeń zdemontowanych, a także nie może zainstalować dodatkowych źródeł ciepła, niespełniających warunków określonych poniżej.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0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000" spc="24" dirty="0">
                <a:solidFill>
                  <a:srgbClr val="023535"/>
                </a:solidFill>
                <a:latin typeface="TT Norms"/>
              </a:rPr>
              <a:t>Warunkiem udzielenia dofinansowania jest zobowiązanie się Beneficjenta, że w momencie zakończenia realizacji przedsięwzięcia w ramach Programu oraz w okresie trwałości, o którym mowa w ust. 11 pkt 7 w budynku/lokalu mieszkalnym objętym dofinansowaniem: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AutoNum type="arabicParenR"/>
              <a:tabLst>
                <a:tab pos="180340" algn="l"/>
              </a:tabLst>
            </a:pPr>
            <a:r>
              <a:rPr lang="pl-PL" sz="2000" spc="24" dirty="0">
                <a:solidFill>
                  <a:srgbClr val="023535"/>
                </a:solidFill>
                <a:latin typeface="TT Norms"/>
              </a:rPr>
              <a:t>nie będzie zainstalowane i nie będzie użytkowane źródło ciepła na paliwa stałe o klasie niższej niż 5 klasa według normy przenoszącej normę europejską EN 303-5, w przypadku gdy przedsięwzięcie nie dotyczyło wymiany źródła ciepła, z zastrzeżeniem </a:t>
            </a:r>
            <a:r>
              <a:rPr lang="pl-PL" sz="2000" spc="24" dirty="0" err="1">
                <a:solidFill>
                  <a:srgbClr val="023535"/>
                </a:solidFill>
                <a:latin typeface="TT Norms"/>
              </a:rPr>
              <a:t>ppkt</a:t>
            </a:r>
            <a:r>
              <a:rPr lang="pl-PL" sz="2000" spc="24" dirty="0">
                <a:solidFill>
                  <a:srgbClr val="023535"/>
                </a:solidFill>
                <a:latin typeface="TT Norms"/>
              </a:rPr>
              <a:t> 3) i 4);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AutoNum type="arabicParenR"/>
              <a:tabLst>
                <a:tab pos="180340" algn="l"/>
              </a:tabLst>
            </a:pPr>
            <a:r>
              <a:rPr lang="pl-PL" sz="2000" spc="24" dirty="0">
                <a:solidFill>
                  <a:srgbClr val="023535"/>
                </a:solidFill>
                <a:latin typeface="TT Norms"/>
              </a:rPr>
              <a:t>nie będzie zainstalowane i nie będzie użytkowane źródło ciepła inne niż wskazane jako koszt kwalifikowany w Załączniku nr 2 do Programu obowiązującym w dniu złożenia wniosku o dofinansowanie lub ww. źródło ciepła i kocioł gazowy, w przypadku gdy przedsięwzięcie obejmowało wymianę źródła ciepła, z zastrzeżeniem </a:t>
            </a:r>
            <a:r>
              <a:rPr lang="pl-PL" sz="2000" spc="24" dirty="0" err="1">
                <a:solidFill>
                  <a:srgbClr val="023535"/>
                </a:solidFill>
                <a:latin typeface="TT Norms"/>
              </a:rPr>
              <a:t>ppkt</a:t>
            </a:r>
            <a:r>
              <a:rPr lang="pl-PL" sz="2000" spc="24" dirty="0">
                <a:solidFill>
                  <a:srgbClr val="023535"/>
                </a:solidFill>
                <a:latin typeface="TT Norms"/>
              </a:rPr>
              <a:t> 3) i 4);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AutoNum type="arabicParenR"/>
              <a:tabLst>
                <a:tab pos="180340" algn="l"/>
              </a:tabLst>
            </a:pPr>
            <a:r>
              <a:rPr lang="pl-PL" sz="2000" spc="24" dirty="0">
                <a:solidFill>
                  <a:srgbClr val="023535"/>
                </a:solidFill>
                <a:latin typeface="TT Norms"/>
              </a:rPr>
              <a:t>zamontowane w budynku/ lokalu mieszkalnym kominki wykorzystywane na cele rekreacyjne będą spełniać wymagania </a:t>
            </a:r>
            <a:r>
              <a:rPr lang="pl-PL" sz="2000" spc="24" dirty="0" err="1">
                <a:solidFill>
                  <a:srgbClr val="023535"/>
                </a:solidFill>
                <a:latin typeface="TT Norms"/>
              </a:rPr>
              <a:t>ekoprojektu</a:t>
            </a:r>
            <a:r>
              <a:rPr lang="pl-PL" sz="2000" spc="24" dirty="0">
                <a:solidFill>
                  <a:srgbClr val="023535"/>
                </a:solidFill>
                <a:latin typeface="TT Norms"/>
              </a:rPr>
              <a:t>;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AutoNum type="arabicParenR"/>
              <a:tabLst>
                <a:tab pos="180340" algn="l"/>
              </a:tabLst>
            </a:pPr>
            <a:r>
              <a:rPr lang="pl-PL" sz="2000" spc="24" dirty="0">
                <a:solidFill>
                  <a:srgbClr val="023535"/>
                </a:solidFill>
                <a:latin typeface="TT Norms"/>
              </a:rPr>
              <a:t>wszystkie zainstalowane urządzenia służące do celów ogrzewania lub przygotowania ciepłej wody użytkowej będą spełniać docelowe wymagania obowiązujących na terenie położenia budynku/lokalu mieszkalnego objętego dofinansowaniem, aktów prawa miejscowego, w tym uchwał antysmogowych, również wtedy kiedy akty te przewidują bardziej rygorystyczne ograniczenia dotyczące eksploatacji źródła ciepła.</a:t>
            </a:r>
          </a:p>
        </p:txBody>
      </p:sp>
    </p:spTree>
    <p:extLst>
      <p:ext uri="{BB962C8B-B14F-4D97-AF65-F5344CB8AC3E}">
        <p14:creationId xmlns:p14="http://schemas.microsoft.com/office/powerpoint/2010/main" val="161154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FEB7D-4AC9-023C-2A8C-5BF6ACFD1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5903895C-A937-D814-7104-595A9A6E0563}"/>
              </a:ext>
            </a:extLst>
          </p:cNvPr>
          <p:cNvSpPr/>
          <p:nvPr/>
        </p:nvSpPr>
        <p:spPr>
          <a:xfrm rot="-741444" flipH="1">
            <a:off x="14469316" y="-2814505"/>
            <a:ext cx="8227382" cy="6506488"/>
          </a:xfrm>
          <a:custGeom>
            <a:avLst/>
            <a:gdLst/>
            <a:ahLst/>
            <a:cxnLst/>
            <a:rect l="l" t="t" r="r" b="b"/>
            <a:pathLst>
              <a:path w="8227382" h="6506488">
                <a:moveTo>
                  <a:pt x="8227382" y="0"/>
                </a:moveTo>
                <a:lnTo>
                  <a:pt x="0" y="0"/>
                </a:lnTo>
                <a:lnTo>
                  <a:pt x="0" y="6506488"/>
                </a:lnTo>
                <a:lnTo>
                  <a:pt x="8227382" y="6506488"/>
                </a:lnTo>
                <a:lnTo>
                  <a:pt x="8227382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40ED048-7A6A-0DA8-E0C1-97029EEFE1F8}"/>
              </a:ext>
            </a:extLst>
          </p:cNvPr>
          <p:cNvSpPr/>
          <p:nvPr/>
        </p:nvSpPr>
        <p:spPr>
          <a:xfrm>
            <a:off x="14139134" y="3030725"/>
            <a:ext cx="4148866" cy="5137915"/>
          </a:xfrm>
          <a:custGeom>
            <a:avLst/>
            <a:gdLst/>
            <a:ahLst/>
            <a:cxnLst/>
            <a:rect l="l" t="t" r="r" b="b"/>
            <a:pathLst>
              <a:path w="4148866" h="5137915">
                <a:moveTo>
                  <a:pt x="0" y="0"/>
                </a:moveTo>
                <a:lnTo>
                  <a:pt x="4148866" y="0"/>
                </a:lnTo>
                <a:lnTo>
                  <a:pt x="4148866" y="5137915"/>
                </a:lnTo>
                <a:lnTo>
                  <a:pt x="0" y="513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6BA8ABB-1549-6264-FDAC-80934D9B1F3A}"/>
              </a:ext>
            </a:extLst>
          </p:cNvPr>
          <p:cNvSpPr/>
          <p:nvPr/>
        </p:nvSpPr>
        <p:spPr>
          <a:xfrm>
            <a:off x="-4274641" y="8836087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57FE605-8018-1431-1E61-1E927DE61260}"/>
              </a:ext>
            </a:extLst>
          </p:cNvPr>
          <p:cNvSpPr/>
          <p:nvPr/>
        </p:nvSpPr>
        <p:spPr>
          <a:xfrm rot="-5400000">
            <a:off x="-847592" y="-1166980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0" y="0"/>
                </a:moveTo>
                <a:lnTo>
                  <a:pt x="2304784" y="0"/>
                </a:lnTo>
                <a:lnTo>
                  <a:pt x="2304784" y="2333960"/>
                </a:lnTo>
                <a:lnTo>
                  <a:pt x="0" y="2333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957F6CD-FAFB-4970-3678-CF26226F88A2}"/>
              </a:ext>
            </a:extLst>
          </p:cNvPr>
          <p:cNvSpPr/>
          <p:nvPr/>
        </p:nvSpPr>
        <p:spPr>
          <a:xfrm>
            <a:off x="6727371" y="-785239"/>
            <a:ext cx="1699256" cy="1019554"/>
          </a:xfrm>
          <a:custGeom>
            <a:avLst/>
            <a:gdLst/>
            <a:ahLst/>
            <a:cxnLst/>
            <a:rect l="l" t="t" r="r" b="b"/>
            <a:pathLst>
              <a:path w="1699256" h="1019554">
                <a:moveTo>
                  <a:pt x="0" y="0"/>
                </a:moveTo>
                <a:lnTo>
                  <a:pt x="1699257" y="0"/>
                </a:lnTo>
                <a:lnTo>
                  <a:pt x="1699257" y="1019554"/>
                </a:lnTo>
                <a:lnTo>
                  <a:pt x="0" y="101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4C3D0A9-0C01-5318-5ECD-39AF51C2C314}"/>
              </a:ext>
            </a:extLst>
          </p:cNvPr>
          <p:cNvSpPr txBox="1"/>
          <p:nvPr/>
        </p:nvSpPr>
        <p:spPr>
          <a:xfrm>
            <a:off x="1143000" y="450334"/>
            <a:ext cx="1325181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47"/>
              </a:lnSpc>
            </a:pPr>
            <a:r>
              <a:rPr lang="pl-PL" sz="5400" b="1" dirty="0">
                <a:solidFill>
                  <a:srgbClr val="023535"/>
                </a:solidFill>
                <a:latin typeface="TT Norms Bold"/>
                <a:ea typeface="TT Norms Bold"/>
                <a:cs typeface="TT Norms Bold"/>
                <a:sym typeface="TT Norms Bold"/>
              </a:rPr>
              <a:t>Dyspozycja wypłaty zaliczki</a:t>
            </a:r>
            <a:endParaRPr lang="en-US" sz="5400" b="1" dirty="0">
              <a:solidFill>
                <a:srgbClr val="023535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9315232-0F2F-F2DF-194F-6837736CFD4F}"/>
              </a:ext>
            </a:extLst>
          </p:cNvPr>
          <p:cNvSpPr/>
          <p:nvPr/>
        </p:nvSpPr>
        <p:spPr>
          <a:xfrm>
            <a:off x="1293991" y="3208020"/>
            <a:ext cx="4148866" cy="5137915"/>
          </a:xfrm>
          <a:custGeom>
            <a:avLst/>
            <a:gdLst/>
            <a:ahLst/>
            <a:cxnLst/>
            <a:rect l="l" t="t" r="r" b="b"/>
            <a:pathLst>
              <a:path w="4148866" h="5137915">
                <a:moveTo>
                  <a:pt x="0" y="0"/>
                </a:moveTo>
                <a:lnTo>
                  <a:pt x="4148866" y="0"/>
                </a:lnTo>
                <a:lnTo>
                  <a:pt x="4148866" y="5137915"/>
                </a:lnTo>
                <a:lnTo>
                  <a:pt x="0" y="513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82F2A4B3-1BE8-959D-333F-99093A0F5406}"/>
              </a:ext>
            </a:extLst>
          </p:cNvPr>
          <p:cNvSpPr/>
          <p:nvPr/>
        </p:nvSpPr>
        <p:spPr>
          <a:xfrm>
            <a:off x="15053424" y="5259"/>
            <a:ext cx="3234576" cy="1444316"/>
          </a:xfrm>
          <a:custGeom>
            <a:avLst/>
            <a:gdLst/>
            <a:ahLst/>
            <a:cxnLst/>
            <a:rect l="l" t="t" r="r" b="b"/>
            <a:pathLst>
              <a:path w="3234576" h="1444316">
                <a:moveTo>
                  <a:pt x="0" y="0"/>
                </a:moveTo>
                <a:lnTo>
                  <a:pt x="3234576" y="0"/>
                </a:lnTo>
                <a:lnTo>
                  <a:pt x="3234576" y="1444316"/>
                </a:lnTo>
                <a:lnTo>
                  <a:pt x="0" y="14443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06BF4986-B331-C1C2-A4A0-C2A62C7B2E1C}"/>
              </a:ext>
            </a:extLst>
          </p:cNvPr>
          <p:cNvSpPr/>
          <p:nvPr/>
        </p:nvSpPr>
        <p:spPr>
          <a:xfrm>
            <a:off x="0" y="8661071"/>
            <a:ext cx="9296400" cy="1680161"/>
          </a:xfrm>
          <a:custGeom>
            <a:avLst/>
            <a:gdLst/>
            <a:ahLst/>
            <a:cxnLst/>
            <a:rect l="l" t="t" r="r" b="b"/>
            <a:pathLst>
              <a:path w="9296400" h="1680161">
                <a:moveTo>
                  <a:pt x="0" y="0"/>
                </a:moveTo>
                <a:lnTo>
                  <a:pt x="9296400" y="0"/>
                </a:lnTo>
                <a:lnTo>
                  <a:pt x="9296400" y="1680160"/>
                </a:lnTo>
                <a:lnTo>
                  <a:pt x="0" y="16801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44" b="-44"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22" name="Obraz 21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6C32D3B-64A9-2C95-84DE-D355BC5931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791" y="8464976"/>
            <a:ext cx="5364945" cy="181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03F09C24-6B1C-EE1E-5A65-67A8F1D9023D}"/>
              </a:ext>
            </a:extLst>
          </p:cNvPr>
          <p:cNvSpPr txBox="1"/>
          <p:nvPr/>
        </p:nvSpPr>
        <p:spPr>
          <a:xfrm>
            <a:off x="1293990" y="1520727"/>
            <a:ext cx="16460609" cy="6678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Dyspozycja wypłaty zaliczki w ramach umowy o dofinansowanie w formie dotacji z prefinansowaniem jest składana tylko przy udziale operatora programu „Czyste Powietrze” przy wykorzystaniu konta grupowego operatora w GWD. Beneficjent nie może złożyć dyspozycji wypłaty zaliczki z indywidualnego konta w GWD.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Kwota dotacji w formie zaliczki zostanie wypłacona bezpośrednio na rachunek wykonawcy po złożeniu do WFOŚiGW kompletnej i prawidłowo wypełnionej, podpisanej własnoręcznie lub z użyciem podpisu elektronicznego przez Beneficjenta, dyspozycji wypłaty zaliczki wraz z załączoną do niej: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− wypełnioną i podpisaną przez operatora listą sprawdzającą przed wypłatą zaliczki dla wykonawcy w ramach prefinansowania oraz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− fakturą zaliczkową wystawioną przez tego wykonawcę.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Faktura zaliczkowa powinna być wystawiona na Beneficjenta lub Beneficjenta i małżonka wspólnie. Faktura zaliczkowa powinna zawierać dane umożliwiające identyfikację jej z umową z wykonawcą, np. poprzez numer umowy/datę umowy z wykonawcą, nazwę wykonawcy.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Zaliczka może być wypłacona maksymalnie do wysokości 35% przyznanej dotacji przypadającej na dany zakres przedsięwzięcia zawarty w danej umowie z wykonawcą, przy czym suma wszystkich wypłaconych zaliczek nie może przekroczyć 35% maksymalnej kwoty dotacji na realizację przedsięwzięcia wynikającej z wniosku o dofinansowanie.</a:t>
            </a:r>
          </a:p>
        </p:txBody>
      </p:sp>
    </p:spTree>
    <p:extLst>
      <p:ext uri="{BB962C8B-B14F-4D97-AF65-F5344CB8AC3E}">
        <p14:creationId xmlns:p14="http://schemas.microsoft.com/office/powerpoint/2010/main" val="223182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C1476-8392-DB7C-5FFA-861DC83BE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8EE1DDEC-CE8E-D345-3105-801930EAB750}"/>
              </a:ext>
            </a:extLst>
          </p:cNvPr>
          <p:cNvSpPr/>
          <p:nvPr/>
        </p:nvSpPr>
        <p:spPr>
          <a:xfrm rot="-741444" flipH="1">
            <a:off x="14469316" y="-2814505"/>
            <a:ext cx="8227382" cy="6506488"/>
          </a:xfrm>
          <a:custGeom>
            <a:avLst/>
            <a:gdLst/>
            <a:ahLst/>
            <a:cxnLst/>
            <a:rect l="l" t="t" r="r" b="b"/>
            <a:pathLst>
              <a:path w="8227382" h="6506488">
                <a:moveTo>
                  <a:pt x="8227382" y="0"/>
                </a:moveTo>
                <a:lnTo>
                  <a:pt x="0" y="0"/>
                </a:lnTo>
                <a:lnTo>
                  <a:pt x="0" y="6506488"/>
                </a:lnTo>
                <a:lnTo>
                  <a:pt x="8227382" y="6506488"/>
                </a:lnTo>
                <a:lnTo>
                  <a:pt x="8227382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5C6A24A-BFEC-C40D-9288-A6F5F2A6E8EF}"/>
              </a:ext>
            </a:extLst>
          </p:cNvPr>
          <p:cNvSpPr/>
          <p:nvPr/>
        </p:nvSpPr>
        <p:spPr>
          <a:xfrm>
            <a:off x="14139134" y="3030725"/>
            <a:ext cx="4148866" cy="5137915"/>
          </a:xfrm>
          <a:custGeom>
            <a:avLst/>
            <a:gdLst/>
            <a:ahLst/>
            <a:cxnLst/>
            <a:rect l="l" t="t" r="r" b="b"/>
            <a:pathLst>
              <a:path w="4148866" h="5137915">
                <a:moveTo>
                  <a:pt x="0" y="0"/>
                </a:moveTo>
                <a:lnTo>
                  <a:pt x="4148866" y="0"/>
                </a:lnTo>
                <a:lnTo>
                  <a:pt x="4148866" y="5137915"/>
                </a:lnTo>
                <a:lnTo>
                  <a:pt x="0" y="513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DE0B8DE-7F35-F40D-6E1E-3C696DAC7E91}"/>
              </a:ext>
            </a:extLst>
          </p:cNvPr>
          <p:cNvSpPr/>
          <p:nvPr/>
        </p:nvSpPr>
        <p:spPr>
          <a:xfrm>
            <a:off x="-4274641" y="8836087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F412FA0-CB51-9986-43D8-014443B3B8C8}"/>
              </a:ext>
            </a:extLst>
          </p:cNvPr>
          <p:cNvSpPr/>
          <p:nvPr/>
        </p:nvSpPr>
        <p:spPr>
          <a:xfrm rot="-5400000">
            <a:off x="-847592" y="-1166980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0" y="0"/>
                </a:moveTo>
                <a:lnTo>
                  <a:pt x="2304784" y="0"/>
                </a:lnTo>
                <a:lnTo>
                  <a:pt x="2304784" y="2333960"/>
                </a:lnTo>
                <a:lnTo>
                  <a:pt x="0" y="2333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4C698C8-F47F-BEA6-3A73-B497CD271AA0}"/>
              </a:ext>
            </a:extLst>
          </p:cNvPr>
          <p:cNvSpPr/>
          <p:nvPr/>
        </p:nvSpPr>
        <p:spPr>
          <a:xfrm>
            <a:off x="6727371" y="-785239"/>
            <a:ext cx="1699256" cy="1019554"/>
          </a:xfrm>
          <a:custGeom>
            <a:avLst/>
            <a:gdLst/>
            <a:ahLst/>
            <a:cxnLst/>
            <a:rect l="l" t="t" r="r" b="b"/>
            <a:pathLst>
              <a:path w="1699256" h="1019554">
                <a:moveTo>
                  <a:pt x="0" y="0"/>
                </a:moveTo>
                <a:lnTo>
                  <a:pt x="1699257" y="0"/>
                </a:lnTo>
                <a:lnTo>
                  <a:pt x="1699257" y="1019554"/>
                </a:lnTo>
                <a:lnTo>
                  <a:pt x="0" y="101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88ABC4B-FAB3-8BE6-A885-151C4A505556}"/>
              </a:ext>
            </a:extLst>
          </p:cNvPr>
          <p:cNvSpPr txBox="1"/>
          <p:nvPr/>
        </p:nvSpPr>
        <p:spPr>
          <a:xfrm>
            <a:off x="1143000" y="450334"/>
            <a:ext cx="1325181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47"/>
              </a:lnSpc>
            </a:pPr>
            <a:r>
              <a:rPr lang="pl-PL" sz="5400" b="1" dirty="0">
                <a:solidFill>
                  <a:srgbClr val="023535"/>
                </a:solidFill>
                <a:latin typeface="TT Norms Bold"/>
                <a:ea typeface="TT Norms Bold"/>
                <a:cs typeface="TT Norms Bold"/>
                <a:sym typeface="TT Norms Bold"/>
              </a:rPr>
              <a:t>Wniosek o płatność</a:t>
            </a:r>
            <a:endParaRPr lang="en-US" sz="5400" b="1" dirty="0">
              <a:solidFill>
                <a:srgbClr val="023535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720EB68-FFC8-E7F1-B24B-F45814591E26}"/>
              </a:ext>
            </a:extLst>
          </p:cNvPr>
          <p:cNvSpPr/>
          <p:nvPr/>
        </p:nvSpPr>
        <p:spPr>
          <a:xfrm>
            <a:off x="1293991" y="3208020"/>
            <a:ext cx="4148866" cy="5137915"/>
          </a:xfrm>
          <a:custGeom>
            <a:avLst/>
            <a:gdLst/>
            <a:ahLst/>
            <a:cxnLst/>
            <a:rect l="l" t="t" r="r" b="b"/>
            <a:pathLst>
              <a:path w="4148866" h="5137915">
                <a:moveTo>
                  <a:pt x="0" y="0"/>
                </a:moveTo>
                <a:lnTo>
                  <a:pt x="4148866" y="0"/>
                </a:lnTo>
                <a:lnTo>
                  <a:pt x="4148866" y="5137915"/>
                </a:lnTo>
                <a:lnTo>
                  <a:pt x="0" y="513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6791B6F-D0FF-36D4-45B5-FD982F37EF6A}"/>
              </a:ext>
            </a:extLst>
          </p:cNvPr>
          <p:cNvSpPr/>
          <p:nvPr/>
        </p:nvSpPr>
        <p:spPr>
          <a:xfrm>
            <a:off x="15053424" y="5259"/>
            <a:ext cx="3234576" cy="1444316"/>
          </a:xfrm>
          <a:custGeom>
            <a:avLst/>
            <a:gdLst/>
            <a:ahLst/>
            <a:cxnLst/>
            <a:rect l="l" t="t" r="r" b="b"/>
            <a:pathLst>
              <a:path w="3234576" h="1444316">
                <a:moveTo>
                  <a:pt x="0" y="0"/>
                </a:moveTo>
                <a:lnTo>
                  <a:pt x="3234576" y="0"/>
                </a:lnTo>
                <a:lnTo>
                  <a:pt x="3234576" y="1444316"/>
                </a:lnTo>
                <a:lnTo>
                  <a:pt x="0" y="14443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D5A706F3-0884-1C98-A834-ED4A1066DEB1}"/>
              </a:ext>
            </a:extLst>
          </p:cNvPr>
          <p:cNvSpPr/>
          <p:nvPr/>
        </p:nvSpPr>
        <p:spPr>
          <a:xfrm>
            <a:off x="0" y="8661071"/>
            <a:ext cx="9296400" cy="1680161"/>
          </a:xfrm>
          <a:custGeom>
            <a:avLst/>
            <a:gdLst/>
            <a:ahLst/>
            <a:cxnLst/>
            <a:rect l="l" t="t" r="r" b="b"/>
            <a:pathLst>
              <a:path w="9296400" h="1680161">
                <a:moveTo>
                  <a:pt x="0" y="0"/>
                </a:moveTo>
                <a:lnTo>
                  <a:pt x="9296400" y="0"/>
                </a:lnTo>
                <a:lnTo>
                  <a:pt x="9296400" y="1680160"/>
                </a:lnTo>
                <a:lnTo>
                  <a:pt x="0" y="16801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44" b="-44"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22" name="Obraz 21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2BF93BA8-1017-2180-A508-B7F52EFF24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791" y="8464976"/>
            <a:ext cx="5364945" cy="181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BE904B3D-4FAE-0E42-9C86-E3E2E31BB0EE}"/>
              </a:ext>
            </a:extLst>
          </p:cNvPr>
          <p:cNvSpPr txBox="1"/>
          <p:nvPr/>
        </p:nvSpPr>
        <p:spPr>
          <a:xfrm>
            <a:off x="1293990" y="1520727"/>
            <a:ext cx="16460609" cy="7140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Obowiązujący formularz wniosku o płatność jest dostępny jako formularz online w systemie GWD (Generator Wniosków o Dofinansowanie) na stronie </a:t>
            </a:r>
            <a:r>
              <a:rPr lang="pl-PL" sz="2200" spc="24" dirty="0">
                <a:solidFill>
                  <a:srgbClr val="023535"/>
                </a:solidFill>
                <a:latin typeface="TT Norms"/>
                <a:hlinkClick r:id="rId13"/>
              </a:rPr>
              <a:t>https://gwd.nfosigw.gov.pl/</a:t>
            </a:r>
            <a:r>
              <a:rPr lang="pl-PL" sz="2200" spc="24" dirty="0">
                <a:solidFill>
                  <a:srgbClr val="023535"/>
                </a:solidFill>
                <a:latin typeface="TT Norms"/>
              </a:rPr>
              <a:t> oraz w serwisie „gov.pl” pod adresem </a:t>
            </a:r>
            <a:r>
              <a:rPr lang="pl-PL" sz="2200" spc="24" dirty="0">
                <a:solidFill>
                  <a:srgbClr val="023535"/>
                </a:solidFill>
                <a:latin typeface="TT Norms"/>
                <a:hlinkClick r:id="rId14"/>
              </a:rPr>
              <a:t>https://www.gov.pl/web/gov/skorzystaj-z-programu-czyste-powietrze</a:t>
            </a:r>
            <a:r>
              <a:rPr lang="pl-PL" sz="2200" spc="24" dirty="0">
                <a:solidFill>
                  <a:srgbClr val="023535"/>
                </a:solidFill>
                <a:latin typeface="TT Norms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Sposoby podpisywania i składania wniosku o płatność: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200" b="1" spc="24" dirty="0">
                <a:solidFill>
                  <a:srgbClr val="023535"/>
                </a:solidFill>
                <a:latin typeface="TT Norms"/>
              </a:rPr>
              <a:t>Wniosek o płatność w ramach dotacji z prefinansowaniem oraz w ramach najwyższego poziomu dofinansowania może zostać złożony tylko przy udziale operatora programu czyste powietrze, poprzez konto grupowe operatora w systemie GWD.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D1C2D57-15B8-BDC9-DD7F-11777534766C}"/>
              </a:ext>
            </a:extLst>
          </p:cNvPr>
          <p:cNvGraphicFramePr>
            <a:graphicFrameLocks noGrp="1"/>
          </p:cNvGraphicFramePr>
          <p:nvPr/>
        </p:nvGraphicFramePr>
        <p:xfrm>
          <a:off x="1599495" y="3783622"/>
          <a:ext cx="1508901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1">
                  <a:extLst>
                    <a:ext uri="{9D8B030D-6E8A-4147-A177-3AD203B41FA5}">
                      <a16:colId xmlns:a16="http://schemas.microsoft.com/office/drawing/2014/main" val="2312405464"/>
                    </a:ext>
                  </a:extLst>
                </a:gridCol>
                <a:gridCol w="7316139">
                  <a:extLst>
                    <a:ext uri="{9D8B030D-6E8A-4147-A177-3AD203B41FA5}">
                      <a16:colId xmlns:a16="http://schemas.microsoft.com/office/drawing/2014/main" val="1971437844"/>
                    </a:ext>
                  </a:extLst>
                </a:gridCol>
                <a:gridCol w="5029670">
                  <a:extLst>
                    <a:ext uri="{9D8B030D-6E8A-4147-A177-3AD203B41FA5}">
                      <a16:colId xmlns:a16="http://schemas.microsoft.com/office/drawing/2014/main" val="2592301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Forma złożenia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Sposób złożenia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Rodzaj podpisu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005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Elektroniczna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Wypełniony wniosek w GWD z dołączonymi załącznikami w formie elektronicznej (skany lub dokumenty elektroniczne), podpisany elektronicznie przez Beneficjenta lub pełnomocnika, należy przesłać za pośrednictwem GWD do właściwego </a:t>
                      </a:r>
                      <a:r>
                        <a:rPr lang="pl-PL" dirty="0" err="1"/>
                        <a:t>wfośigw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Elektroniczny (kwalifikowany lub profil zaufany)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80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Papierowa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Wypełniony wniosek w GWD należy przesłać za pośrednictwem GWD do właściwego </a:t>
                      </a:r>
                      <a:r>
                        <a:rPr lang="pl-PL" dirty="0" err="1"/>
                        <a:t>wfośigw</a:t>
                      </a:r>
                      <a:r>
                        <a:rPr lang="pl-PL" dirty="0"/>
                        <a:t>, a następnie wydrukować i opatrzyć własnoręcznym podpisem Beneficjenta lub pełnomocnika. Tak przygotowany wniosek wraz z załącznikami w formie papierowej należy złożyć do właściwego </a:t>
                      </a:r>
                      <a:r>
                        <a:rPr lang="pl-PL" dirty="0" err="1"/>
                        <a:t>wfośigw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Własnoręczny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346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71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3030725"/>
            <a:ext cx="18452144" cy="5155881"/>
            <a:chOff x="0" y="0"/>
            <a:chExt cx="4859824" cy="13579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24" cy="1357928"/>
            </a:xfrm>
            <a:custGeom>
              <a:avLst/>
              <a:gdLst/>
              <a:ahLst/>
              <a:cxnLst/>
              <a:rect l="l" t="t" r="r" b="b"/>
              <a:pathLst>
                <a:path w="4859824" h="1357928">
                  <a:moveTo>
                    <a:pt x="0" y="0"/>
                  </a:moveTo>
                  <a:lnTo>
                    <a:pt x="4859824" y="0"/>
                  </a:lnTo>
                  <a:lnTo>
                    <a:pt x="4859824" y="1357928"/>
                  </a:lnTo>
                  <a:lnTo>
                    <a:pt x="0" y="1357928"/>
                  </a:lnTo>
                  <a:close/>
                </a:path>
              </a:pathLst>
            </a:custGeom>
            <a:solidFill>
              <a:srgbClr val="AFCA0B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0"/>
              <a:ext cx="4859824" cy="1548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741444" flipH="1">
            <a:off x="15385632" y="-2938132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0"/>
                </a:moveTo>
                <a:lnTo>
                  <a:pt x="0" y="0"/>
                </a:lnTo>
                <a:lnTo>
                  <a:pt x="0" y="5738804"/>
                </a:lnTo>
                <a:lnTo>
                  <a:pt x="7256654" y="5738804"/>
                </a:lnTo>
                <a:lnTo>
                  <a:pt x="7256654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-4274641" y="8836087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 rot="-5400000">
            <a:off x="-847592" y="-1166980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0" y="0"/>
                </a:moveTo>
                <a:lnTo>
                  <a:pt x="2304784" y="0"/>
                </a:lnTo>
                <a:lnTo>
                  <a:pt x="2304784" y="2333960"/>
                </a:lnTo>
                <a:lnTo>
                  <a:pt x="0" y="23339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6727371" y="-785239"/>
            <a:ext cx="1699256" cy="1019554"/>
          </a:xfrm>
          <a:custGeom>
            <a:avLst/>
            <a:gdLst/>
            <a:ahLst/>
            <a:cxnLst/>
            <a:rect l="l" t="t" r="r" b="b"/>
            <a:pathLst>
              <a:path w="1699256" h="1019554">
                <a:moveTo>
                  <a:pt x="0" y="0"/>
                </a:moveTo>
                <a:lnTo>
                  <a:pt x="1699257" y="0"/>
                </a:lnTo>
                <a:lnTo>
                  <a:pt x="1699257" y="1019554"/>
                </a:lnTo>
                <a:lnTo>
                  <a:pt x="0" y="10195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7774614" y="-13723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7"/>
                </a:lnTo>
                <a:lnTo>
                  <a:pt x="0" y="5521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3438447" y="4363643"/>
            <a:ext cx="11411106" cy="158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6999" b="1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DZIĘKUJEMY ZA UWAGĘ!</a:t>
            </a:r>
          </a:p>
        </p:txBody>
      </p:sp>
      <p:sp>
        <p:nvSpPr>
          <p:cNvPr id="12" name="Freeform 12"/>
          <p:cNvSpPr/>
          <p:nvPr/>
        </p:nvSpPr>
        <p:spPr>
          <a:xfrm>
            <a:off x="4577872" y="8599576"/>
            <a:ext cx="9296400" cy="1680161"/>
          </a:xfrm>
          <a:custGeom>
            <a:avLst/>
            <a:gdLst/>
            <a:ahLst/>
            <a:cxnLst/>
            <a:rect l="l" t="t" r="r" b="b"/>
            <a:pathLst>
              <a:path w="9296400" h="1680161">
                <a:moveTo>
                  <a:pt x="0" y="0"/>
                </a:moveTo>
                <a:lnTo>
                  <a:pt x="9296400" y="0"/>
                </a:lnTo>
                <a:lnTo>
                  <a:pt x="9296400" y="1680161"/>
                </a:lnTo>
                <a:lnTo>
                  <a:pt x="0" y="1680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44" b="-44"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14" name="Obraz 13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02181EA-25E0-B2DB-731D-3E792E5B42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27" y="509210"/>
            <a:ext cx="5364945" cy="181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DC7C9-972D-A2BB-B38B-2A26883E6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16EF032-BCC3-1125-71AD-1308E4DCF5D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FE731B4-4DA8-A1D8-242A-9F1AF551F8E4}"/>
              </a:ext>
            </a:extLst>
          </p:cNvPr>
          <p:cNvSpPr/>
          <p:nvPr/>
        </p:nvSpPr>
        <p:spPr>
          <a:xfrm rot="-741444" flipH="1" flipV="1">
            <a:off x="14659673" y="8304608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3"/>
                </a:moveTo>
                <a:lnTo>
                  <a:pt x="0" y="5738803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3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A2445FC-D2FD-18D8-6DBC-2A25D2DF9CF6}"/>
              </a:ext>
            </a:extLst>
          </p:cNvPr>
          <p:cNvSpPr/>
          <p:nvPr/>
        </p:nvSpPr>
        <p:spPr>
          <a:xfrm>
            <a:off x="-4274641" y="8836087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3BA8088-F9E1-6D5E-029E-2DFE38ADB9CE}"/>
              </a:ext>
            </a:extLst>
          </p:cNvPr>
          <p:cNvSpPr/>
          <p:nvPr/>
        </p:nvSpPr>
        <p:spPr>
          <a:xfrm rot="5400000">
            <a:off x="-1724210" y="850261"/>
            <a:ext cx="5581408" cy="3005069"/>
          </a:xfrm>
          <a:custGeom>
            <a:avLst/>
            <a:gdLst/>
            <a:ahLst/>
            <a:cxnLst/>
            <a:rect l="l" t="t" r="r" b="b"/>
            <a:pathLst>
              <a:path w="5581408" h="3005069">
                <a:moveTo>
                  <a:pt x="0" y="0"/>
                </a:moveTo>
                <a:lnTo>
                  <a:pt x="5581408" y="0"/>
                </a:lnTo>
                <a:lnTo>
                  <a:pt x="5581408" y="3005069"/>
                </a:lnTo>
                <a:lnTo>
                  <a:pt x="0" y="3005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6928" r="-27109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2149D59-5AE2-1176-00B3-8F993A3DC486}"/>
              </a:ext>
            </a:extLst>
          </p:cNvPr>
          <p:cNvSpPr/>
          <p:nvPr/>
        </p:nvSpPr>
        <p:spPr>
          <a:xfrm rot="5400000">
            <a:off x="-1045496" y="-738099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4"/>
                </a:lnTo>
                <a:lnTo>
                  <a:pt x="0" y="1077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3357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83B6D41-DEB8-CFBE-859F-082F3FA2EAA4}"/>
              </a:ext>
            </a:extLst>
          </p:cNvPr>
          <p:cNvSpPr/>
          <p:nvPr/>
        </p:nvSpPr>
        <p:spPr>
          <a:xfrm>
            <a:off x="7097886" y="5929415"/>
            <a:ext cx="400118" cy="326096"/>
          </a:xfrm>
          <a:custGeom>
            <a:avLst/>
            <a:gdLst/>
            <a:ahLst/>
            <a:cxnLst/>
            <a:rect l="l" t="t" r="r" b="b"/>
            <a:pathLst>
              <a:path w="400118" h="326096">
                <a:moveTo>
                  <a:pt x="0" y="0"/>
                </a:moveTo>
                <a:lnTo>
                  <a:pt x="400118" y="0"/>
                </a:lnTo>
                <a:lnTo>
                  <a:pt x="400118" y="326096"/>
                </a:lnTo>
                <a:lnTo>
                  <a:pt x="0" y="3260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53853FC-B304-A89D-3A43-86643BB15893}"/>
              </a:ext>
            </a:extLst>
          </p:cNvPr>
          <p:cNvSpPr/>
          <p:nvPr/>
        </p:nvSpPr>
        <p:spPr>
          <a:xfrm rot="5400000">
            <a:off x="17135608" y="9120020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0" y="0"/>
                </a:moveTo>
                <a:lnTo>
                  <a:pt x="2304784" y="0"/>
                </a:lnTo>
                <a:lnTo>
                  <a:pt x="2304784" y="2333960"/>
                </a:lnTo>
                <a:lnTo>
                  <a:pt x="0" y="23339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DC9FB74-73D4-7925-1242-622555A040B6}"/>
              </a:ext>
            </a:extLst>
          </p:cNvPr>
          <p:cNvSpPr/>
          <p:nvPr/>
        </p:nvSpPr>
        <p:spPr>
          <a:xfrm>
            <a:off x="8011886" y="-709039"/>
            <a:ext cx="1699256" cy="1019554"/>
          </a:xfrm>
          <a:custGeom>
            <a:avLst/>
            <a:gdLst/>
            <a:ahLst/>
            <a:cxnLst/>
            <a:rect l="l" t="t" r="r" b="b"/>
            <a:pathLst>
              <a:path w="1699256" h="1019554">
                <a:moveTo>
                  <a:pt x="0" y="0"/>
                </a:moveTo>
                <a:lnTo>
                  <a:pt x="1699256" y="0"/>
                </a:lnTo>
                <a:lnTo>
                  <a:pt x="1699256" y="1019554"/>
                </a:lnTo>
                <a:lnTo>
                  <a:pt x="0" y="10195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76964DA-8D45-71FE-74ED-8264CA3D9D68}"/>
              </a:ext>
            </a:extLst>
          </p:cNvPr>
          <p:cNvSpPr/>
          <p:nvPr/>
        </p:nvSpPr>
        <p:spPr>
          <a:xfrm>
            <a:off x="17774614" y="-13723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7"/>
                </a:lnTo>
                <a:lnTo>
                  <a:pt x="0" y="5521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65DE570D-6412-4CEC-2A6E-BB54CE832172}"/>
              </a:ext>
            </a:extLst>
          </p:cNvPr>
          <p:cNvSpPr/>
          <p:nvPr/>
        </p:nvSpPr>
        <p:spPr>
          <a:xfrm>
            <a:off x="881479" y="2705100"/>
            <a:ext cx="4364712" cy="4146871"/>
          </a:xfrm>
          <a:custGeom>
            <a:avLst/>
            <a:gdLst/>
            <a:ahLst/>
            <a:cxnLst/>
            <a:rect l="l" t="t" r="r" b="b"/>
            <a:pathLst>
              <a:path w="2292534" h="2220892">
                <a:moveTo>
                  <a:pt x="0" y="0"/>
                </a:moveTo>
                <a:lnTo>
                  <a:pt x="2292534" y="0"/>
                </a:lnTo>
                <a:lnTo>
                  <a:pt x="2292534" y="2220892"/>
                </a:lnTo>
                <a:lnTo>
                  <a:pt x="0" y="222089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D35ABE45-8755-32A3-3F43-698C7A11D981}"/>
              </a:ext>
            </a:extLst>
          </p:cNvPr>
          <p:cNvSpPr txBox="1"/>
          <p:nvPr/>
        </p:nvSpPr>
        <p:spPr>
          <a:xfrm>
            <a:off x="3276600" y="835532"/>
            <a:ext cx="9155745" cy="900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47"/>
              </a:lnSpc>
            </a:pPr>
            <a:r>
              <a:rPr lang="pl-PL" sz="6399" b="1" dirty="0">
                <a:solidFill>
                  <a:srgbClr val="023535"/>
                </a:solidFill>
                <a:latin typeface="TT Norms Bold"/>
                <a:ea typeface="TT Norms Bold"/>
                <a:cs typeface="TT Norms Bold"/>
                <a:sym typeface="TT Norms Bold"/>
              </a:rPr>
              <a:t>Okres realizacji</a:t>
            </a:r>
            <a:endParaRPr lang="en-US" sz="6399" b="1" dirty="0">
              <a:solidFill>
                <a:srgbClr val="023535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0D9C9B98-19B2-E297-C949-8E2E6A2AB823}"/>
              </a:ext>
            </a:extLst>
          </p:cNvPr>
          <p:cNvSpPr txBox="1"/>
          <p:nvPr/>
        </p:nvSpPr>
        <p:spPr>
          <a:xfrm>
            <a:off x="5867400" y="2258940"/>
            <a:ext cx="11658600" cy="4597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None/>
              <a:tabLst>
                <a:tab pos="180340" algn="l"/>
              </a:tabLst>
            </a:pPr>
            <a:r>
              <a:rPr lang="pl-PL" sz="2800" spc="24" dirty="0">
                <a:solidFill>
                  <a:srgbClr val="023535"/>
                </a:solidFill>
                <a:latin typeface="TT Norms"/>
              </a:rPr>
              <a:t>Okres realizacji przedsięwzięcia może wynosić dla dotacji oraz dotacji z prefinansowaniem </a:t>
            </a:r>
            <a:r>
              <a:rPr lang="pl-PL" sz="2800" b="1" spc="24" dirty="0">
                <a:solidFill>
                  <a:srgbClr val="023535"/>
                </a:solidFill>
                <a:latin typeface="TT Norms"/>
              </a:rPr>
              <a:t>do 24 miesięcy </a:t>
            </a:r>
            <a:r>
              <a:rPr lang="pl-PL" sz="2800" spc="24" dirty="0">
                <a:solidFill>
                  <a:srgbClr val="023535"/>
                </a:solidFill>
                <a:latin typeface="TT Norms"/>
              </a:rPr>
              <a:t>od daty złożenia wniosku o dofinansowanie.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8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800" spc="24" dirty="0">
                <a:solidFill>
                  <a:srgbClr val="023535"/>
                </a:solidFill>
                <a:latin typeface="TT Norms"/>
              </a:rPr>
              <a:t>W sytuacjach niezależnych od Beneficjenta, których następstw nie mógł uniknąć mimo zachowania należytej staranności, na uzasadniony wniosek Beneficjenta, </a:t>
            </a:r>
            <a:r>
              <a:rPr lang="pl-PL" sz="2800" spc="24" dirty="0" err="1">
                <a:solidFill>
                  <a:srgbClr val="023535"/>
                </a:solidFill>
                <a:latin typeface="TT Norms"/>
              </a:rPr>
              <a:t>wfośigw</a:t>
            </a:r>
            <a:r>
              <a:rPr lang="pl-PL" sz="2800" spc="24" dirty="0">
                <a:solidFill>
                  <a:srgbClr val="023535"/>
                </a:solidFill>
                <a:latin typeface="TT Norms"/>
              </a:rPr>
              <a:t> może przedłużyć maksymalny okres realizacji przedsięwzięcia o okres nie dłuższy niż 6 miesięcy, jednak nie dłużej niż do 30.06.2032 r.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C17FBB3E-0D96-D0FF-94E0-CE01B7DFAC18}"/>
              </a:ext>
            </a:extLst>
          </p:cNvPr>
          <p:cNvSpPr/>
          <p:nvPr/>
        </p:nvSpPr>
        <p:spPr>
          <a:xfrm>
            <a:off x="0" y="8661071"/>
            <a:ext cx="9296400" cy="1680161"/>
          </a:xfrm>
          <a:custGeom>
            <a:avLst/>
            <a:gdLst/>
            <a:ahLst/>
            <a:cxnLst/>
            <a:rect l="l" t="t" r="r" b="b"/>
            <a:pathLst>
              <a:path w="9296400" h="1680161">
                <a:moveTo>
                  <a:pt x="0" y="0"/>
                </a:moveTo>
                <a:lnTo>
                  <a:pt x="9296400" y="0"/>
                </a:lnTo>
                <a:lnTo>
                  <a:pt x="9296400" y="1680160"/>
                </a:lnTo>
                <a:lnTo>
                  <a:pt x="0" y="168016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t="-44" b="-44"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8" name="Obraz 7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5985BB8-8992-3E9C-061D-FDF68010643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184" y="8524467"/>
            <a:ext cx="5364945" cy="181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reeform 16">
            <a:extLst>
              <a:ext uri="{FF2B5EF4-FFF2-40B4-BE49-F238E27FC236}">
                <a16:creationId xmlns:a16="http://schemas.microsoft.com/office/drawing/2014/main" id="{5082CA23-C7F7-57EA-FFA0-4EF9F392BFE9}"/>
              </a:ext>
            </a:extLst>
          </p:cNvPr>
          <p:cNvSpPr/>
          <p:nvPr/>
        </p:nvSpPr>
        <p:spPr>
          <a:xfrm>
            <a:off x="14640626" y="226482"/>
            <a:ext cx="3234576" cy="1444316"/>
          </a:xfrm>
          <a:custGeom>
            <a:avLst/>
            <a:gdLst/>
            <a:ahLst/>
            <a:cxnLst/>
            <a:rect l="l" t="t" r="r" b="b"/>
            <a:pathLst>
              <a:path w="3234576" h="1444316">
                <a:moveTo>
                  <a:pt x="0" y="0"/>
                </a:moveTo>
                <a:lnTo>
                  <a:pt x="3234576" y="0"/>
                </a:lnTo>
                <a:lnTo>
                  <a:pt x="3234576" y="1444316"/>
                </a:lnTo>
                <a:lnTo>
                  <a:pt x="0" y="144431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21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2A299-8EE2-56CD-E66B-F8CD83611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A9C43A-CB85-1915-9370-63EE4DB1253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E0E474E-8014-35A2-AE25-C6005C78C8BD}"/>
              </a:ext>
            </a:extLst>
          </p:cNvPr>
          <p:cNvSpPr/>
          <p:nvPr/>
        </p:nvSpPr>
        <p:spPr>
          <a:xfrm rot="-741444" flipH="1" flipV="1">
            <a:off x="14659673" y="8304608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3"/>
                </a:moveTo>
                <a:lnTo>
                  <a:pt x="0" y="5738803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3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2ACFDC3-5C51-E243-A4B6-B61B04C1ADC9}"/>
              </a:ext>
            </a:extLst>
          </p:cNvPr>
          <p:cNvSpPr/>
          <p:nvPr/>
        </p:nvSpPr>
        <p:spPr>
          <a:xfrm>
            <a:off x="-4274641" y="8836087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6B2767B-7A1B-E90D-7E37-530AAC159560}"/>
              </a:ext>
            </a:extLst>
          </p:cNvPr>
          <p:cNvSpPr/>
          <p:nvPr/>
        </p:nvSpPr>
        <p:spPr>
          <a:xfrm rot="5400000">
            <a:off x="-1724210" y="850261"/>
            <a:ext cx="5581408" cy="3005069"/>
          </a:xfrm>
          <a:custGeom>
            <a:avLst/>
            <a:gdLst/>
            <a:ahLst/>
            <a:cxnLst/>
            <a:rect l="l" t="t" r="r" b="b"/>
            <a:pathLst>
              <a:path w="5581408" h="3005069">
                <a:moveTo>
                  <a:pt x="0" y="0"/>
                </a:moveTo>
                <a:lnTo>
                  <a:pt x="5581408" y="0"/>
                </a:lnTo>
                <a:lnTo>
                  <a:pt x="5581408" y="3005069"/>
                </a:lnTo>
                <a:lnTo>
                  <a:pt x="0" y="3005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6928" r="-27109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24BD1DA-C90F-2AF3-365A-087F9968705B}"/>
              </a:ext>
            </a:extLst>
          </p:cNvPr>
          <p:cNvSpPr/>
          <p:nvPr/>
        </p:nvSpPr>
        <p:spPr>
          <a:xfrm rot="5400000">
            <a:off x="-1045496" y="-738099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4"/>
                </a:lnTo>
                <a:lnTo>
                  <a:pt x="0" y="1077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3357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3C6B8B0-3AF8-F6A2-2272-0FF16C035A63}"/>
              </a:ext>
            </a:extLst>
          </p:cNvPr>
          <p:cNvSpPr/>
          <p:nvPr/>
        </p:nvSpPr>
        <p:spPr>
          <a:xfrm>
            <a:off x="7097886" y="5929415"/>
            <a:ext cx="400118" cy="326096"/>
          </a:xfrm>
          <a:custGeom>
            <a:avLst/>
            <a:gdLst/>
            <a:ahLst/>
            <a:cxnLst/>
            <a:rect l="l" t="t" r="r" b="b"/>
            <a:pathLst>
              <a:path w="400118" h="326096">
                <a:moveTo>
                  <a:pt x="0" y="0"/>
                </a:moveTo>
                <a:lnTo>
                  <a:pt x="400118" y="0"/>
                </a:lnTo>
                <a:lnTo>
                  <a:pt x="400118" y="326096"/>
                </a:lnTo>
                <a:lnTo>
                  <a:pt x="0" y="3260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89EF735-3F31-B6C7-3EF1-137D5F395962}"/>
              </a:ext>
            </a:extLst>
          </p:cNvPr>
          <p:cNvSpPr/>
          <p:nvPr/>
        </p:nvSpPr>
        <p:spPr>
          <a:xfrm rot="5400000">
            <a:off x="17135608" y="9120020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0" y="0"/>
                </a:moveTo>
                <a:lnTo>
                  <a:pt x="2304784" y="0"/>
                </a:lnTo>
                <a:lnTo>
                  <a:pt x="2304784" y="2333960"/>
                </a:lnTo>
                <a:lnTo>
                  <a:pt x="0" y="23339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CAB8583-02EA-3782-C396-A03B64ACFC89}"/>
              </a:ext>
            </a:extLst>
          </p:cNvPr>
          <p:cNvSpPr/>
          <p:nvPr/>
        </p:nvSpPr>
        <p:spPr>
          <a:xfrm>
            <a:off x="8011886" y="-709039"/>
            <a:ext cx="1699256" cy="1019554"/>
          </a:xfrm>
          <a:custGeom>
            <a:avLst/>
            <a:gdLst/>
            <a:ahLst/>
            <a:cxnLst/>
            <a:rect l="l" t="t" r="r" b="b"/>
            <a:pathLst>
              <a:path w="1699256" h="1019554">
                <a:moveTo>
                  <a:pt x="0" y="0"/>
                </a:moveTo>
                <a:lnTo>
                  <a:pt x="1699256" y="0"/>
                </a:lnTo>
                <a:lnTo>
                  <a:pt x="1699256" y="1019554"/>
                </a:lnTo>
                <a:lnTo>
                  <a:pt x="0" y="10195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9B87EF1-1CF1-3FEF-E607-1E21040F32CC}"/>
              </a:ext>
            </a:extLst>
          </p:cNvPr>
          <p:cNvSpPr/>
          <p:nvPr/>
        </p:nvSpPr>
        <p:spPr>
          <a:xfrm>
            <a:off x="17774614" y="-13723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7"/>
                </a:lnTo>
                <a:lnTo>
                  <a:pt x="0" y="5521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A85E1C1-C0A8-D1B3-C6A7-F400237261BC}"/>
              </a:ext>
            </a:extLst>
          </p:cNvPr>
          <p:cNvSpPr/>
          <p:nvPr/>
        </p:nvSpPr>
        <p:spPr>
          <a:xfrm>
            <a:off x="881479" y="2705100"/>
            <a:ext cx="4364712" cy="4146871"/>
          </a:xfrm>
          <a:custGeom>
            <a:avLst/>
            <a:gdLst/>
            <a:ahLst/>
            <a:cxnLst/>
            <a:rect l="l" t="t" r="r" b="b"/>
            <a:pathLst>
              <a:path w="2292534" h="2220892">
                <a:moveTo>
                  <a:pt x="0" y="0"/>
                </a:moveTo>
                <a:lnTo>
                  <a:pt x="2292534" y="0"/>
                </a:lnTo>
                <a:lnTo>
                  <a:pt x="2292534" y="2220892"/>
                </a:lnTo>
                <a:lnTo>
                  <a:pt x="0" y="222089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F711D96F-E71D-7606-6AD0-CB067926262A}"/>
              </a:ext>
            </a:extLst>
          </p:cNvPr>
          <p:cNvSpPr txBox="1"/>
          <p:nvPr/>
        </p:nvSpPr>
        <p:spPr>
          <a:xfrm>
            <a:off x="3276600" y="835532"/>
            <a:ext cx="9155745" cy="900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47"/>
              </a:lnSpc>
            </a:pPr>
            <a:r>
              <a:rPr lang="pl-PL" sz="6399" b="1" dirty="0">
                <a:solidFill>
                  <a:srgbClr val="023535"/>
                </a:solidFill>
                <a:latin typeface="TT Norms Bold"/>
                <a:ea typeface="TT Norms Bold"/>
                <a:cs typeface="TT Norms Bold"/>
                <a:sym typeface="TT Norms Bold"/>
              </a:rPr>
              <a:t>Okres realizacji</a:t>
            </a:r>
            <a:endParaRPr lang="en-US" sz="6399" b="1" dirty="0">
              <a:solidFill>
                <a:srgbClr val="023535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1A416233-A464-84D8-42E1-6BF2D0E4254A}"/>
              </a:ext>
            </a:extLst>
          </p:cNvPr>
          <p:cNvSpPr txBox="1"/>
          <p:nvPr/>
        </p:nvSpPr>
        <p:spPr>
          <a:xfrm>
            <a:off x="5867400" y="1943100"/>
            <a:ext cx="11658600" cy="6447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Rozpoczęcie przedsięwzięcia to poniesienie pierwszego kosztu kwalifikowanego (data wystawienia pierwszej faktury lub równoważnego dokumentu księgowego) może nastąpić nie wcześniej niż </a:t>
            </a:r>
            <a:r>
              <a:rPr lang="pl-PL" sz="2200" b="1" spc="24" dirty="0">
                <a:solidFill>
                  <a:srgbClr val="023535"/>
                </a:solidFill>
                <a:latin typeface="TT Norms"/>
              </a:rPr>
              <a:t>sześć miesięcy </a:t>
            </a:r>
            <a:r>
              <a:rPr lang="pl-PL" sz="2200" spc="24" dirty="0">
                <a:solidFill>
                  <a:srgbClr val="023535"/>
                </a:solidFill>
                <a:latin typeface="TT Norms"/>
              </a:rPr>
              <a:t>przed datą złożenia wniosku o dofinansowanie, z wyjątkiem wniosków o dofinansowanie składanych w terminie czterech miesięcy od daty uruchomienia nowego naboru, czyli od 31.03.2025 r., dla których rozpoczęcie przedsięwzięcia mogło nastąpić od dnia </a:t>
            </a:r>
            <a:r>
              <a:rPr lang="pl-PL" sz="2200" b="1" spc="24" dirty="0">
                <a:solidFill>
                  <a:srgbClr val="023535"/>
                </a:solidFill>
                <a:latin typeface="TT Norms"/>
              </a:rPr>
              <a:t>28.05.2024 r.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None/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None/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Zakończenie przedsięwzięcia (data wystawienia ostatniej faktury lub równoważnego dokumentu księgowego lub innego dokumentu potwierdzającego wykonanie prac) oznacza rzeczowe zakończenie wszystkich prac objętych umową o dofinansowanie, pozwalające na prawidłową eksploatację zamontowanych urządzeń. W ramach Programu finansowane są również przedsięwzięcia rozpoczęte zgodnie z definicją powyżej i zakończone przed dniem złożenia wniosku o dofinansowanie w formie dotacji, z zastrzeżeniem zdania następnego.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None/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Nie udziela się dofinansowania na przedsięwzięcia zakończone przed dniem złożenia wniosku o dofinansowanie w formie dotacji na częściową spłatę kapitału kredytu bankowego oraz w formie dotacji z prefinansowaniem.</a:t>
            </a:r>
            <a:endParaRPr lang="pl-PL" sz="2200" b="1" spc="24" dirty="0">
              <a:solidFill>
                <a:srgbClr val="023535"/>
              </a:solidFill>
              <a:latin typeface="TT Norms"/>
            </a:endParaRP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9CBEB84C-1FC7-9F0D-E08F-8F0ECA7A8B9B}"/>
              </a:ext>
            </a:extLst>
          </p:cNvPr>
          <p:cNvSpPr/>
          <p:nvPr/>
        </p:nvSpPr>
        <p:spPr>
          <a:xfrm>
            <a:off x="0" y="8661071"/>
            <a:ext cx="9296400" cy="1680161"/>
          </a:xfrm>
          <a:custGeom>
            <a:avLst/>
            <a:gdLst/>
            <a:ahLst/>
            <a:cxnLst/>
            <a:rect l="l" t="t" r="r" b="b"/>
            <a:pathLst>
              <a:path w="9296400" h="1680161">
                <a:moveTo>
                  <a:pt x="0" y="0"/>
                </a:moveTo>
                <a:lnTo>
                  <a:pt x="9296400" y="0"/>
                </a:lnTo>
                <a:lnTo>
                  <a:pt x="9296400" y="1680160"/>
                </a:lnTo>
                <a:lnTo>
                  <a:pt x="0" y="168016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t="-44" b="-44"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8" name="Obraz 7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DCB1B38-5936-CBFB-1F47-FEC6FAC092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184" y="8524467"/>
            <a:ext cx="5364945" cy="181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reeform 16">
            <a:extLst>
              <a:ext uri="{FF2B5EF4-FFF2-40B4-BE49-F238E27FC236}">
                <a16:creationId xmlns:a16="http://schemas.microsoft.com/office/drawing/2014/main" id="{75389964-2956-80DE-244F-47A9BE43CB73}"/>
              </a:ext>
            </a:extLst>
          </p:cNvPr>
          <p:cNvSpPr/>
          <p:nvPr/>
        </p:nvSpPr>
        <p:spPr>
          <a:xfrm>
            <a:off x="14640626" y="226482"/>
            <a:ext cx="3234576" cy="1444316"/>
          </a:xfrm>
          <a:custGeom>
            <a:avLst/>
            <a:gdLst/>
            <a:ahLst/>
            <a:cxnLst/>
            <a:rect l="l" t="t" r="r" b="b"/>
            <a:pathLst>
              <a:path w="3234576" h="1444316">
                <a:moveTo>
                  <a:pt x="0" y="0"/>
                </a:moveTo>
                <a:lnTo>
                  <a:pt x="3234576" y="0"/>
                </a:lnTo>
                <a:lnTo>
                  <a:pt x="3234576" y="1444316"/>
                </a:lnTo>
                <a:lnTo>
                  <a:pt x="0" y="144431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40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E946D-AA5A-7263-9A62-15794BA18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EAAB07-28BE-AC9D-FB30-E7757CD2DCCA}"/>
              </a:ext>
            </a:extLst>
          </p:cNvPr>
          <p:cNvSpPr/>
          <p:nvPr/>
        </p:nvSpPr>
        <p:spPr>
          <a:xfrm>
            <a:off x="116690" y="78591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62B46D3-C410-1328-0753-2388F3E9EB73}"/>
              </a:ext>
            </a:extLst>
          </p:cNvPr>
          <p:cNvSpPr/>
          <p:nvPr/>
        </p:nvSpPr>
        <p:spPr>
          <a:xfrm rot="-741444" flipH="1" flipV="1">
            <a:off x="14659673" y="8304608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3"/>
                </a:moveTo>
                <a:lnTo>
                  <a:pt x="0" y="5738803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3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70AFCE5-CE16-66D0-2E84-B507F0C56D1E}"/>
              </a:ext>
            </a:extLst>
          </p:cNvPr>
          <p:cNvSpPr/>
          <p:nvPr/>
        </p:nvSpPr>
        <p:spPr>
          <a:xfrm>
            <a:off x="-4274641" y="8836087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5D8A9D4-2DDA-F58A-FEBD-594449670634}"/>
              </a:ext>
            </a:extLst>
          </p:cNvPr>
          <p:cNvSpPr/>
          <p:nvPr/>
        </p:nvSpPr>
        <p:spPr>
          <a:xfrm rot="5400000">
            <a:off x="-1724210" y="850261"/>
            <a:ext cx="5581408" cy="3005069"/>
          </a:xfrm>
          <a:custGeom>
            <a:avLst/>
            <a:gdLst/>
            <a:ahLst/>
            <a:cxnLst/>
            <a:rect l="l" t="t" r="r" b="b"/>
            <a:pathLst>
              <a:path w="5581408" h="3005069">
                <a:moveTo>
                  <a:pt x="0" y="0"/>
                </a:moveTo>
                <a:lnTo>
                  <a:pt x="5581408" y="0"/>
                </a:lnTo>
                <a:lnTo>
                  <a:pt x="5581408" y="3005069"/>
                </a:lnTo>
                <a:lnTo>
                  <a:pt x="0" y="3005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6928" r="-27109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F10A602-DF1B-34A4-1473-E9AF66C1B671}"/>
              </a:ext>
            </a:extLst>
          </p:cNvPr>
          <p:cNvSpPr/>
          <p:nvPr/>
        </p:nvSpPr>
        <p:spPr>
          <a:xfrm rot="5400000">
            <a:off x="-1045496" y="-738099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4"/>
                </a:lnTo>
                <a:lnTo>
                  <a:pt x="0" y="1077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3357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BF2CD3F-E84C-E0E1-1844-0905CE91A198}"/>
              </a:ext>
            </a:extLst>
          </p:cNvPr>
          <p:cNvSpPr/>
          <p:nvPr/>
        </p:nvSpPr>
        <p:spPr>
          <a:xfrm>
            <a:off x="7097886" y="5929415"/>
            <a:ext cx="400118" cy="326096"/>
          </a:xfrm>
          <a:custGeom>
            <a:avLst/>
            <a:gdLst/>
            <a:ahLst/>
            <a:cxnLst/>
            <a:rect l="l" t="t" r="r" b="b"/>
            <a:pathLst>
              <a:path w="400118" h="326096">
                <a:moveTo>
                  <a:pt x="0" y="0"/>
                </a:moveTo>
                <a:lnTo>
                  <a:pt x="400118" y="0"/>
                </a:lnTo>
                <a:lnTo>
                  <a:pt x="400118" y="326096"/>
                </a:lnTo>
                <a:lnTo>
                  <a:pt x="0" y="3260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2613B4C-3FE2-A7CB-F93F-D5BEE1B5FECE}"/>
              </a:ext>
            </a:extLst>
          </p:cNvPr>
          <p:cNvSpPr/>
          <p:nvPr/>
        </p:nvSpPr>
        <p:spPr>
          <a:xfrm>
            <a:off x="17774614" y="-13723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7"/>
                </a:lnTo>
                <a:lnTo>
                  <a:pt x="0" y="5521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aphicFrame>
        <p:nvGraphicFramePr>
          <p:cNvPr id="23" name="Obiekt 22">
            <a:extLst>
              <a:ext uri="{FF2B5EF4-FFF2-40B4-BE49-F238E27FC236}">
                <a16:creationId xmlns:a16="http://schemas.microsoft.com/office/drawing/2014/main" id="{5362CA76-E1A5-151B-920F-A3793ED1E6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047926"/>
              </p:ext>
            </p:extLst>
          </p:nvPr>
        </p:nvGraphicFramePr>
        <p:xfrm>
          <a:off x="116690" y="1151035"/>
          <a:ext cx="9810737" cy="981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5775241" imgH="5780725" progId="Word.Document.12">
                  <p:embed/>
                </p:oleObj>
              </mc:Choice>
              <mc:Fallback>
                <p:oleObj name="Document" r:id="rId13" imgW="5775241" imgH="57807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6690" y="1151035"/>
                        <a:ext cx="9810737" cy="9818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8">
            <a:extLst>
              <a:ext uri="{FF2B5EF4-FFF2-40B4-BE49-F238E27FC236}">
                <a16:creationId xmlns:a16="http://schemas.microsoft.com/office/drawing/2014/main" id="{9E9BB30C-BBDA-FA23-1EC5-C788DC065187}"/>
              </a:ext>
            </a:extLst>
          </p:cNvPr>
          <p:cNvSpPr txBox="1"/>
          <p:nvPr/>
        </p:nvSpPr>
        <p:spPr>
          <a:xfrm>
            <a:off x="9297553" y="284140"/>
            <a:ext cx="9155745" cy="900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47"/>
              </a:lnSpc>
            </a:pPr>
            <a:r>
              <a:rPr lang="pl-PL" sz="6000" b="1" dirty="0">
                <a:solidFill>
                  <a:srgbClr val="023535"/>
                </a:solidFill>
                <a:latin typeface="TT Norms Bold"/>
                <a:ea typeface="TT Norms Bold"/>
                <a:cs typeface="TT Norms Bold"/>
                <a:sym typeface="TT Norms Bold"/>
              </a:rPr>
              <a:t>Na co dofinansowanie?</a:t>
            </a:r>
            <a:endParaRPr lang="en-US" sz="6000" b="1" dirty="0">
              <a:solidFill>
                <a:srgbClr val="023535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2376F5F-7D69-2D71-2D3F-D7D208B6D36C}"/>
              </a:ext>
            </a:extLst>
          </p:cNvPr>
          <p:cNvSpPr txBox="1"/>
          <p:nvPr/>
        </p:nvSpPr>
        <p:spPr>
          <a:xfrm>
            <a:off x="10024641" y="1525693"/>
            <a:ext cx="8071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spc="24" dirty="0">
                <a:solidFill>
                  <a:srgbClr val="023535"/>
                </a:solidFill>
                <a:latin typeface="TT Norms"/>
              </a:rPr>
              <a:t>Możliwy do realizacji w ramach Programu zakres przedsięwzięcia uzależniony jest od standardu energetycznego budynku (wskaźnika zapotrzebowania na energię użytkową do ogrzewania) przed rozpoczęciem prac. </a:t>
            </a:r>
          </a:p>
        </p:txBody>
      </p:sp>
      <p:grpSp>
        <p:nvGrpSpPr>
          <p:cNvPr id="27" name="Group 2">
            <a:extLst>
              <a:ext uri="{FF2B5EF4-FFF2-40B4-BE49-F238E27FC236}">
                <a16:creationId xmlns:a16="http://schemas.microsoft.com/office/drawing/2014/main" id="{9FF6AED9-9C23-684A-69F4-BFAAB0D6EA7E}"/>
              </a:ext>
            </a:extLst>
          </p:cNvPr>
          <p:cNvGrpSpPr/>
          <p:nvPr/>
        </p:nvGrpSpPr>
        <p:grpSpPr>
          <a:xfrm>
            <a:off x="10132073" y="3847559"/>
            <a:ext cx="8191179" cy="3835447"/>
            <a:chOff x="0" y="0"/>
            <a:chExt cx="4816593" cy="1354667"/>
          </a:xfr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rgbClr val="AFCA0B"/>
              </a:gs>
            </a:gsLst>
            <a:path path="circle">
              <a:fillToRect l="50000" t="-80000" r="50000" b="180000"/>
            </a:path>
          </a:gradFill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98F2C374-669C-977B-C188-904DA77A12E6}"/>
                </a:ext>
              </a:extLst>
            </p:cNvPr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B79C7E19-BC09-6E5F-4863-B884F5E9797A}"/>
                </a:ext>
              </a:extLst>
            </p:cNvPr>
            <p:cNvSpPr txBox="1"/>
            <p:nvPr/>
          </p:nvSpPr>
          <p:spPr>
            <a:xfrm>
              <a:off x="0" y="0"/>
              <a:ext cx="4816593" cy="135466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 dirty="0"/>
            </a:p>
          </p:txBody>
        </p: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743030A-38B0-B2BE-B52E-C3C20C0BD4C9}"/>
              </a:ext>
            </a:extLst>
          </p:cNvPr>
          <p:cNvSpPr txBox="1"/>
          <p:nvPr/>
        </p:nvSpPr>
        <p:spPr>
          <a:xfrm>
            <a:off x="10251710" y="4033571"/>
            <a:ext cx="8071543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l-PL" sz="2800" spc="24" dirty="0">
                <a:solidFill>
                  <a:srgbClr val="023535"/>
                </a:solidFill>
                <a:latin typeface="TT Norms"/>
              </a:rPr>
              <a:t>Obowiązkowo: </a:t>
            </a:r>
          </a:p>
          <a:p>
            <a:pPr indent="-457200">
              <a:buFont typeface="Wingdings" panose="05000000000000000000" pitchFamily="2" charset="2"/>
              <a:buChar char="ü"/>
            </a:pPr>
            <a:r>
              <a:rPr lang="pl-PL" sz="2800" spc="24" dirty="0">
                <a:solidFill>
                  <a:srgbClr val="023535"/>
                </a:solidFill>
                <a:latin typeface="TT Norms"/>
              </a:rPr>
              <a:t>audyt energetyczny wraz z dokumentem podsumowującym audyt energetyczny PRZED realizacją, </a:t>
            </a:r>
          </a:p>
          <a:p>
            <a:endParaRPr lang="pl-PL" sz="2800" spc="24" dirty="0">
              <a:solidFill>
                <a:srgbClr val="023535"/>
              </a:solidFill>
              <a:latin typeface="TT Norms"/>
            </a:endParaRPr>
          </a:p>
          <a:p>
            <a:pPr indent="-457200">
              <a:buFont typeface="Wingdings" panose="05000000000000000000" pitchFamily="2" charset="2"/>
              <a:buChar char="ü"/>
            </a:pPr>
            <a:r>
              <a:rPr lang="pl-PL" sz="2800" spc="24" dirty="0">
                <a:solidFill>
                  <a:srgbClr val="023535"/>
                </a:solidFill>
                <a:latin typeface="TT Norms"/>
              </a:rPr>
              <a:t>świadectwo charakterystyki energetycznej PO realizacji przedsięwzięcia.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4D253C1-0EB9-BE51-1CB0-697A1406DE90}"/>
              </a:ext>
            </a:extLst>
          </p:cNvPr>
          <p:cNvSpPr txBox="1"/>
          <p:nvPr/>
        </p:nvSpPr>
        <p:spPr>
          <a:xfrm>
            <a:off x="10240927" y="7930931"/>
            <a:ext cx="79641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sz="2400" spc="24" dirty="0">
                <a:solidFill>
                  <a:srgbClr val="023535"/>
                </a:solidFill>
                <a:latin typeface="TT Norms"/>
              </a:rPr>
              <a:t>Oba te dokumenty muszą być podpisane przez osobę wpisaną do rejestru osób uprawnionych do sporządzania świadectw charakterystyki energetycznej</a:t>
            </a:r>
          </a:p>
          <a:p>
            <a:pPr algn="ctr"/>
            <a:endParaRPr lang="pl-PL" sz="2400" spc="24" dirty="0">
              <a:solidFill>
                <a:srgbClr val="023535"/>
              </a:solidFill>
              <a:latin typeface="TT Norms"/>
            </a:endParaRPr>
          </a:p>
          <a:p>
            <a:pPr algn="ctr"/>
            <a:r>
              <a:rPr lang="pl-PL" sz="2400" spc="24" dirty="0">
                <a:solidFill>
                  <a:srgbClr val="023535"/>
                </a:solidFill>
                <a:latin typeface="TT Norms"/>
              </a:rPr>
              <a:t> </a:t>
            </a:r>
            <a:r>
              <a:rPr lang="pl-PL" sz="2400" spc="24" dirty="0">
                <a:solidFill>
                  <a:srgbClr val="023535"/>
                </a:solidFill>
                <a:latin typeface="TT Norm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https://rejestrcheb.mrit.gov.pl/rejestr-uprawnionych</a:t>
            </a:r>
            <a:endParaRPr lang="pl-PL" sz="2400" spc="24" dirty="0">
              <a:solidFill>
                <a:srgbClr val="023535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34147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86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3" name="Freeform 3"/>
          <p:cNvSpPr/>
          <p:nvPr/>
        </p:nvSpPr>
        <p:spPr>
          <a:xfrm rot="-741444" flipH="1" flipV="1">
            <a:off x="14659673" y="8304608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3"/>
                </a:moveTo>
                <a:lnTo>
                  <a:pt x="0" y="5738803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3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-4274641" y="8836087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rot="5400000">
            <a:off x="-1724210" y="850261"/>
            <a:ext cx="5581408" cy="3005069"/>
          </a:xfrm>
          <a:custGeom>
            <a:avLst/>
            <a:gdLst/>
            <a:ahLst/>
            <a:cxnLst/>
            <a:rect l="l" t="t" r="r" b="b"/>
            <a:pathLst>
              <a:path w="5581408" h="3005069">
                <a:moveTo>
                  <a:pt x="0" y="0"/>
                </a:moveTo>
                <a:lnTo>
                  <a:pt x="5581408" y="0"/>
                </a:lnTo>
                <a:lnTo>
                  <a:pt x="5581408" y="3005069"/>
                </a:lnTo>
                <a:lnTo>
                  <a:pt x="0" y="3005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6928" r="-27109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 rot="5400000">
            <a:off x="-1045496" y="-738099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4"/>
                </a:lnTo>
                <a:lnTo>
                  <a:pt x="0" y="1077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33573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1158403" y="194946"/>
            <a:ext cx="6528623" cy="8259376"/>
            <a:chOff x="0" y="0"/>
            <a:chExt cx="971130" cy="1383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71129" cy="1383467"/>
            </a:xfrm>
            <a:custGeom>
              <a:avLst/>
              <a:gdLst/>
              <a:ahLst/>
              <a:cxnLst/>
              <a:rect l="l" t="t" r="r" b="b"/>
              <a:pathLst>
                <a:path w="971129" h="1383467">
                  <a:moveTo>
                    <a:pt x="11397" y="0"/>
                  </a:moveTo>
                  <a:lnTo>
                    <a:pt x="959733" y="0"/>
                  </a:lnTo>
                  <a:cubicBezTo>
                    <a:pt x="962755" y="0"/>
                    <a:pt x="965654" y="1201"/>
                    <a:pt x="967791" y="3338"/>
                  </a:cubicBezTo>
                  <a:cubicBezTo>
                    <a:pt x="969929" y="5475"/>
                    <a:pt x="971129" y="8374"/>
                    <a:pt x="971129" y="11397"/>
                  </a:cubicBezTo>
                  <a:lnTo>
                    <a:pt x="971129" y="1372070"/>
                  </a:lnTo>
                  <a:cubicBezTo>
                    <a:pt x="971129" y="1375093"/>
                    <a:pt x="969929" y="1377991"/>
                    <a:pt x="967791" y="1380129"/>
                  </a:cubicBezTo>
                  <a:cubicBezTo>
                    <a:pt x="965654" y="1382266"/>
                    <a:pt x="962755" y="1383467"/>
                    <a:pt x="959733" y="1383467"/>
                  </a:cubicBezTo>
                  <a:lnTo>
                    <a:pt x="11397" y="1383467"/>
                  </a:lnTo>
                  <a:cubicBezTo>
                    <a:pt x="8374" y="1383467"/>
                    <a:pt x="5475" y="1382266"/>
                    <a:pt x="3338" y="1380129"/>
                  </a:cubicBezTo>
                  <a:cubicBezTo>
                    <a:pt x="1201" y="1377991"/>
                    <a:pt x="0" y="1375093"/>
                    <a:pt x="0" y="1372070"/>
                  </a:cubicBezTo>
                  <a:lnTo>
                    <a:pt x="0" y="11397"/>
                  </a:lnTo>
                  <a:cubicBezTo>
                    <a:pt x="0" y="8374"/>
                    <a:pt x="1201" y="5475"/>
                    <a:pt x="3338" y="3338"/>
                  </a:cubicBezTo>
                  <a:cubicBezTo>
                    <a:pt x="5475" y="1201"/>
                    <a:pt x="8374" y="0"/>
                    <a:pt x="11397" y="0"/>
                  </a:cubicBezTo>
                  <a:close/>
                </a:path>
              </a:pathLst>
            </a:custGeom>
            <a:blipFill>
              <a:blip r:embed="rId9"/>
              <a:stretch>
                <a:fillRect l="-50500" r="-50500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Freeform 9"/>
          <p:cNvSpPr/>
          <p:nvPr/>
        </p:nvSpPr>
        <p:spPr>
          <a:xfrm>
            <a:off x="7097886" y="5929415"/>
            <a:ext cx="400118" cy="326096"/>
          </a:xfrm>
          <a:custGeom>
            <a:avLst/>
            <a:gdLst/>
            <a:ahLst/>
            <a:cxnLst/>
            <a:rect l="l" t="t" r="r" b="b"/>
            <a:pathLst>
              <a:path w="400118" h="326096">
                <a:moveTo>
                  <a:pt x="0" y="0"/>
                </a:moveTo>
                <a:lnTo>
                  <a:pt x="400118" y="0"/>
                </a:lnTo>
                <a:lnTo>
                  <a:pt x="400118" y="326096"/>
                </a:lnTo>
                <a:lnTo>
                  <a:pt x="0" y="3260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 rot="5400000">
            <a:off x="17135608" y="9120020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0" y="0"/>
                </a:moveTo>
                <a:lnTo>
                  <a:pt x="2304784" y="0"/>
                </a:lnTo>
                <a:lnTo>
                  <a:pt x="2304784" y="2333960"/>
                </a:lnTo>
                <a:lnTo>
                  <a:pt x="0" y="2333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8011886" y="-709039"/>
            <a:ext cx="1699256" cy="1019554"/>
          </a:xfrm>
          <a:custGeom>
            <a:avLst/>
            <a:gdLst/>
            <a:ahLst/>
            <a:cxnLst/>
            <a:rect l="l" t="t" r="r" b="b"/>
            <a:pathLst>
              <a:path w="1699256" h="1019554">
                <a:moveTo>
                  <a:pt x="0" y="0"/>
                </a:moveTo>
                <a:lnTo>
                  <a:pt x="1699256" y="0"/>
                </a:lnTo>
                <a:lnTo>
                  <a:pt x="1699256" y="1019554"/>
                </a:lnTo>
                <a:lnTo>
                  <a:pt x="0" y="10195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7774614" y="-13723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7"/>
                </a:lnTo>
                <a:lnTo>
                  <a:pt x="0" y="55218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TextBox 18"/>
          <p:cNvSpPr txBox="1"/>
          <p:nvPr/>
        </p:nvSpPr>
        <p:spPr>
          <a:xfrm>
            <a:off x="9782598" y="1697113"/>
            <a:ext cx="7298483" cy="907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47"/>
              </a:lnSpc>
            </a:pPr>
            <a:r>
              <a:rPr lang="pl-PL" sz="6400" b="1" dirty="0">
                <a:solidFill>
                  <a:srgbClr val="023535"/>
                </a:solidFill>
                <a:latin typeface="TT Norms Bold"/>
                <a:ea typeface="TT Norms Bold"/>
                <a:cs typeface="TT Norms Bold"/>
                <a:sym typeface="TT Norms Bold"/>
              </a:rPr>
              <a:t>Wysokość dotacji</a:t>
            </a:r>
            <a:endParaRPr lang="en-US" sz="6400" b="1" dirty="0">
              <a:solidFill>
                <a:srgbClr val="023535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361702" y="2506954"/>
            <a:ext cx="10251158" cy="5554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800" spc="24" dirty="0">
              <a:solidFill>
                <a:srgbClr val="023535"/>
              </a:solidFill>
              <a:latin typeface="TT Norms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3200" spc="24" dirty="0">
                <a:solidFill>
                  <a:srgbClr val="023535"/>
                </a:solidFill>
                <a:latin typeface="TT Norms"/>
              </a:rPr>
              <a:t>Intensywność dofinansowania: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3200" spc="24" dirty="0">
              <a:solidFill>
                <a:srgbClr val="023535"/>
              </a:solidFill>
              <a:latin typeface="TT Norms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3200" spc="24" dirty="0">
                <a:solidFill>
                  <a:srgbClr val="023535"/>
                </a:solidFill>
                <a:latin typeface="TT Norms"/>
              </a:rPr>
              <a:t>      poziom podstawowy – dotacja do 40%</a:t>
            </a:r>
          </a:p>
          <a:p>
            <a:pPr marL="457200" lvl="0" indent="-4572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80340" algn="l"/>
              </a:tabLst>
            </a:pPr>
            <a:endParaRPr lang="pl-PL" sz="3200" spc="24" dirty="0">
              <a:solidFill>
                <a:srgbClr val="023535"/>
              </a:solidFill>
              <a:latin typeface="TT Norms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3200" spc="24" dirty="0">
                <a:solidFill>
                  <a:srgbClr val="023535"/>
                </a:solidFill>
                <a:latin typeface="TT Norms"/>
              </a:rPr>
              <a:t>      poziom podwyższony – dotacja do 70%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3200" spc="24" dirty="0">
              <a:solidFill>
                <a:srgbClr val="023535"/>
              </a:solidFill>
              <a:latin typeface="TT Norms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3200" spc="24" dirty="0">
                <a:solidFill>
                  <a:srgbClr val="023535"/>
                </a:solidFill>
                <a:latin typeface="TT Norms"/>
              </a:rPr>
              <a:t>      poziom najwyższy – dotacja do 100</a:t>
            </a:r>
            <a:r>
              <a:rPr lang="pl-PL" sz="2800" spc="24" dirty="0">
                <a:solidFill>
                  <a:srgbClr val="023535"/>
                </a:solidFill>
                <a:latin typeface="TT Norms"/>
              </a:rPr>
              <a:t>% </a:t>
            </a: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800" spc="24" dirty="0">
              <a:solidFill>
                <a:srgbClr val="023535"/>
              </a:solidFill>
              <a:latin typeface="TT Norms"/>
            </a:endParaRPr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D80492EA-2A2D-BB38-6C74-2E61B3EDAB67}"/>
              </a:ext>
            </a:extLst>
          </p:cNvPr>
          <p:cNvSpPr/>
          <p:nvPr/>
        </p:nvSpPr>
        <p:spPr>
          <a:xfrm>
            <a:off x="8183157" y="4423385"/>
            <a:ext cx="506990" cy="506990"/>
          </a:xfrm>
          <a:custGeom>
            <a:avLst/>
            <a:gdLst/>
            <a:ahLst/>
            <a:cxnLst/>
            <a:rect l="l" t="t" r="r" b="b"/>
            <a:pathLst>
              <a:path w="506990" h="506990">
                <a:moveTo>
                  <a:pt x="0" y="0"/>
                </a:moveTo>
                <a:lnTo>
                  <a:pt x="506990" y="0"/>
                </a:lnTo>
                <a:lnTo>
                  <a:pt x="506990" y="506990"/>
                </a:lnTo>
                <a:lnTo>
                  <a:pt x="0" y="5069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8B564FF7-E788-31BD-F4A6-80802A05328E}"/>
              </a:ext>
            </a:extLst>
          </p:cNvPr>
          <p:cNvSpPr/>
          <p:nvPr/>
        </p:nvSpPr>
        <p:spPr>
          <a:xfrm>
            <a:off x="8183157" y="5675920"/>
            <a:ext cx="506990" cy="506990"/>
          </a:xfrm>
          <a:custGeom>
            <a:avLst/>
            <a:gdLst/>
            <a:ahLst/>
            <a:cxnLst/>
            <a:rect l="l" t="t" r="r" b="b"/>
            <a:pathLst>
              <a:path w="506990" h="506990">
                <a:moveTo>
                  <a:pt x="0" y="0"/>
                </a:moveTo>
                <a:lnTo>
                  <a:pt x="506990" y="0"/>
                </a:lnTo>
                <a:lnTo>
                  <a:pt x="506990" y="506990"/>
                </a:lnTo>
                <a:lnTo>
                  <a:pt x="0" y="5069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40599460-74FF-8740-09E4-2133AA3E9B5A}"/>
              </a:ext>
            </a:extLst>
          </p:cNvPr>
          <p:cNvSpPr/>
          <p:nvPr/>
        </p:nvSpPr>
        <p:spPr>
          <a:xfrm>
            <a:off x="8183157" y="6913475"/>
            <a:ext cx="506990" cy="506990"/>
          </a:xfrm>
          <a:custGeom>
            <a:avLst/>
            <a:gdLst/>
            <a:ahLst/>
            <a:cxnLst/>
            <a:rect l="l" t="t" r="r" b="b"/>
            <a:pathLst>
              <a:path w="506990" h="506990">
                <a:moveTo>
                  <a:pt x="0" y="0"/>
                </a:moveTo>
                <a:lnTo>
                  <a:pt x="506990" y="0"/>
                </a:lnTo>
                <a:lnTo>
                  <a:pt x="506990" y="506990"/>
                </a:lnTo>
                <a:lnTo>
                  <a:pt x="0" y="5069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61AB91B8-18FB-B06B-9B60-6CA130F4CDD9}"/>
              </a:ext>
            </a:extLst>
          </p:cNvPr>
          <p:cNvSpPr/>
          <p:nvPr/>
        </p:nvSpPr>
        <p:spPr>
          <a:xfrm>
            <a:off x="-32963" y="8571653"/>
            <a:ext cx="9296400" cy="1680161"/>
          </a:xfrm>
          <a:custGeom>
            <a:avLst/>
            <a:gdLst/>
            <a:ahLst/>
            <a:cxnLst/>
            <a:rect l="l" t="t" r="r" b="b"/>
            <a:pathLst>
              <a:path w="9296400" h="1680161">
                <a:moveTo>
                  <a:pt x="0" y="0"/>
                </a:moveTo>
                <a:lnTo>
                  <a:pt x="9296400" y="0"/>
                </a:lnTo>
                <a:lnTo>
                  <a:pt x="9296400" y="1680160"/>
                </a:lnTo>
                <a:lnTo>
                  <a:pt x="0" y="168016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44" b="-44"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14" name="Obraz 13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C6435B7-544F-C902-C2D0-51A9BB68A72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85" y="8454322"/>
            <a:ext cx="5364945" cy="181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reeform 16">
            <a:extLst>
              <a:ext uri="{FF2B5EF4-FFF2-40B4-BE49-F238E27FC236}">
                <a16:creationId xmlns:a16="http://schemas.microsoft.com/office/drawing/2014/main" id="{CF94866E-6422-DDDD-87A4-A0E9D3F0C32D}"/>
              </a:ext>
            </a:extLst>
          </p:cNvPr>
          <p:cNvSpPr/>
          <p:nvPr/>
        </p:nvSpPr>
        <p:spPr>
          <a:xfrm>
            <a:off x="14540038" y="194945"/>
            <a:ext cx="3234576" cy="1444316"/>
          </a:xfrm>
          <a:custGeom>
            <a:avLst/>
            <a:gdLst/>
            <a:ahLst/>
            <a:cxnLst/>
            <a:rect l="l" t="t" r="r" b="b"/>
            <a:pathLst>
              <a:path w="3234576" h="1444316">
                <a:moveTo>
                  <a:pt x="0" y="0"/>
                </a:moveTo>
                <a:lnTo>
                  <a:pt x="3234576" y="0"/>
                </a:lnTo>
                <a:lnTo>
                  <a:pt x="3234576" y="1444316"/>
                </a:lnTo>
                <a:lnTo>
                  <a:pt x="0" y="144431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105DD-9F46-2860-5F3D-4024F113E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2D9C11A-BCF9-4B9A-D56D-6F2F1277776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B5A5F9E-4AD2-E5DD-26B5-C5229AA2A6E7}"/>
              </a:ext>
            </a:extLst>
          </p:cNvPr>
          <p:cNvSpPr/>
          <p:nvPr/>
        </p:nvSpPr>
        <p:spPr>
          <a:xfrm rot="-741444" flipH="1" flipV="1">
            <a:off x="14659673" y="8304608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3"/>
                </a:moveTo>
                <a:lnTo>
                  <a:pt x="0" y="5738803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3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B29729D-7575-678E-32F5-B1543E5E387B}"/>
              </a:ext>
            </a:extLst>
          </p:cNvPr>
          <p:cNvSpPr/>
          <p:nvPr/>
        </p:nvSpPr>
        <p:spPr>
          <a:xfrm>
            <a:off x="-4274641" y="8836087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EB88C75-A18E-7B52-5675-4104352EECD3}"/>
              </a:ext>
            </a:extLst>
          </p:cNvPr>
          <p:cNvSpPr/>
          <p:nvPr/>
        </p:nvSpPr>
        <p:spPr>
          <a:xfrm rot="5400000">
            <a:off x="-1724210" y="850261"/>
            <a:ext cx="5581408" cy="3005069"/>
          </a:xfrm>
          <a:custGeom>
            <a:avLst/>
            <a:gdLst/>
            <a:ahLst/>
            <a:cxnLst/>
            <a:rect l="l" t="t" r="r" b="b"/>
            <a:pathLst>
              <a:path w="5581408" h="3005069">
                <a:moveTo>
                  <a:pt x="0" y="0"/>
                </a:moveTo>
                <a:lnTo>
                  <a:pt x="5581408" y="0"/>
                </a:lnTo>
                <a:lnTo>
                  <a:pt x="5581408" y="3005069"/>
                </a:lnTo>
                <a:lnTo>
                  <a:pt x="0" y="3005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6928" r="-27109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2F191F3-9B51-C29A-B81A-64991D1607D2}"/>
              </a:ext>
            </a:extLst>
          </p:cNvPr>
          <p:cNvSpPr/>
          <p:nvPr/>
        </p:nvSpPr>
        <p:spPr>
          <a:xfrm rot="5400000">
            <a:off x="-1045496" y="-738099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4"/>
                </a:lnTo>
                <a:lnTo>
                  <a:pt x="0" y="10776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3357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2E40C69-5658-5681-2E36-6B3FFCF77698}"/>
              </a:ext>
            </a:extLst>
          </p:cNvPr>
          <p:cNvSpPr/>
          <p:nvPr/>
        </p:nvSpPr>
        <p:spPr>
          <a:xfrm>
            <a:off x="7097886" y="5929415"/>
            <a:ext cx="400118" cy="326096"/>
          </a:xfrm>
          <a:custGeom>
            <a:avLst/>
            <a:gdLst/>
            <a:ahLst/>
            <a:cxnLst/>
            <a:rect l="l" t="t" r="r" b="b"/>
            <a:pathLst>
              <a:path w="400118" h="326096">
                <a:moveTo>
                  <a:pt x="0" y="0"/>
                </a:moveTo>
                <a:lnTo>
                  <a:pt x="400118" y="0"/>
                </a:lnTo>
                <a:lnTo>
                  <a:pt x="400118" y="326096"/>
                </a:lnTo>
                <a:lnTo>
                  <a:pt x="0" y="3260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C5FF696-11D4-CBBD-0035-22261F446CAB}"/>
              </a:ext>
            </a:extLst>
          </p:cNvPr>
          <p:cNvSpPr/>
          <p:nvPr/>
        </p:nvSpPr>
        <p:spPr>
          <a:xfrm rot="5400000">
            <a:off x="17135608" y="9120020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0" y="0"/>
                </a:moveTo>
                <a:lnTo>
                  <a:pt x="2304784" y="0"/>
                </a:lnTo>
                <a:lnTo>
                  <a:pt x="2304784" y="2333960"/>
                </a:lnTo>
                <a:lnTo>
                  <a:pt x="0" y="23339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75C081F-357D-DAA1-7B6C-E35BB96D9844}"/>
              </a:ext>
            </a:extLst>
          </p:cNvPr>
          <p:cNvSpPr/>
          <p:nvPr/>
        </p:nvSpPr>
        <p:spPr>
          <a:xfrm>
            <a:off x="8011886" y="-709039"/>
            <a:ext cx="1699256" cy="1019554"/>
          </a:xfrm>
          <a:custGeom>
            <a:avLst/>
            <a:gdLst/>
            <a:ahLst/>
            <a:cxnLst/>
            <a:rect l="l" t="t" r="r" b="b"/>
            <a:pathLst>
              <a:path w="1699256" h="1019554">
                <a:moveTo>
                  <a:pt x="0" y="0"/>
                </a:moveTo>
                <a:lnTo>
                  <a:pt x="1699256" y="0"/>
                </a:lnTo>
                <a:lnTo>
                  <a:pt x="1699256" y="1019554"/>
                </a:lnTo>
                <a:lnTo>
                  <a:pt x="0" y="10195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83880D8-EB3F-F9E4-472D-6B85F076CF80}"/>
              </a:ext>
            </a:extLst>
          </p:cNvPr>
          <p:cNvSpPr/>
          <p:nvPr/>
        </p:nvSpPr>
        <p:spPr>
          <a:xfrm>
            <a:off x="17774614" y="-13723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7"/>
                </a:lnTo>
                <a:lnTo>
                  <a:pt x="0" y="5521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685B0E2-2732-D687-74C9-81B14CF53C06}"/>
              </a:ext>
            </a:extLst>
          </p:cNvPr>
          <p:cNvSpPr txBox="1"/>
          <p:nvPr/>
        </p:nvSpPr>
        <p:spPr>
          <a:xfrm>
            <a:off x="3276600" y="620367"/>
            <a:ext cx="9155745" cy="900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47"/>
              </a:lnSpc>
            </a:pPr>
            <a:r>
              <a:rPr lang="pl-PL" sz="6399" b="1" dirty="0">
                <a:solidFill>
                  <a:srgbClr val="023535"/>
                </a:solidFill>
                <a:latin typeface="TT Norms Bold"/>
                <a:ea typeface="TT Norms Bold"/>
                <a:cs typeface="TT Norms Bold"/>
                <a:sym typeface="TT Norms Bold"/>
              </a:rPr>
              <a:t>Wysokość dotacji</a:t>
            </a:r>
            <a:endParaRPr lang="en-US" sz="6399" b="1" dirty="0">
              <a:solidFill>
                <a:srgbClr val="023535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25B5DD5A-E47A-D495-3446-EA5FEB4A76C4}"/>
              </a:ext>
            </a:extLst>
          </p:cNvPr>
          <p:cNvSpPr txBox="1"/>
          <p:nvPr/>
        </p:nvSpPr>
        <p:spPr>
          <a:xfrm>
            <a:off x="311587" y="5396373"/>
            <a:ext cx="4965198" cy="2768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400" spc="24" dirty="0">
                <a:solidFill>
                  <a:srgbClr val="023535"/>
                </a:solidFill>
                <a:latin typeface="TT Norms"/>
              </a:rPr>
              <a:t>Przywrócono maksymalne kwoty dotacji jednostkowych dla ocieplenia przegród budowlanych, stolarki okiennej i drzwiowej oraz bram garażowych.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800" spc="24" dirty="0">
              <a:solidFill>
                <a:srgbClr val="023535"/>
              </a:solidFill>
              <a:latin typeface="TT Norms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79F9FA5A-1330-7188-1F8A-9CE17784EB97}"/>
              </a:ext>
            </a:extLst>
          </p:cNvPr>
          <p:cNvSpPr txBox="1"/>
          <p:nvPr/>
        </p:nvSpPr>
        <p:spPr>
          <a:xfrm>
            <a:off x="11341529" y="9521556"/>
            <a:ext cx="6771850" cy="910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000" spc="24" dirty="0">
                <a:solidFill>
                  <a:srgbClr val="023535"/>
                </a:solidFill>
                <a:latin typeface="TT Norms"/>
              </a:rPr>
              <a:t>Na podstawie załącznika nr 2 do Programu.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800" spc="24" dirty="0">
              <a:solidFill>
                <a:srgbClr val="023535"/>
              </a:solidFill>
              <a:latin typeface="TT Norms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80FC234E-4263-E70A-D789-B570F2D1B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2025"/>
              </p:ext>
            </p:extLst>
          </p:nvPr>
        </p:nvGraphicFramePr>
        <p:xfrm>
          <a:off x="5588372" y="1810160"/>
          <a:ext cx="12000212" cy="7324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2628">
                  <a:extLst>
                    <a:ext uri="{9D8B030D-6E8A-4147-A177-3AD203B41FA5}">
                      <a16:colId xmlns:a16="http://schemas.microsoft.com/office/drawing/2014/main" val="130667434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471603457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248100327"/>
                    </a:ext>
                  </a:extLst>
                </a:gridCol>
                <a:gridCol w="3186784">
                  <a:extLst>
                    <a:ext uri="{9D8B030D-6E8A-4147-A177-3AD203B41FA5}">
                      <a16:colId xmlns:a16="http://schemas.microsoft.com/office/drawing/2014/main" val="3976961303"/>
                    </a:ext>
                  </a:extLst>
                </a:gridCol>
              </a:tblGrid>
              <a:tr h="35260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Maksymalne kwoty dotacji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352850"/>
                  </a:ext>
                </a:extLst>
              </a:tr>
              <a:tr h="7018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Nazwa kosztu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1" u="none" strike="noStrike" dirty="0">
                          <a:effectLst/>
                        </a:rPr>
                        <a:t>Podstawowy</a:t>
                      </a:r>
                      <a:r>
                        <a:rPr lang="pl-PL" sz="2200" u="none" strike="noStrike" dirty="0">
                          <a:effectLst/>
                        </a:rPr>
                        <a:t> poziom dofinansowania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1" u="none" strike="noStrike" dirty="0">
                          <a:effectLst/>
                        </a:rPr>
                        <a:t>Podwyższony</a:t>
                      </a:r>
                      <a:r>
                        <a:rPr lang="pl-PL" sz="2200" u="none" strike="noStrike" dirty="0">
                          <a:effectLst/>
                        </a:rPr>
                        <a:t> poziom dofinansowania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1" u="none" strike="noStrike" dirty="0">
                          <a:effectLst/>
                        </a:rPr>
                        <a:t>Najwyższy</a:t>
                      </a:r>
                      <a:r>
                        <a:rPr lang="pl-PL" sz="2200" u="none" strike="noStrike" dirty="0">
                          <a:effectLst/>
                        </a:rPr>
                        <a:t> poziom dofinansowania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68797610"/>
                  </a:ext>
                </a:extLst>
              </a:tr>
              <a:tr h="69800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do </a:t>
                      </a:r>
                      <a:r>
                        <a:rPr lang="pl-PL" sz="2200" b="1" u="none" strike="noStrike" dirty="0">
                          <a:effectLst/>
                        </a:rPr>
                        <a:t>40 % </a:t>
                      </a:r>
                      <a:r>
                        <a:rPr lang="pl-PL" sz="2200" u="none" strike="noStrike" dirty="0">
                          <a:effectLst/>
                        </a:rPr>
                        <a:t>kosztów kwalifikowanych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do </a:t>
                      </a:r>
                      <a:r>
                        <a:rPr lang="pl-PL" sz="2200" b="1" u="none" strike="noStrike" dirty="0">
                          <a:effectLst/>
                        </a:rPr>
                        <a:t>70 % </a:t>
                      </a:r>
                      <a:r>
                        <a:rPr lang="pl-PL" sz="2200" u="none" strike="noStrike" dirty="0">
                          <a:effectLst/>
                        </a:rPr>
                        <a:t>kosztów kwalifikowanych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do </a:t>
                      </a:r>
                      <a:r>
                        <a:rPr lang="pl-PL" sz="2200" b="1" u="none" strike="noStrike" dirty="0">
                          <a:effectLst/>
                        </a:rPr>
                        <a:t>100 % </a:t>
                      </a:r>
                      <a:r>
                        <a:rPr lang="pl-PL" sz="2200" u="none" strike="noStrike" dirty="0">
                          <a:effectLst/>
                        </a:rPr>
                        <a:t>kosztów kwalifikowanych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29963598"/>
                  </a:ext>
                </a:extLst>
              </a:tr>
              <a:tr h="69800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1" u="none" strike="noStrike" dirty="0">
                          <a:effectLst/>
                        </a:rPr>
                        <a:t>Ocieplenie stropów/poddaszy</a:t>
                      </a:r>
                      <a:endParaRPr lang="pl-PL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>
                          <a:effectLst/>
                        </a:rPr>
                        <a:t>80 zł / m2</a:t>
                      </a:r>
                      <a:endParaRPr lang="pl-PL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140 zł / m2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>
                          <a:effectLst/>
                        </a:rPr>
                        <a:t>200 zł / m2</a:t>
                      </a:r>
                      <a:endParaRPr lang="pl-PL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7708252"/>
                  </a:ext>
                </a:extLst>
              </a:tr>
              <a:tr h="5489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1" u="none" strike="noStrike" dirty="0">
                          <a:effectLst/>
                        </a:rPr>
                        <a:t>Ocieplenie podłóg</a:t>
                      </a:r>
                      <a:endParaRPr lang="pl-PL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60 zł / m2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105 zł / m2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150 zł / m2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06853035"/>
                  </a:ext>
                </a:extLst>
              </a:tr>
              <a:tr h="5613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1" u="none" strike="noStrike" dirty="0">
                          <a:effectLst/>
                        </a:rPr>
                        <a:t>Ocieplenie ścian</a:t>
                      </a:r>
                      <a:endParaRPr lang="pl-PL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100 zł / m2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175 zł / m2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>
                          <a:effectLst/>
                        </a:rPr>
                        <a:t>250 zł / m2</a:t>
                      </a:r>
                      <a:endParaRPr lang="pl-PL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10379841"/>
                  </a:ext>
                </a:extLst>
              </a:tr>
              <a:tr h="5613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1" u="none" strike="noStrike">
                          <a:effectLst/>
                        </a:rPr>
                        <a:t>Stolarka okienna</a:t>
                      </a:r>
                      <a:endParaRPr lang="pl-PL" sz="2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480 zł / m2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840 zł / m2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1200 zł / m2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86541428"/>
                  </a:ext>
                </a:extLst>
              </a:tr>
              <a:tr h="5613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1" u="none" strike="noStrike" dirty="0">
                          <a:effectLst/>
                        </a:rPr>
                        <a:t>Solarka drzwiowa</a:t>
                      </a:r>
                      <a:endParaRPr lang="pl-PL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1 000 zł / m2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1 750 zł / m2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2 500 zł / m2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1234830"/>
                  </a:ext>
                </a:extLst>
              </a:tr>
              <a:tr h="5613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1" u="none" strike="noStrike">
                          <a:effectLst/>
                        </a:rPr>
                        <a:t>Bramy garażowe</a:t>
                      </a:r>
                      <a:endParaRPr lang="pl-PL" sz="2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>
                          <a:effectLst/>
                        </a:rPr>
                        <a:t>600 zł / m2</a:t>
                      </a:r>
                      <a:endParaRPr lang="pl-PL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1 050 zł / m2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1 500 zł / m2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08210626"/>
                  </a:ext>
                </a:extLst>
              </a:tr>
              <a:tr h="20796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b="1" u="none" strike="noStrike" dirty="0">
                          <a:effectLst/>
                        </a:rPr>
                        <a:t>Wentylacja mechaniczna z odzyskiem ciepła</a:t>
                      </a:r>
                      <a:endParaRPr lang="pl-PL" sz="2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6 680 zł / zestaw, w tym 800 zł/szt. w przypadku rekuperatorów ściennych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11 690 zł / zestaw, w tym </a:t>
                      </a:r>
                      <a:br>
                        <a:rPr lang="pl-PL" sz="2200" u="none" strike="noStrike" dirty="0">
                          <a:effectLst/>
                        </a:rPr>
                      </a:br>
                      <a:r>
                        <a:rPr lang="pl-PL" sz="2200" u="none" strike="noStrike" dirty="0">
                          <a:effectLst/>
                        </a:rPr>
                        <a:t>1 400 zł/szt. w przypadku rekuperatorów ściennych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200" u="none" strike="noStrike" dirty="0">
                          <a:effectLst/>
                        </a:rPr>
                        <a:t>16 700 zł / zestaw, w tym </a:t>
                      </a:r>
                      <a:br>
                        <a:rPr lang="pl-PL" sz="2200" u="none" strike="noStrike" dirty="0">
                          <a:effectLst/>
                        </a:rPr>
                      </a:br>
                      <a:r>
                        <a:rPr lang="pl-PL" sz="2200" u="none" strike="noStrike" dirty="0">
                          <a:effectLst/>
                        </a:rPr>
                        <a:t>2 000 zł/szt. w przypadku rekuperatorów ściennych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gradFill flip="none" rotWithShape="1">
                      <a:gsLst>
                        <a:gs pos="0">
                          <a:srgbClr val="AFCA0B">
                            <a:tint val="66000"/>
                            <a:satMod val="160000"/>
                          </a:srgbClr>
                        </a:gs>
                        <a:gs pos="50000">
                          <a:srgbClr val="AFCA0B">
                            <a:tint val="44500"/>
                            <a:satMod val="160000"/>
                          </a:srgbClr>
                        </a:gs>
                        <a:gs pos="100000">
                          <a:srgbClr val="AFCA0B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2141164"/>
                  </a:ext>
                </a:extLst>
              </a:tr>
            </a:tbl>
          </a:graphicData>
        </a:graphic>
      </p:graphicFrame>
      <p:sp>
        <p:nvSpPr>
          <p:cNvPr id="7" name="Freeform 16">
            <a:extLst>
              <a:ext uri="{FF2B5EF4-FFF2-40B4-BE49-F238E27FC236}">
                <a16:creationId xmlns:a16="http://schemas.microsoft.com/office/drawing/2014/main" id="{ACAD2E51-4933-C48C-E8E7-4CC5A344ECAD}"/>
              </a:ext>
            </a:extLst>
          </p:cNvPr>
          <p:cNvSpPr/>
          <p:nvPr/>
        </p:nvSpPr>
        <p:spPr>
          <a:xfrm>
            <a:off x="0" y="8836087"/>
            <a:ext cx="9155745" cy="1505145"/>
          </a:xfrm>
          <a:custGeom>
            <a:avLst/>
            <a:gdLst/>
            <a:ahLst/>
            <a:cxnLst/>
            <a:rect l="l" t="t" r="r" b="b"/>
            <a:pathLst>
              <a:path w="9296400" h="1680161">
                <a:moveTo>
                  <a:pt x="0" y="0"/>
                </a:moveTo>
                <a:lnTo>
                  <a:pt x="9296400" y="0"/>
                </a:lnTo>
                <a:lnTo>
                  <a:pt x="9296400" y="1680160"/>
                </a:lnTo>
                <a:lnTo>
                  <a:pt x="0" y="16801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44" b="-44"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8" name="Obraz 7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68C9D2D-953C-7243-681E-3692D462F6D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231" y="0"/>
            <a:ext cx="5364945" cy="181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02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04E3D-D6F5-AA62-E437-5E366A00F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0EEA6F5A-70E6-B148-1D37-9F3DF5FE8CA9}"/>
              </a:ext>
            </a:extLst>
          </p:cNvPr>
          <p:cNvSpPr/>
          <p:nvPr/>
        </p:nvSpPr>
        <p:spPr>
          <a:xfrm rot="-741444" flipH="1">
            <a:off x="14469316" y="-2814505"/>
            <a:ext cx="8227382" cy="6506488"/>
          </a:xfrm>
          <a:custGeom>
            <a:avLst/>
            <a:gdLst/>
            <a:ahLst/>
            <a:cxnLst/>
            <a:rect l="l" t="t" r="r" b="b"/>
            <a:pathLst>
              <a:path w="8227382" h="6506488">
                <a:moveTo>
                  <a:pt x="8227382" y="0"/>
                </a:moveTo>
                <a:lnTo>
                  <a:pt x="0" y="0"/>
                </a:lnTo>
                <a:lnTo>
                  <a:pt x="0" y="6506488"/>
                </a:lnTo>
                <a:lnTo>
                  <a:pt x="8227382" y="6506488"/>
                </a:lnTo>
                <a:lnTo>
                  <a:pt x="8227382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52B141D-6075-FEAC-E1FC-6D15FED72B27}"/>
              </a:ext>
            </a:extLst>
          </p:cNvPr>
          <p:cNvSpPr/>
          <p:nvPr/>
        </p:nvSpPr>
        <p:spPr>
          <a:xfrm>
            <a:off x="14139134" y="3030725"/>
            <a:ext cx="4148866" cy="5137915"/>
          </a:xfrm>
          <a:custGeom>
            <a:avLst/>
            <a:gdLst/>
            <a:ahLst/>
            <a:cxnLst/>
            <a:rect l="l" t="t" r="r" b="b"/>
            <a:pathLst>
              <a:path w="4148866" h="5137915">
                <a:moveTo>
                  <a:pt x="0" y="0"/>
                </a:moveTo>
                <a:lnTo>
                  <a:pt x="4148866" y="0"/>
                </a:lnTo>
                <a:lnTo>
                  <a:pt x="4148866" y="5137915"/>
                </a:lnTo>
                <a:lnTo>
                  <a:pt x="0" y="513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97C5E36-53F8-9C20-7AFF-BCA0F54091B5}"/>
              </a:ext>
            </a:extLst>
          </p:cNvPr>
          <p:cNvSpPr/>
          <p:nvPr/>
        </p:nvSpPr>
        <p:spPr>
          <a:xfrm>
            <a:off x="-4274641" y="8836087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AB59072-AB9E-1626-D3ED-FC7C0B1861ED}"/>
              </a:ext>
            </a:extLst>
          </p:cNvPr>
          <p:cNvSpPr/>
          <p:nvPr/>
        </p:nvSpPr>
        <p:spPr>
          <a:xfrm rot="-5400000">
            <a:off x="-847592" y="-1166980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0" y="0"/>
                </a:moveTo>
                <a:lnTo>
                  <a:pt x="2304784" y="0"/>
                </a:lnTo>
                <a:lnTo>
                  <a:pt x="2304784" y="2333960"/>
                </a:lnTo>
                <a:lnTo>
                  <a:pt x="0" y="2333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F89F51D-A915-B43A-10E8-A211899DC1D4}"/>
              </a:ext>
            </a:extLst>
          </p:cNvPr>
          <p:cNvSpPr/>
          <p:nvPr/>
        </p:nvSpPr>
        <p:spPr>
          <a:xfrm>
            <a:off x="6727371" y="-785239"/>
            <a:ext cx="1699256" cy="1019554"/>
          </a:xfrm>
          <a:custGeom>
            <a:avLst/>
            <a:gdLst/>
            <a:ahLst/>
            <a:cxnLst/>
            <a:rect l="l" t="t" r="r" b="b"/>
            <a:pathLst>
              <a:path w="1699256" h="1019554">
                <a:moveTo>
                  <a:pt x="0" y="0"/>
                </a:moveTo>
                <a:lnTo>
                  <a:pt x="1699257" y="0"/>
                </a:lnTo>
                <a:lnTo>
                  <a:pt x="1699257" y="1019554"/>
                </a:lnTo>
                <a:lnTo>
                  <a:pt x="0" y="101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31C6A542-B048-C068-125B-7912B1FFA733}"/>
              </a:ext>
            </a:extLst>
          </p:cNvPr>
          <p:cNvSpPr txBox="1"/>
          <p:nvPr/>
        </p:nvSpPr>
        <p:spPr>
          <a:xfrm>
            <a:off x="1143000" y="450334"/>
            <a:ext cx="1325181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47"/>
              </a:lnSpc>
            </a:pPr>
            <a:r>
              <a:rPr lang="pl-PL" sz="5400" b="1" dirty="0">
                <a:solidFill>
                  <a:srgbClr val="023535"/>
                </a:solidFill>
                <a:latin typeface="TT Norms Bold"/>
                <a:ea typeface="TT Norms Bold"/>
                <a:cs typeface="TT Norms Bold"/>
                <a:sym typeface="TT Norms Bold"/>
              </a:rPr>
              <a:t>Ogólne warunki wypłaty dofinansowania</a:t>
            </a:r>
            <a:endParaRPr lang="en-US" sz="5400" b="1" dirty="0">
              <a:solidFill>
                <a:srgbClr val="023535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D9FE3374-E3D2-2876-B4F7-C782150FB91E}"/>
              </a:ext>
            </a:extLst>
          </p:cNvPr>
          <p:cNvSpPr/>
          <p:nvPr/>
        </p:nvSpPr>
        <p:spPr>
          <a:xfrm>
            <a:off x="1293991" y="3208020"/>
            <a:ext cx="4148866" cy="5137915"/>
          </a:xfrm>
          <a:custGeom>
            <a:avLst/>
            <a:gdLst/>
            <a:ahLst/>
            <a:cxnLst/>
            <a:rect l="l" t="t" r="r" b="b"/>
            <a:pathLst>
              <a:path w="4148866" h="5137915">
                <a:moveTo>
                  <a:pt x="0" y="0"/>
                </a:moveTo>
                <a:lnTo>
                  <a:pt x="4148866" y="0"/>
                </a:lnTo>
                <a:lnTo>
                  <a:pt x="4148866" y="5137915"/>
                </a:lnTo>
                <a:lnTo>
                  <a:pt x="0" y="513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C0415F5-D52F-BE7A-866D-BF4577C7C014}"/>
              </a:ext>
            </a:extLst>
          </p:cNvPr>
          <p:cNvSpPr/>
          <p:nvPr/>
        </p:nvSpPr>
        <p:spPr>
          <a:xfrm>
            <a:off x="15053424" y="5259"/>
            <a:ext cx="3234576" cy="1444316"/>
          </a:xfrm>
          <a:custGeom>
            <a:avLst/>
            <a:gdLst/>
            <a:ahLst/>
            <a:cxnLst/>
            <a:rect l="l" t="t" r="r" b="b"/>
            <a:pathLst>
              <a:path w="3234576" h="1444316">
                <a:moveTo>
                  <a:pt x="0" y="0"/>
                </a:moveTo>
                <a:lnTo>
                  <a:pt x="3234576" y="0"/>
                </a:lnTo>
                <a:lnTo>
                  <a:pt x="3234576" y="1444316"/>
                </a:lnTo>
                <a:lnTo>
                  <a:pt x="0" y="14443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BB996B6B-041D-62A4-9D3B-FEE8D7436D62}"/>
              </a:ext>
            </a:extLst>
          </p:cNvPr>
          <p:cNvSpPr/>
          <p:nvPr/>
        </p:nvSpPr>
        <p:spPr>
          <a:xfrm>
            <a:off x="0" y="8661071"/>
            <a:ext cx="9296400" cy="1680161"/>
          </a:xfrm>
          <a:custGeom>
            <a:avLst/>
            <a:gdLst/>
            <a:ahLst/>
            <a:cxnLst/>
            <a:rect l="l" t="t" r="r" b="b"/>
            <a:pathLst>
              <a:path w="9296400" h="1680161">
                <a:moveTo>
                  <a:pt x="0" y="0"/>
                </a:moveTo>
                <a:lnTo>
                  <a:pt x="9296400" y="0"/>
                </a:lnTo>
                <a:lnTo>
                  <a:pt x="9296400" y="1680160"/>
                </a:lnTo>
                <a:lnTo>
                  <a:pt x="0" y="16801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44" b="-44"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22" name="Obraz 21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16B5174C-251C-5281-3A5C-B75F44CFCF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791" y="8464976"/>
            <a:ext cx="5364945" cy="181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355E33F8-943F-F618-ADDD-B431EE3B0FD6}"/>
              </a:ext>
            </a:extLst>
          </p:cNvPr>
          <p:cNvSpPr txBox="1"/>
          <p:nvPr/>
        </p:nvSpPr>
        <p:spPr>
          <a:xfrm>
            <a:off x="1293990" y="1399362"/>
            <a:ext cx="16460609" cy="5510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Dotacja zostanie wypłacona przez </a:t>
            </a:r>
            <a:r>
              <a:rPr lang="pl-PL" sz="2200" spc="24" dirty="0" err="1">
                <a:solidFill>
                  <a:srgbClr val="023535"/>
                </a:solidFill>
                <a:latin typeface="TT Norms"/>
              </a:rPr>
              <a:t>wfośigw</a:t>
            </a:r>
            <a:r>
              <a:rPr lang="pl-PL" sz="2200" spc="24" dirty="0">
                <a:solidFill>
                  <a:srgbClr val="023535"/>
                </a:solidFill>
                <a:latin typeface="TT Norms"/>
              </a:rPr>
              <a:t> w całości lub w maksymalnie trzech częściach na podstawie złożonego przez Beneficjenta wniosku o płatność wraz z dokumentami wskazanymi w umowie o dofinansowanie, potwierdzającymi zrealizowanie przedsięwzięcia w całości lub części, na rzecz Beneficjenta w terminie wskazanym w umowie o dofinansowanie.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None/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None/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Zaliczka w ramach jednej umowy z wykonawcą może być wypłacona maksymalnie do wysokości 35% przyznanej dotacji przypadającej na dany zakres przedsięwzięcia zawarty w danej umowie z wykonawcą, przy czym suma wszystkich wypłaconych zaliczek nie może przekroczyć </a:t>
            </a:r>
            <a:r>
              <a:rPr lang="pl-PL" sz="2200" b="1" spc="24" dirty="0">
                <a:solidFill>
                  <a:srgbClr val="023535"/>
                </a:solidFill>
                <a:latin typeface="TT Norms"/>
              </a:rPr>
              <a:t>35% maksymalnej kwoty dotacji </a:t>
            </a:r>
            <a:r>
              <a:rPr lang="pl-PL" sz="2200" spc="24" dirty="0">
                <a:solidFill>
                  <a:srgbClr val="023535"/>
                </a:solidFill>
                <a:latin typeface="TT Norms"/>
              </a:rPr>
              <a:t>na realizację przedsięwzięcia wynikającej z wniosku o dofinansowanie.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None/>
              <a:tabLst>
                <a:tab pos="180340" algn="l"/>
              </a:tabLst>
            </a:pPr>
            <a:endParaRPr lang="pl-PL" sz="2200" b="1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None/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Nie wypłaca się dofinansowania, jeżeli Beneficjent zbył przed zakończeniem całości wypłat dotacji prawo własności/współwłasności dotyczące budynku/lokalu mieszkalnego objętego dofinansowaniem.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None/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None/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142373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735F4-8E1C-F5B2-5625-55F4CDD70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93965520-0E09-093E-A990-FE1CACFA363B}"/>
              </a:ext>
            </a:extLst>
          </p:cNvPr>
          <p:cNvSpPr/>
          <p:nvPr/>
        </p:nvSpPr>
        <p:spPr>
          <a:xfrm rot="-741444" flipH="1">
            <a:off x="14469316" y="-2814505"/>
            <a:ext cx="8227382" cy="6506488"/>
          </a:xfrm>
          <a:custGeom>
            <a:avLst/>
            <a:gdLst/>
            <a:ahLst/>
            <a:cxnLst/>
            <a:rect l="l" t="t" r="r" b="b"/>
            <a:pathLst>
              <a:path w="8227382" h="6506488">
                <a:moveTo>
                  <a:pt x="8227382" y="0"/>
                </a:moveTo>
                <a:lnTo>
                  <a:pt x="0" y="0"/>
                </a:lnTo>
                <a:lnTo>
                  <a:pt x="0" y="6506488"/>
                </a:lnTo>
                <a:lnTo>
                  <a:pt x="8227382" y="6506488"/>
                </a:lnTo>
                <a:lnTo>
                  <a:pt x="8227382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6E12257-10CC-B18B-B879-478185A3CA84}"/>
              </a:ext>
            </a:extLst>
          </p:cNvPr>
          <p:cNvSpPr/>
          <p:nvPr/>
        </p:nvSpPr>
        <p:spPr>
          <a:xfrm>
            <a:off x="14139134" y="3030725"/>
            <a:ext cx="4148866" cy="5137915"/>
          </a:xfrm>
          <a:custGeom>
            <a:avLst/>
            <a:gdLst/>
            <a:ahLst/>
            <a:cxnLst/>
            <a:rect l="l" t="t" r="r" b="b"/>
            <a:pathLst>
              <a:path w="4148866" h="5137915">
                <a:moveTo>
                  <a:pt x="0" y="0"/>
                </a:moveTo>
                <a:lnTo>
                  <a:pt x="4148866" y="0"/>
                </a:lnTo>
                <a:lnTo>
                  <a:pt x="4148866" y="5137915"/>
                </a:lnTo>
                <a:lnTo>
                  <a:pt x="0" y="513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DC5C88B-BDF4-2FF4-B03F-D41FDFFB402B}"/>
              </a:ext>
            </a:extLst>
          </p:cNvPr>
          <p:cNvSpPr/>
          <p:nvPr/>
        </p:nvSpPr>
        <p:spPr>
          <a:xfrm>
            <a:off x="-4274641" y="8836087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D5DB377-F36B-2E74-00B8-75215A1BE31E}"/>
              </a:ext>
            </a:extLst>
          </p:cNvPr>
          <p:cNvSpPr/>
          <p:nvPr/>
        </p:nvSpPr>
        <p:spPr>
          <a:xfrm rot="-5400000">
            <a:off x="-847592" y="-1166980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0" y="0"/>
                </a:moveTo>
                <a:lnTo>
                  <a:pt x="2304784" y="0"/>
                </a:lnTo>
                <a:lnTo>
                  <a:pt x="2304784" y="2333960"/>
                </a:lnTo>
                <a:lnTo>
                  <a:pt x="0" y="2333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57337C8-2535-55EF-872C-25A59F825B72}"/>
              </a:ext>
            </a:extLst>
          </p:cNvPr>
          <p:cNvSpPr/>
          <p:nvPr/>
        </p:nvSpPr>
        <p:spPr>
          <a:xfrm>
            <a:off x="6727371" y="-785239"/>
            <a:ext cx="1699256" cy="1019554"/>
          </a:xfrm>
          <a:custGeom>
            <a:avLst/>
            <a:gdLst/>
            <a:ahLst/>
            <a:cxnLst/>
            <a:rect l="l" t="t" r="r" b="b"/>
            <a:pathLst>
              <a:path w="1699256" h="1019554">
                <a:moveTo>
                  <a:pt x="0" y="0"/>
                </a:moveTo>
                <a:lnTo>
                  <a:pt x="1699257" y="0"/>
                </a:lnTo>
                <a:lnTo>
                  <a:pt x="1699257" y="1019554"/>
                </a:lnTo>
                <a:lnTo>
                  <a:pt x="0" y="101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E640F9F-C1B1-4C7A-35C6-AB04BB6E637D}"/>
              </a:ext>
            </a:extLst>
          </p:cNvPr>
          <p:cNvSpPr txBox="1"/>
          <p:nvPr/>
        </p:nvSpPr>
        <p:spPr>
          <a:xfrm>
            <a:off x="1143000" y="450334"/>
            <a:ext cx="1325181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47"/>
              </a:lnSpc>
            </a:pPr>
            <a:r>
              <a:rPr lang="pl-PL" sz="5400" b="1" dirty="0">
                <a:solidFill>
                  <a:srgbClr val="023535"/>
                </a:solidFill>
                <a:latin typeface="TT Norms Bold"/>
                <a:ea typeface="TT Norms Bold"/>
                <a:cs typeface="TT Norms Bold"/>
                <a:sym typeface="TT Norms Bold"/>
              </a:rPr>
              <a:t>Ogólne warunki wypłaty dofinansowania</a:t>
            </a:r>
            <a:endParaRPr lang="en-US" sz="5400" b="1" dirty="0">
              <a:solidFill>
                <a:srgbClr val="023535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DB9CAEBA-2CD9-D1E3-9EE4-A9C6099A22A6}"/>
              </a:ext>
            </a:extLst>
          </p:cNvPr>
          <p:cNvSpPr/>
          <p:nvPr/>
        </p:nvSpPr>
        <p:spPr>
          <a:xfrm>
            <a:off x="1293991" y="3208020"/>
            <a:ext cx="4148866" cy="5137915"/>
          </a:xfrm>
          <a:custGeom>
            <a:avLst/>
            <a:gdLst/>
            <a:ahLst/>
            <a:cxnLst/>
            <a:rect l="l" t="t" r="r" b="b"/>
            <a:pathLst>
              <a:path w="4148866" h="5137915">
                <a:moveTo>
                  <a:pt x="0" y="0"/>
                </a:moveTo>
                <a:lnTo>
                  <a:pt x="4148866" y="0"/>
                </a:lnTo>
                <a:lnTo>
                  <a:pt x="4148866" y="5137915"/>
                </a:lnTo>
                <a:lnTo>
                  <a:pt x="0" y="513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832ED14-E805-EDB0-F47B-3CD6035316EB}"/>
              </a:ext>
            </a:extLst>
          </p:cNvPr>
          <p:cNvSpPr/>
          <p:nvPr/>
        </p:nvSpPr>
        <p:spPr>
          <a:xfrm>
            <a:off x="15053424" y="5259"/>
            <a:ext cx="3234576" cy="1444316"/>
          </a:xfrm>
          <a:custGeom>
            <a:avLst/>
            <a:gdLst/>
            <a:ahLst/>
            <a:cxnLst/>
            <a:rect l="l" t="t" r="r" b="b"/>
            <a:pathLst>
              <a:path w="3234576" h="1444316">
                <a:moveTo>
                  <a:pt x="0" y="0"/>
                </a:moveTo>
                <a:lnTo>
                  <a:pt x="3234576" y="0"/>
                </a:lnTo>
                <a:lnTo>
                  <a:pt x="3234576" y="1444316"/>
                </a:lnTo>
                <a:lnTo>
                  <a:pt x="0" y="14443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96DA733D-7A39-0318-61B1-10930B6F743A}"/>
              </a:ext>
            </a:extLst>
          </p:cNvPr>
          <p:cNvSpPr/>
          <p:nvPr/>
        </p:nvSpPr>
        <p:spPr>
          <a:xfrm>
            <a:off x="0" y="8661071"/>
            <a:ext cx="9296400" cy="1680161"/>
          </a:xfrm>
          <a:custGeom>
            <a:avLst/>
            <a:gdLst/>
            <a:ahLst/>
            <a:cxnLst/>
            <a:rect l="l" t="t" r="r" b="b"/>
            <a:pathLst>
              <a:path w="9296400" h="1680161">
                <a:moveTo>
                  <a:pt x="0" y="0"/>
                </a:moveTo>
                <a:lnTo>
                  <a:pt x="9296400" y="0"/>
                </a:lnTo>
                <a:lnTo>
                  <a:pt x="9296400" y="1680160"/>
                </a:lnTo>
                <a:lnTo>
                  <a:pt x="0" y="16801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44" b="-44"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22" name="Obraz 21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1D619E37-7CB6-87E3-8DAC-9B2441EF90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791" y="8464976"/>
            <a:ext cx="5364945" cy="181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1167ED24-8FE9-A718-BF7E-B05438951BD6}"/>
              </a:ext>
            </a:extLst>
          </p:cNvPr>
          <p:cNvSpPr txBox="1"/>
          <p:nvPr/>
        </p:nvSpPr>
        <p:spPr>
          <a:xfrm>
            <a:off x="1293990" y="1520727"/>
            <a:ext cx="16460609" cy="6365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Dotacja do przedsięwzięcia w budynku/lokalu mieszkalnym należna jest po spełnieniu łącznie następujących warunków: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AutoNum type="arabicParenR"/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Został przeprowadzony audyt energetyczny budynku/lokalu mieszkalnego i został sporządzony na obowiązującym w ramach Programu wzorze Dokument podsumowujący audyt energetyczny budynku/lokalu mieszkalnego i złożony wraz z wnioskiem o dofinansowanie. Audyt energetyczny oraz Dokument podsumowujący audyt energetyczny musi być podpisany przez osobę wpisaną do rejestru osób uprawnionych do sporządzania świadectw charakterystyki energetycznej.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AutoNum type="arabicParenR"/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AutoNum type="arabicParenR"/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Po zakończeniu realizacji przedsięwzięcia zostało wykonane świadectwo charakterystyki energetycznej budynku/lokalu mieszkalnego potwierdzające osiągnięcie zmniejszenia zapotrzebowania na energię użytkową do ogrzewania zgodnie z warunkami określonymi w powyższej tabeli, w zależności od realizowanego rodzaju przedsięwzięcia i dostarczone wraz z wnioskiem o płatność końcową.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AutoNum type="arabicParenR"/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AutoNum type="arabicParenR"/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Zrealizowany został w całości zakres przedsięwzięcia wskazany w Dokumencie podsumowującym audyt energetyczny budynku/lokalu mieszkalnego.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None/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23296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CAB44-A9F4-E594-A83E-635967D8F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BAF51FB8-5EB1-CC6B-6F07-763E968A55E9}"/>
              </a:ext>
            </a:extLst>
          </p:cNvPr>
          <p:cNvSpPr/>
          <p:nvPr/>
        </p:nvSpPr>
        <p:spPr>
          <a:xfrm rot="-741444" flipH="1">
            <a:off x="14469316" y="-2814505"/>
            <a:ext cx="8227382" cy="6506488"/>
          </a:xfrm>
          <a:custGeom>
            <a:avLst/>
            <a:gdLst/>
            <a:ahLst/>
            <a:cxnLst/>
            <a:rect l="l" t="t" r="r" b="b"/>
            <a:pathLst>
              <a:path w="8227382" h="6506488">
                <a:moveTo>
                  <a:pt x="8227382" y="0"/>
                </a:moveTo>
                <a:lnTo>
                  <a:pt x="0" y="0"/>
                </a:lnTo>
                <a:lnTo>
                  <a:pt x="0" y="6506488"/>
                </a:lnTo>
                <a:lnTo>
                  <a:pt x="8227382" y="6506488"/>
                </a:lnTo>
                <a:lnTo>
                  <a:pt x="8227382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3953E0D-4A46-89F0-53F5-E1B6CCFEA306}"/>
              </a:ext>
            </a:extLst>
          </p:cNvPr>
          <p:cNvSpPr/>
          <p:nvPr/>
        </p:nvSpPr>
        <p:spPr>
          <a:xfrm>
            <a:off x="14139134" y="3030725"/>
            <a:ext cx="4148866" cy="5137915"/>
          </a:xfrm>
          <a:custGeom>
            <a:avLst/>
            <a:gdLst/>
            <a:ahLst/>
            <a:cxnLst/>
            <a:rect l="l" t="t" r="r" b="b"/>
            <a:pathLst>
              <a:path w="4148866" h="5137915">
                <a:moveTo>
                  <a:pt x="0" y="0"/>
                </a:moveTo>
                <a:lnTo>
                  <a:pt x="4148866" y="0"/>
                </a:lnTo>
                <a:lnTo>
                  <a:pt x="4148866" y="5137915"/>
                </a:lnTo>
                <a:lnTo>
                  <a:pt x="0" y="513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B5ABABF-4FC9-882B-97E6-B622E4986CCC}"/>
              </a:ext>
            </a:extLst>
          </p:cNvPr>
          <p:cNvSpPr/>
          <p:nvPr/>
        </p:nvSpPr>
        <p:spPr>
          <a:xfrm>
            <a:off x="-4274641" y="8836087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D42BFEC-1849-50CA-52FB-EF8B79FC1BFE}"/>
              </a:ext>
            </a:extLst>
          </p:cNvPr>
          <p:cNvSpPr/>
          <p:nvPr/>
        </p:nvSpPr>
        <p:spPr>
          <a:xfrm rot="-5400000">
            <a:off x="-847592" y="-1166980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0" y="0"/>
                </a:moveTo>
                <a:lnTo>
                  <a:pt x="2304784" y="0"/>
                </a:lnTo>
                <a:lnTo>
                  <a:pt x="2304784" y="2333960"/>
                </a:lnTo>
                <a:lnTo>
                  <a:pt x="0" y="2333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53B5518-4B63-7361-766D-6A51507498D7}"/>
              </a:ext>
            </a:extLst>
          </p:cNvPr>
          <p:cNvSpPr/>
          <p:nvPr/>
        </p:nvSpPr>
        <p:spPr>
          <a:xfrm>
            <a:off x="6727371" y="-785239"/>
            <a:ext cx="1699256" cy="1019554"/>
          </a:xfrm>
          <a:custGeom>
            <a:avLst/>
            <a:gdLst/>
            <a:ahLst/>
            <a:cxnLst/>
            <a:rect l="l" t="t" r="r" b="b"/>
            <a:pathLst>
              <a:path w="1699256" h="1019554">
                <a:moveTo>
                  <a:pt x="0" y="0"/>
                </a:moveTo>
                <a:lnTo>
                  <a:pt x="1699257" y="0"/>
                </a:lnTo>
                <a:lnTo>
                  <a:pt x="1699257" y="1019554"/>
                </a:lnTo>
                <a:lnTo>
                  <a:pt x="0" y="10195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7E76E60F-D914-11DC-4191-E5ACB480E0A3}"/>
              </a:ext>
            </a:extLst>
          </p:cNvPr>
          <p:cNvSpPr txBox="1"/>
          <p:nvPr/>
        </p:nvSpPr>
        <p:spPr>
          <a:xfrm>
            <a:off x="1143000" y="450334"/>
            <a:ext cx="1325181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47"/>
              </a:lnSpc>
            </a:pPr>
            <a:r>
              <a:rPr lang="pl-PL" sz="5400" b="1" dirty="0">
                <a:solidFill>
                  <a:srgbClr val="023535"/>
                </a:solidFill>
                <a:latin typeface="TT Norms Bold"/>
                <a:ea typeface="TT Norms Bold"/>
                <a:cs typeface="TT Norms Bold"/>
                <a:sym typeface="TT Norms Bold"/>
              </a:rPr>
              <a:t>Warunki odnoszące się do źródeł ciepła</a:t>
            </a:r>
            <a:endParaRPr lang="en-US" sz="5400" b="1" dirty="0">
              <a:solidFill>
                <a:srgbClr val="023535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68E8B32C-5634-0319-3D9E-A53581F89C75}"/>
              </a:ext>
            </a:extLst>
          </p:cNvPr>
          <p:cNvSpPr/>
          <p:nvPr/>
        </p:nvSpPr>
        <p:spPr>
          <a:xfrm>
            <a:off x="1293991" y="3208020"/>
            <a:ext cx="4148866" cy="5137915"/>
          </a:xfrm>
          <a:custGeom>
            <a:avLst/>
            <a:gdLst/>
            <a:ahLst/>
            <a:cxnLst/>
            <a:rect l="l" t="t" r="r" b="b"/>
            <a:pathLst>
              <a:path w="4148866" h="5137915">
                <a:moveTo>
                  <a:pt x="0" y="0"/>
                </a:moveTo>
                <a:lnTo>
                  <a:pt x="4148866" y="0"/>
                </a:lnTo>
                <a:lnTo>
                  <a:pt x="4148866" y="5137915"/>
                </a:lnTo>
                <a:lnTo>
                  <a:pt x="0" y="513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0957B57-DFB0-F540-C204-139578EF35C4}"/>
              </a:ext>
            </a:extLst>
          </p:cNvPr>
          <p:cNvSpPr/>
          <p:nvPr/>
        </p:nvSpPr>
        <p:spPr>
          <a:xfrm>
            <a:off x="15053424" y="5259"/>
            <a:ext cx="3234576" cy="1444316"/>
          </a:xfrm>
          <a:custGeom>
            <a:avLst/>
            <a:gdLst/>
            <a:ahLst/>
            <a:cxnLst/>
            <a:rect l="l" t="t" r="r" b="b"/>
            <a:pathLst>
              <a:path w="3234576" h="1444316">
                <a:moveTo>
                  <a:pt x="0" y="0"/>
                </a:moveTo>
                <a:lnTo>
                  <a:pt x="3234576" y="0"/>
                </a:lnTo>
                <a:lnTo>
                  <a:pt x="3234576" y="1444316"/>
                </a:lnTo>
                <a:lnTo>
                  <a:pt x="0" y="14443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BB6DB0E0-409F-1298-4F69-72A3A434B82F}"/>
              </a:ext>
            </a:extLst>
          </p:cNvPr>
          <p:cNvSpPr/>
          <p:nvPr/>
        </p:nvSpPr>
        <p:spPr>
          <a:xfrm>
            <a:off x="0" y="8661071"/>
            <a:ext cx="9296400" cy="1680161"/>
          </a:xfrm>
          <a:custGeom>
            <a:avLst/>
            <a:gdLst/>
            <a:ahLst/>
            <a:cxnLst/>
            <a:rect l="l" t="t" r="r" b="b"/>
            <a:pathLst>
              <a:path w="9296400" h="1680161">
                <a:moveTo>
                  <a:pt x="0" y="0"/>
                </a:moveTo>
                <a:lnTo>
                  <a:pt x="9296400" y="0"/>
                </a:lnTo>
                <a:lnTo>
                  <a:pt x="9296400" y="1680160"/>
                </a:lnTo>
                <a:lnTo>
                  <a:pt x="0" y="16801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44" b="-44"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22" name="Obraz 21" descr="Obraz zawierający tekst, zrzut ekranu, Czcionka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1D33DCB-6D85-5E12-6C61-872F7BDBFD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791" y="8464976"/>
            <a:ext cx="5364945" cy="181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07A25D3A-981B-31FF-D8B0-ADF377438D90}"/>
              </a:ext>
            </a:extLst>
          </p:cNvPr>
          <p:cNvSpPr txBox="1"/>
          <p:nvPr/>
        </p:nvSpPr>
        <p:spPr>
          <a:xfrm>
            <a:off x="1293990" y="1520727"/>
            <a:ext cx="16460609" cy="4890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W ramach Programu można dofinansować zakup i montaż jednego źródła ciepła do celów ogrzewania lub ogrzewania i c.w.u. w danym budynku/lokalu mieszkalnym. Wyjątek stanowi pompa ciepła powietrze/powietrze oraz ogrzewanie elektryczne, które może się składać z kilku urządzeń trwale zainstalowanych w budynku/lokalu mieszkalnym, tworzących system ogrzewania tego budynku/lokalu mieszkalnego.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endParaRPr lang="pl-PL" sz="2200" spc="24" dirty="0">
              <a:solidFill>
                <a:srgbClr val="023535"/>
              </a:solidFill>
              <a:latin typeface="TT Norm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pl-PL" sz="2200" spc="24" dirty="0">
                <a:solidFill>
                  <a:srgbClr val="023535"/>
                </a:solidFill>
                <a:latin typeface="TT Norms"/>
              </a:rPr>
              <a:t>Wymieniane źródło ciepła na paliwo stałe musi być trwale wyłączone z użytku. Potwierdzeniem trwałego wyłączenia z użytku źródła ciepła na paliwo stałe jest imienny dokument zezłomowania /karta przekazania odpadu/formularz przyjęcia odpadów metali lub inny dokument jednoznacznie potwierdzający ten fakt w przypadku braku możliwości dostarczenia wyżej wymienionych. Dopuszcza się pozostawienie w budynku/lokalu mieszkalnym pieców kaflowych lub kominków, jednak muszą być one trwale odłączone od przewodu kominowego, co oznacza trwałe wyłączenie z użytku i musi być to potwierdzone odpowiednim protokołem kominiarskim wydanym przez mistrza kominiarskiego.</a:t>
            </a:r>
          </a:p>
        </p:txBody>
      </p:sp>
    </p:spTree>
    <p:extLst>
      <p:ext uri="{BB962C8B-B14F-4D97-AF65-F5344CB8AC3E}">
        <p14:creationId xmlns:p14="http://schemas.microsoft.com/office/powerpoint/2010/main" val="324027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1671</Words>
  <Application>Microsoft Office PowerPoint</Application>
  <PresentationFormat>Niestandardowy</PresentationFormat>
  <Paragraphs>129</Paragraphs>
  <Slides>13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Calibri</vt:lpstr>
      <vt:lpstr>Aptos</vt:lpstr>
      <vt:lpstr>Aptos Narrow</vt:lpstr>
      <vt:lpstr>TT Norms</vt:lpstr>
      <vt:lpstr>TT Norms Bold</vt:lpstr>
      <vt:lpstr>Arial</vt:lpstr>
      <vt:lpstr>Wingdings</vt:lpstr>
      <vt:lpstr>Office Theme</vt:lpstr>
      <vt:lpstr>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- gminy</dc:title>
  <cp:lastModifiedBy>Nowak, Monika</cp:lastModifiedBy>
  <cp:revision>22</cp:revision>
  <dcterms:created xsi:type="dcterms:W3CDTF">2006-08-16T00:00:00Z</dcterms:created>
  <dcterms:modified xsi:type="dcterms:W3CDTF">2025-05-06T12:23:10Z</dcterms:modified>
  <dc:identifier>DAGhDJVv6Sc</dc:identifier>
</cp:coreProperties>
</file>